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6761163" cy="99314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113" d="100"/>
          <a:sy n="113" d="100"/>
        </p:scale>
        <p:origin x="225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305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434513"/>
            <a:ext cx="29305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6B5990A-E4AB-445E-96CF-7C38A7840A5E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461385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5F774D-EA72-4971-9923-3A1E0204C798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900753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8BCD0B-B04F-4BC0-B6F7-743ECFB58DDC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56400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BDD59A-CBCB-4C71-AC29-706FD31224FD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4138110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59EBD2-100B-40CF-8882-438225A2BCF3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071495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6EF41F-94B2-4B7B-8F6D-D088FE8D35C8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688428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EF697C-5C8C-4756-890A-F0755E2267EF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69312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EB0C64-C3C3-4D3E-900A-7116E78568E5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750366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0FC267-7C69-4390-842A-D9CAC9210085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673182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89F125-6696-4E67-A9B0-E533239B1732}" type="slidenum">
              <a:rPr lang="de-AT" altLang="de-DE"/>
              <a:pPr/>
              <a:t>‹Nr.›</a:t>
            </a:fld>
            <a:endParaRPr lang="de-AT" altLang="de-DE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113" y="6592888"/>
            <a:ext cx="1456106" cy="21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111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A05829-7A80-4E62-86D5-CF43C74BEF50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741992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71989B-5A42-4E20-8011-2E9AC75ACA9A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141288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 smtClean="0"/>
              <a:t>Klicken Sie, um die Formate des Vorlagentextes zu bearbeiten</a:t>
            </a:r>
          </a:p>
          <a:p>
            <a:pPr lvl="1"/>
            <a:r>
              <a:rPr lang="de-AT" altLang="de-DE" smtClean="0"/>
              <a:t>Zweite Ebene</a:t>
            </a:r>
          </a:p>
          <a:p>
            <a:pPr lvl="2"/>
            <a:r>
              <a:rPr lang="de-AT" altLang="de-DE" smtClean="0"/>
              <a:t>Dritte Ebene</a:t>
            </a:r>
          </a:p>
          <a:p>
            <a:pPr lvl="3"/>
            <a:r>
              <a:rPr lang="de-AT" altLang="de-DE" smtClean="0"/>
              <a:t>Vierte Ebene</a:t>
            </a:r>
          </a:p>
          <a:p>
            <a:pPr lvl="4"/>
            <a:r>
              <a:rPr lang="de-AT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16843CA-9F04-4296-B272-5F4233D38EC8}" type="slidenum">
              <a:rPr lang="de-AT" altLang="de-DE"/>
              <a:pPr/>
              <a:t>‹Nr.›</a:t>
            </a:fld>
            <a:endParaRPr lang="de-AT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0" y="3541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0" y="3541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grpSp>
        <p:nvGrpSpPr>
          <p:cNvPr id="2052" name="Group 12"/>
          <p:cNvGrpSpPr>
            <a:grpSpLocks/>
          </p:cNvGrpSpPr>
          <p:nvPr/>
        </p:nvGrpSpPr>
        <p:grpSpPr bwMode="auto">
          <a:xfrm>
            <a:off x="76200" y="6350"/>
            <a:ext cx="6629400" cy="6118225"/>
            <a:chOff x="240" y="240"/>
            <a:chExt cx="4992" cy="4608"/>
          </a:xfrm>
        </p:grpSpPr>
        <p:pic>
          <p:nvPicPr>
            <p:cNvPr id="2071" name="Picture 1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31" t="32292" r="12500" b="11458"/>
            <a:stretch>
              <a:fillRect/>
            </a:stretch>
          </p:blipFill>
          <p:spPr bwMode="auto">
            <a:xfrm>
              <a:off x="240" y="240"/>
              <a:ext cx="4944" cy="2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72" name="Picture 1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31" t="40625" r="11719" b="15625"/>
            <a:stretch>
              <a:fillRect/>
            </a:stretch>
          </p:blipFill>
          <p:spPr bwMode="auto">
            <a:xfrm>
              <a:off x="240" y="2832"/>
              <a:ext cx="4992" cy="2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3" name="Rectangle 13"/>
          <p:cNvSpPr>
            <a:spLocks noChangeArrowheads="1"/>
          </p:cNvSpPr>
          <p:nvPr/>
        </p:nvSpPr>
        <p:spPr bwMode="auto">
          <a:xfrm>
            <a:off x="457200" y="4191000"/>
            <a:ext cx="25908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AT" altLang="de-DE" sz="1000" b="1" i="1">
                <a:latin typeface="Arial" panose="020B0604020202020204" pitchFamily="34" charset="0"/>
              </a:rPr>
              <a:t>Across</a:t>
            </a:r>
            <a:r>
              <a:rPr lang="de-AT" altLang="de-DE" sz="1000">
                <a:latin typeface="Arial" panose="020B0604020202020204" pitchFamily="34" charset="0"/>
              </a:rPr>
              <a:t> </a:t>
            </a:r>
          </a:p>
          <a:p>
            <a:pPr eaLnBrk="1" hangingPunct="1"/>
            <a:r>
              <a:rPr lang="de-AT" altLang="de-DE" sz="1000">
                <a:latin typeface="Arial" panose="020B0604020202020204" pitchFamily="34" charset="0"/>
              </a:rPr>
              <a:t>6. Eigenkapital finde ich in Klasse </a:t>
            </a:r>
          </a:p>
          <a:p>
            <a:pPr eaLnBrk="1" hangingPunct="1"/>
            <a:r>
              <a:rPr lang="de-AT" altLang="de-DE" sz="1000">
                <a:latin typeface="Arial" panose="020B0604020202020204" pitchFamily="34" charset="0"/>
              </a:rPr>
              <a:t>8. Inklusivpreis </a:t>
            </a:r>
          </a:p>
          <a:p>
            <a:pPr eaLnBrk="1" hangingPunct="1"/>
            <a:r>
              <a:rPr lang="de-AT" altLang="de-DE" sz="1000">
                <a:latin typeface="Arial" panose="020B0604020202020204" pitchFamily="34" charset="0"/>
              </a:rPr>
              <a:t>9. Materialaufwand finde ich in Klasse </a:t>
            </a:r>
          </a:p>
          <a:p>
            <a:pPr eaLnBrk="1" hangingPunct="1"/>
            <a:r>
              <a:rPr lang="de-AT" altLang="de-DE" sz="1000">
                <a:latin typeface="Arial" panose="020B0604020202020204" pitchFamily="34" charset="0"/>
              </a:rPr>
              <a:t>10. Endverbraucher </a:t>
            </a:r>
          </a:p>
          <a:p>
            <a:pPr eaLnBrk="1" hangingPunct="1"/>
            <a:r>
              <a:rPr lang="de-AT" altLang="de-DE" sz="1000">
                <a:latin typeface="Arial" panose="020B0604020202020204" pitchFamily="34" charset="0"/>
              </a:rPr>
              <a:t>13. Kontenschema eines Unternehmens </a:t>
            </a:r>
          </a:p>
          <a:p>
            <a:pPr eaLnBrk="1" hangingPunct="1"/>
            <a:r>
              <a:rPr lang="de-AT" altLang="de-DE" sz="1000">
                <a:latin typeface="Arial" panose="020B0604020202020204" pitchFamily="34" charset="0"/>
              </a:rPr>
              <a:t>17. Umsatzsteuer minus Vorsteuer </a:t>
            </a:r>
          </a:p>
          <a:p>
            <a:pPr eaLnBrk="1" hangingPunct="1"/>
            <a:r>
              <a:rPr lang="de-AT" altLang="de-DE" sz="1000">
                <a:latin typeface="Arial" panose="020B0604020202020204" pitchFamily="34" charset="0"/>
              </a:rPr>
              <a:t>20. Organisationsschema der Buchhaltung </a:t>
            </a:r>
          </a:p>
          <a:p>
            <a:pPr eaLnBrk="1" hangingPunct="1"/>
            <a:r>
              <a:rPr lang="de-AT" altLang="de-DE" sz="1000">
                <a:latin typeface="Arial" panose="020B0604020202020204" pitchFamily="34" charset="0"/>
              </a:rPr>
              <a:t>21. Kontonummer 3500 </a:t>
            </a:r>
          </a:p>
          <a:p>
            <a:pPr eaLnBrk="1" hangingPunct="1"/>
            <a:r>
              <a:rPr lang="de-AT" altLang="de-DE" sz="1000">
                <a:latin typeface="Arial" panose="020B0604020202020204" pitchFamily="34" charset="0"/>
              </a:rPr>
              <a:t>24. Verbindlichkeiten finde ich in Klasse </a:t>
            </a:r>
          </a:p>
        </p:txBody>
      </p:sp>
      <p:sp>
        <p:nvSpPr>
          <p:cNvPr id="2054" name="Text Box 14"/>
          <p:cNvSpPr txBox="1">
            <a:spLocks noChangeArrowheads="1"/>
          </p:cNvSpPr>
          <p:nvPr/>
        </p:nvSpPr>
        <p:spPr bwMode="auto">
          <a:xfrm>
            <a:off x="6858000" y="227013"/>
            <a:ext cx="21002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de-AT" altLang="de-DE">
                <a:latin typeface="Arial" panose="020B0604020202020204" pitchFamily="34" charset="0"/>
              </a:rPr>
              <a:t>Kontenplan &amp; </a:t>
            </a:r>
          </a:p>
          <a:p>
            <a:pPr algn="ctr" eaLnBrk="1" hangingPunct="1"/>
            <a:r>
              <a:rPr lang="de-AT" altLang="de-DE">
                <a:latin typeface="Arial" panose="020B0604020202020204" pitchFamily="34" charset="0"/>
              </a:rPr>
              <a:t>Umsatzsteuer</a:t>
            </a:r>
          </a:p>
        </p:txBody>
      </p:sp>
      <p:sp>
        <p:nvSpPr>
          <p:cNvPr id="2056" name="Rectangle 16"/>
          <p:cNvSpPr>
            <a:spLocks noChangeArrowheads="1"/>
          </p:cNvSpPr>
          <p:nvPr/>
        </p:nvSpPr>
        <p:spPr bwMode="auto">
          <a:xfrm>
            <a:off x="3048000" y="4473575"/>
            <a:ext cx="4343400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de-AT" altLang="de-DE" sz="1000" b="1" i="1">
                <a:latin typeface="Arial" panose="020B0604020202020204" pitchFamily="34" charset="0"/>
              </a:rPr>
              <a:t>Down</a:t>
            </a:r>
            <a:r>
              <a:rPr lang="de-AT" altLang="de-DE" sz="1000">
                <a:latin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de-AT" altLang="de-DE" sz="1000">
                <a:latin typeface="Arial" panose="020B0604020202020204" pitchFamily="34" charset="0"/>
              </a:rPr>
              <a:t>1. USt ist ein Prozentbetrag des... 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de-AT" altLang="de-DE" sz="1000">
                <a:latin typeface="Arial" panose="020B0604020202020204" pitchFamily="34" charset="0"/>
              </a:rPr>
              <a:t>2. Konten der gleichen Art 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de-AT" altLang="de-DE" sz="1000">
                <a:latin typeface="Arial" panose="020B0604020202020204" pitchFamily="34" charset="0"/>
              </a:rPr>
              <a:t>3. werden gegen SBK abgeschlossen 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de-AT" altLang="de-DE" sz="1000">
                <a:latin typeface="Arial" panose="020B0604020202020204" pitchFamily="34" charset="0"/>
              </a:rPr>
              <a:t>4. werden gegen GuV abgeschlossen 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de-AT" altLang="de-DE" sz="1000">
                <a:latin typeface="Arial" panose="020B0604020202020204" pitchFamily="34" charset="0"/>
              </a:rPr>
              <a:t>5. betriebl. Aufwand finde ich in Klasse ... 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de-AT" altLang="de-DE" sz="1000">
                <a:latin typeface="Arial" panose="020B0604020202020204" pitchFamily="34" charset="0"/>
              </a:rPr>
              <a:t>7. Kontonummern sind 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de-AT" altLang="de-DE" sz="1000">
                <a:latin typeface="Arial" panose="020B0604020202020204" pitchFamily="34" charset="0"/>
              </a:rPr>
              <a:t>9. Unternehmer zahlt die USt an ...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de-AT" altLang="de-DE" sz="1000">
                <a:latin typeface="Arial" panose="020B0604020202020204" pitchFamily="34" charset="0"/>
              </a:rPr>
              <a:t>11. im Einkauf bezahlte Umsatzsteuer 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de-AT" altLang="de-DE" sz="1000">
                <a:latin typeface="Arial" panose="020B0604020202020204" pitchFamily="34" charset="0"/>
              </a:rPr>
              <a:t>12. Anlagevermögen ist in Klasse ...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de-AT" altLang="de-DE" sz="1000">
                <a:latin typeface="Arial" panose="020B0604020202020204" pitchFamily="34" charset="0"/>
              </a:rPr>
              <a:t>14. betriebliche Erträge finde ich in Klasse ...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de-AT" altLang="de-DE" sz="1000">
                <a:latin typeface="Arial" panose="020B0604020202020204" pitchFamily="34" charset="0"/>
              </a:rPr>
              <a:t>15. ohne Umsatzsteuer 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de-AT" altLang="de-DE" sz="1000">
                <a:latin typeface="Arial" panose="020B0604020202020204" pitchFamily="34" charset="0"/>
              </a:rPr>
              <a:t>16. sonstiges Umlaufvermögen ist in Klasse ...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de-AT" altLang="de-DE" sz="1000">
                <a:latin typeface="Arial" panose="020B0604020202020204" pitchFamily="34" charset="0"/>
              </a:rPr>
              <a:t>18. Finanzaufwand finde ich in Klasse ...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de-AT" altLang="de-DE" sz="1000">
                <a:latin typeface="Arial" panose="020B0604020202020204" pitchFamily="34" charset="0"/>
              </a:rPr>
              <a:t>19. liefert Waren 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de-AT" altLang="de-DE" sz="1000">
                <a:latin typeface="Arial" panose="020B0604020202020204" pitchFamily="34" charset="0"/>
              </a:rPr>
              <a:t>22. Personalaufwand finde ich in Klasse ...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de-AT" altLang="de-DE" sz="1000">
                <a:latin typeface="Arial" panose="020B0604020202020204" pitchFamily="34" charset="0"/>
              </a:rPr>
              <a:t>23. Umlaufvermögen ist in Klasse ...</a:t>
            </a:r>
          </a:p>
        </p:txBody>
      </p:sp>
      <p:sp>
        <p:nvSpPr>
          <p:cNvPr id="2057" name="Line 17"/>
          <p:cNvSpPr>
            <a:spLocks noChangeShapeType="1"/>
          </p:cNvSpPr>
          <p:nvPr/>
        </p:nvSpPr>
        <p:spPr bwMode="auto">
          <a:xfrm>
            <a:off x="2971800" y="45720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Ellipse 13"/>
          <p:cNvSpPr/>
          <p:nvPr/>
        </p:nvSpPr>
        <p:spPr>
          <a:xfrm>
            <a:off x="214313" y="5143500"/>
            <a:ext cx="214312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5" name="Ellipse 14"/>
          <p:cNvSpPr/>
          <p:nvPr/>
        </p:nvSpPr>
        <p:spPr>
          <a:xfrm>
            <a:off x="642938" y="1785938"/>
            <a:ext cx="214312" cy="214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6" name="Ellipse 15"/>
          <p:cNvSpPr/>
          <p:nvPr/>
        </p:nvSpPr>
        <p:spPr>
          <a:xfrm>
            <a:off x="2286000" y="2286000"/>
            <a:ext cx="214313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7" name="Ellipse 16"/>
          <p:cNvSpPr/>
          <p:nvPr/>
        </p:nvSpPr>
        <p:spPr>
          <a:xfrm>
            <a:off x="3071813" y="2714625"/>
            <a:ext cx="214312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6143625" y="3714750"/>
            <a:ext cx="214313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9" name="Ellipse 18"/>
          <p:cNvSpPr/>
          <p:nvPr/>
        </p:nvSpPr>
        <p:spPr>
          <a:xfrm>
            <a:off x="5214938" y="4429125"/>
            <a:ext cx="214312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0" name="Ellipse 19"/>
          <p:cNvSpPr/>
          <p:nvPr/>
        </p:nvSpPr>
        <p:spPr>
          <a:xfrm>
            <a:off x="7072313" y="5715000"/>
            <a:ext cx="214312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1" name="Ellipse 20"/>
          <p:cNvSpPr/>
          <p:nvPr/>
        </p:nvSpPr>
        <p:spPr>
          <a:xfrm>
            <a:off x="7358063" y="5715000"/>
            <a:ext cx="214312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2" name="Ellipse 21"/>
          <p:cNvSpPr/>
          <p:nvPr/>
        </p:nvSpPr>
        <p:spPr>
          <a:xfrm>
            <a:off x="7643813" y="5715000"/>
            <a:ext cx="214312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3" name="Ellipse 22"/>
          <p:cNvSpPr/>
          <p:nvPr/>
        </p:nvSpPr>
        <p:spPr>
          <a:xfrm>
            <a:off x="7929563" y="5715000"/>
            <a:ext cx="214312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4" name="Ellipse 23"/>
          <p:cNvSpPr/>
          <p:nvPr/>
        </p:nvSpPr>
        <p:spPr>
          <a:xfrm>
            <a:off x="8215313" y="5715000"/>
            <a:ext cx="214312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5" name="Ellipse 24"/>
          <p:cNvSpPr/>
          <p:nvPr/>
        </p:nvSpPr>
        <p:spPr>
          <a:xfrm>
            <a:off x="8501063" y="5715000"/>
            <a:ext cx="214312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070" name="Textfeld 25"/>
          <p:cNvSpPr txBox="1">
            <a:spLocks noChangeArrowheads="1"/>
          </p:cNvSpPr>
          <p:nvPr/>
        </p:nvSpPr>
        <p:spPr bwMode="auto">
          <a:xfrm>
            <a:off x="7072313" y="5286375"/>
            <a:ext cx="914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sz="1600">
                <a:latin typeface="Arial" panose="020B0604020202020204" pitchFamily="34" charset="0"/>
                <a:cs typeface="Arial" panose="020B0604020202020204" pitchFamily="34" charset="0"/>
              </a:rPr>
              <a:t>Lösung:</a:t>
            </a:r>
          </a:p>
        </p:txBody>
      </p:sp>
      <p:pic>
        <p:nvPicPr>
          <p:cNvPr id="26" name="Grafik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0"/>
            <a:ext cx="588805" cy="5699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3541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3541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6858000" y="227013"/>
            <a:ext cx="21002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de-AT" altLang="de-DE">
                <a:latin typeface="Arial" panose="020B0604020202020204" pitchFamily="34" charset="0"/>
              </a:rPr>
              <a:t>Kontenplan &amp; </a:t>
            </a:r>
          </a:p>
          <a:p>
            <a:pPr algn="ctr" eaLnBrk="1" hangingPunct="1"/>
            <a:r>
              <a:rPr lang="de-AT" altLang="de-DE">
                <a:latin typeface="Arial" panose="020B0604020202020204" pitchFamily="34" charset="0"/>
              </a:rPr>
              <a:t>Umsatzsteuer</a:t>
            </a:r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6934200" y="1143000"/>
            <a:ext cx="2057400" cy="129540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sx="75000" sy="75000" algn="tl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AT"/>
              <a:t>Lösung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328613"/>
            <a:ext cx="9144000" cy="666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de-AT" sz="1400" b="1" dirty="0">
                <a:latin typeface="Tahoma" pitchFamily="34" charset="0"/>
                <a:cs typeface="Tahoma" pitchFamily="34" charset="0"/>
              </a:rPr>
              <a:t>Bestandskonten 	werden gegen SBK abgeschlossen</a:t>
            </a:r>
            <a:endParaRPr lang="de-AT" sz="1100" dirty="0">
              <a:latin typeface="Swis721 Lt BT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de-AT" sz="1400" b="1" dirty="0">
                <a:latin typeface="Tahoma" pitchFamily="34" charset="0"/>
                <a:cs typeface="Tahoma" pitchFamily="34" charset="0"/>
              </a:rPr>
              <a:t>Erfol</a:t>
            </a:r>
            <a:r>
              <a:rPr lang="de-AT" sz="14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g</a:t>
            </a:r>
            <a:r>
              <a:rPr lang="de-AT" sz="1400" b="1" dirty="0">
                <a:latin typeface="Tahoma" pitchFamily="34" charset="0"/>
                <a:cs typeface="Tahoma" pitchFamily="34" charset="0"/>
              </a:rPr>
              <a:t>skonten 	werden gegen </a:t>
            </a:r>
            <a:r>
              <a:rPr lang="de-AT" sz="1400" b="1" dirty="0" err="1">
                <a:latin typeface="Tahoma" pitchFamily="34" charset="0"/>
                <a:cs typeface="Tahoma" pitchFamily="34" charset="0"/>
              </a:rPr>
              <a:t>GuV</a:t>
            </a:r>
            <a:r>
              <a:rPr lang="de-AT" sz="1400" b="1" dirty="0">
                <a:latin typeface="Tahoma" pitchFamily="34" charset="0"/>
                <a:cs typeface="Tahoma" pitchFamily="34" charset="0"/>
              </a:rPr>
              <a:t> abgeschlossen</a:t>
            </a:r>
            <a:endParaRPr lang="de-AT" sz="1100" dirty="0">
              <a:latin typeface="Swis721 Lt BT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de-AT" sz="1400" b="1" dirty="0">
                <a:latin typeface="Tahoma" pitchFamily="34" charset="0"/>
                <a:cs typeface="Tahoma" pitchFamily="34" charset="0"/>
              </a:rPr>
              <a:t>Kontenrah</a:t>
            </a:r>
            <a:r>
              <a:rPr lang="de-AT" sz="1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m</a:t>
            </a:r>
            <a:r>
              <a:rPr lang="de-AT" sz="1400" b="1" dirty="0">
                <a:latin typeface="Tahoma" pitchFamily="34" charset="0"/>
                <a:cs typeface="Tahoma" pitchFamily="34" charset="0"/>
              </a:rPr>
              <a:t>en 	Organisationsschema der Buchhaltung</a:t>
            </a:r>
            <a:endParaRPr lang="de-AT" sz="1100" dirty="0">
              <a:latin typeface="Swis721 Lt BT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de-AT" sz="1400" b="1" dirty="0">
                <a:latin typeface="Tahoma" pitchFamily="34" charset="0"/>
                <a:cs typeface="Tahoma" pitchFamily="34" charset="0"/>
              </a:rPr>
              <a:t>Kontenplan 	Kontenschema eines Unternehmens</a:t>
            </a:r>
            <a:endParaRPr lang="de-AT" sz="1100" dirty="0">
              <a:latin typeface="Swis721 Lt BT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de-AT" sz="1400" b="1" dirty="0">
                <a:latin typeface="Tahoma" pitchFamily="34" charset="0"/>
                <a:cs typeface="Tahoma" pitchFamily="34" charset="0"/>
              </a:rPr>
              <a:t>Li</a:t>
            </a:r>
            <a:r>
              <a:rPr lang="de-AT" sz="14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e</a:t>
            </a:r>
            <a:r>
              <a:rPr lang="de-AT" sz="1400" b="1" dirty="0">
                <a:latin typeface="Tahoma" pitchFamily="34" charset="0"/>
                <a:cs typeface="Tahoma" pitchFamily="34" charset="0"/>
              </a:rPr>
              <a:t>ferant	 	liefert Waren</a:t>
            </a:r>
            <a:endParaRPr lang="de-AT" sz="1100" dirty="0">
              <a:latin typeface="Swis721 Lt BT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de-AT" sz="1400" b="1" dirty="0">
                <a:latin typeface="Tahoma" pitchFamily="34" charset="0"/>
                <a:cs typeface="Tahoma" pitchFamily="34" charset="0"/>
              </a:rPr>
              <a:t>Konsume</a:t>
            </a:r>
            <a:r>
              <a:rPr lang="de-AT" sz="14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n</a:t>
            </a:r>
            <a:r>
              <a:rPr lang="de-AT" sz="1400" b="1" dirty="0">
                <a:latin typeface="Tahoma" pitchFamily="34" charset="0"/>
                <a:cs typeface="Tahoma" pitchFamily="34" charset="0"/>
              </a:rPr>
              <a:t>t 	Endverbraucher</a:t>
            </a:r>
            <a:endParaRPr lang="de-AT" sz="1100" dirty="0">
              <a:latin typeface="Swis721 Lt BT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de-AT" sz="1400" b="1" dirty="0">
                <a:latin typeface="Tahoma" pitchFamily="34" charset="0"/>
                <a:cs typeface="Tahoma" pitchFamily="34" charset="0"/>
              </a:rPr>
              <a:t>Vorsteuer 	im Einkauf bezahlte Umsatzsteuer</a:t>
            </a:r>
            <a:endParaRPr lang="de-AT" sz="1100" dirty="0">
              <a:latin typeface="Swis721 Lt BT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de-AT" sz="1400" b="1" dirty="0">
                <a:latin typeface="Tahoma" pitchFamily="34" charset="0"/>
                <a:cs typeface="Tahoma" pitchFamily="34" charset="0"/>
              </a:rPr>
              <a:t>Nettopreis 	</a:t>
            </a:r>
            <a:r>
              <a:rPr lang="de-AT" sz="1400" b="1" dirty="0" err="1">
                <a:latin typeface="Tahoma" pitchFamily="34" charset="0"/>
                <a:cs typeface="Tahoma" pitchFamily="34" charset="0"/>
              </a:rPr>
              <a:t>USt</a:t>
            </a:r>
            <a:r>
              <a:rPr lang="de-AT" sz="1400" b="1" dirty="0">
                <a:latin typeface="Tahoma" pitchFamily="34" charset="0"/>
                <a:cs typeface="Tahoma" pitchFamily="34" charset="0"/>
              </a:rPr>
              <a:t> ist ein Prozentbetrag des</a:t>
            </a:r>
            <a:endParaRPr lang="de-AT" sz="1100" dirty="0">
              <a:latin typeface="Swis721 Lt BT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de-AT" sz="1400" b="1" dirty="0">
                <a:latin typeface="Tahoma" pitchFamily="34" charset="0"/>
                <a:cs typeface="Tahoma" pitchFamily="34" charset="0"/>
              </a:rPr>
              <a:t>Kontenplan 	baut auf dem Kontenrahmen auf</a:t>
            </a:r>
            <a:endParaRPr lang="de-AT" sz="1100" dirty="0">
              <a:latin typeface="Swis721 Lt BT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de-AT" sz="1400" b="1" dirty="0">
                <a:latin typeface="Tahoma" pitchFamily="34" charset="0"/>
                <a:cs typeface="Tahoma" pitchFamily="34" charset="0"/>
              </a:rPr>
              <a:t>Kontoklasse 	Konten der gleichen Art</a:t>
            </a:r>
            <a:endParaRPr lang="de-AT" sz="1100" dirty="0">
              <a:latin typeface="Swis721 Lt BT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de-AT" sz="1400" b="1" dirty="0">
                <a:latin typeface="Tahoma" pitchFamily="34" charset="0"/>
                <a:cs typeface="Tahoma" pitchFamily="34" charset="0"/>
              </a:rPr>
              <a:t>N</a:t>
            </a:r>
            <a:r>
              <a:rPr lang="de-AT" sz="14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u</a:t>
            </a:r>
            <a:r>
              <a:rPr lang="de-AT" sz="1400" b="1" dirty="0">
                <a:latin typeface="Tahoma" pitchFamily="34" charset="0"/>
                <a:cs typeface="Tahoma" pitchFamily="34" charset="0"/>
              </a:rPr>
              <a:t>ll 		Anlagevermögen ist in Klasse</a:t>
            </a:r>
            <a:endParaRPr lang="de-AT" sz="1100" dirty="0">
              <a:latin typeface="Swis721 Lt BT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de-AT" sz="1400" b="1" dirty="0">
                <a:latin typeface="Tahoma" pitchFamily="34" charset="0"/>
                <a:cs typeface="Tahoma" pitchFamily="34" charset="0"/>
              </a:rPr>
              <a:t>Eins 		Umlaufvermögen ist in Klasse</a:t>
            </a:r>
            <a:endParaRPr lang="de-AT" sz="1100" dirty="0">
              <a:latin typeface="Swis721 Lt BT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de-AT" sz="1400" b="1" dirty="0">
                <a:latin typeface="Tahoma" pitchFamily="34" charset="0"/>
                <a:cs typeface="Tahoma" pitchFamily="34" charset="0"/>
              </a:rPr>
              <a:t>Zwei 		sonstiges Umlaufvermögen ist in Klasse</a:t>
            </a:r>
            <a:endParaRPr lang="de-AT" sz="1100" dirty="0">
              <a:latin typeface="Swis721 Lt BT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de-AT" sz="1400" b="1" dirty="0">
                <a:latin typeface="Tahoma" pitchFamily="34" charset="0"/>
                <a:cs typeface="Tahoma" pitchFamily="34" charset="0"/>
              </a:rPr>
              <a:t>Dre</a:t>
            </a:r>
            <a:r>
              <a:rPr lang="de-AT" sz="1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i</a:t>
            </a:r>
            <a:r>
              <a:rPr lang="de-AT" sz="1400" b="1" dirty="0">
                <a:latin typeface="Tahoma" pitchFamily="34" charset="0"/>
                <a:cs typeface="Tahoma" pitchFamily="34" charset="0"/>
              </a:rPr>
              <a:t> 		Verbindlichkeiten finde ich in Klasse</a:t>
            </a:r>
            <a:endParaRPr lang="de-AT" sz="1100" dirty="0">
              <a:latin typeface="Swis721 Lt BT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de-AT" sz="1400" b="1" dirty="0">
                <a:latin typeface="Tahoma" pitchFamily="34" charset="0"/>
                <a:cs typeface="Tahoma" pitchFamily="34" charset="0"/>
              </a:rPr>
              <a:t>Vier 		betriebliche Erträge finde ich in Klasse</a:t>
            </a:r>
            <a:endParaRPr lang="de-AT" sz="1100" dirty="0">
              <a:latin typeface="Swis721 Lt BT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de-AT" sz="1400" b="1" dirty="0">
                <a:latin typeface="Tahoma" pitchFamily="34" charset="0"/>
                <a:cs typeface="Tahoma" pitchFamily="34" charset="0"/>
              </a:rPr>
              <a:t>Fünf 		Materialaufwand finde ich in Klasse</a:t>
            </a:r>
            <a:endParaRPr lang="de-AT" sz="1100" dirty="0">
              <a:latin typeface="Swis721 Lt BT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de-AT" sz="1400" b="1" dirty="0">
                <a:latin typeface="Tahoma" pitchFamily="34" charset="0"/>
                <a:cs typeface="Tahoma" pitchFamily="34" charset="0"/>
              </a:rPr>
              <a:t>Sec</a:t>
            </a:r>
            <a:r>
              <a:rPr lang="de-AT" sz="14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h</a:t>
            </a:r>
            <a:r>
              <a:rPr lang="de-AT" sz="1400" b="1" dirty="0">
                <a:latin typeface="Tahoma" pitchFamily="34" charset="0"/>
                <a:cs typeface="Tahoma" pitchFamily="34" charset="0"/>
              </a:rPr>
              <a:t>s 		Personalaufwand finde ich in Klasse</a:t>
            </a:r>
            <a:endParaRPr lang="de-AT" sz="1100" dirty="0">
              <a:latin typeface="Swis721 Lt BT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de-AT" sz="1400" b="1" dirty="0">
                <a:latin typeface="Tahoma" pitchFamily="34" charset="0"/>
                <a:cs typeface="Tahoma" pitchFamily="34" charset="0"/>
              </a:rPr>
              <a:t>Sieben 		</a:t>
            </a:r>
            <a:r>
              <a:rPr lang="de-AT" sz="1400" b="1" dirty="0" err="1">
                <a:latin typeface="Tahoma" pitchFamily="34" charset="0"/>
                <a:cs typeface="Tahoma" pitchFamily="34" charset="0"/>
              </a:rPr>
              <a:t>betriebl</a:t>
            </a:r>
            <a:r>
              <a:rPr lang="de-AT" sz="1400" b="1" dirty="0">
                <a:latin typeface="Tahoma" pitchFamily="34" charset="0"/>
                <a:cs typeface="Tahoma" pitchFamily="34" charset="0"/>
              </a:rPr>
              <a:t>. Aufwand finde ich in Klasse</a:t>
            </a:r>
            <a:endParaRPr lang="de-AT" sz="1100" dirty="0">
              <a:latin typeface="Swis721 Lt BT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de-AT" sz="1400" b="1" dirty="0">
                <a:latin typeface="Tahoma" pitchFamily="34" charset="0"/>
                <a:cs typeface="Tahoma" pitchFamily="34" charset="0"/>
              </a:rPr>
              <a:t>Ach</a:t>
            </a:r>
            <a:r>
              <a:rPr lang="de-AT" sz="1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t</a:t>
            </a:r>
            <a:r>
              <a:rPr lang="de-AT" sz="1400" b="1" dirty="0">
                <a:latin typeface="Tahoma" pitchFamily="34" charset="0"/>
                <a:cs typeface="Tahoma" pitchFamily="34" charset="0"/>
              </a:rPr>
              <a:t> 		Finanzaufwand finde ich in Klasse</a:t>
            </a:r>
            <a:endParaRPr lang="de-AT" sz="1100" dirty="0">
              <a:latin typeface="Swis721 Lt BT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de-AT" sz="1400" b="1" dirty="0">
                <a:latin typeface="Tahoma" pitchFamily="34" charset="0"/>
                <a:cs typeface="Tahoma" pitchFamily="34" charset="0"/>
              </a:rPr>
              <a:t>Neun 		Eigenkapital finde ich in Klasse</a:t>
            </a:r>
            <a:endParaRPr lang="de-AT" sz="1100" dirty="0">
              <a:latin typeface="Swis721 Lt BT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de-AT" sz="1400" b="1" dirty="0">
                <a:latin typeface="Tahoma" pitchFamily="34" charset="0"/>
                <a:cs typeface="Tahoma" pitchFamily="34" charset="0"/>
              </a:rPr>
              <a:t>vierstellig 	Kontonummern sind</a:t>
            </a:r>
            <a:endParaRPr lang="de-AT" sz="1100" dirty="0">
              <a:latin typeface="Swis721 Lt BT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de-AT" sz="1400" b="1" dirty="0">
                <a:latin typeface="Tahoma" pitchFamily="34" charset="0"/>
                <a:cs typeface="Tahoma" pitchFamily="34" charset="0"/>
              </a:rPr>
              <a:t>Vors</a:t>
            </a:r>
            <a:r>
              <a:rPr lang="de-AT" sz="1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t</a:t>
            </a:r>
            <a:r>
              <a:rPr lang="de-AT" sz="1400" b="1" dirty="0">
                <a:latin typeface="Tahoma" pitchFamily="34" charset="0"/>
                <a:cs typeface="Tahoma" pitchFamily="34" charset="0"/>
              </a:rPr>
              <a:t>euer 	Kontonummer 2500</a:t>
            </a:r>
            <a:endParaRPr lang="de-AT" sz="1100" dirty="0">
              <a:latin typeface="Swis721 Lt BT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de-AT" sz="1400" b="1" dirty="0">
                <a:latin typeface="Tahoma" pitchFamily="34" charset="0"/>
                <a:cs typeface="Tahoma" pitchFamily="34" charset="0"/>
              </a:rPr>
              <a:t>Umsatzsteuer 	Kontonummer 3500</a:t>
            </a:r>
            <a:endParaRPr lang="de-AT" sz="1100" dirty="0">
              <a:latin typeface="Swis721 Lt BT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de-AT" sz="1400" b="1" dirty="0" err="1">
                <a:latin typeface="Tahoma" pitchFamily="34" charset="0"/>
                <a:cs typeface="Tahoma" pitchFamily="34" charset="0"/>
              </a:rPr>
              <a:t>Z</a:t>
            </a:r>
            <a:r>
              <a:rPr lang="de-AT" sz="1400" b="1" dirty="0" err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a</a:t>
            </a:r>
            <a:r>
              <a:rPr lang="de-AT" sz="1400" b="1" dirty="0" err="1">
                <a:latin typeface="Tahoma" pitchFamily="34" charset="0"/>
                <a:cs typeface="Tahoma" pitchFamily="34" charset="0"/>
              </a:rPr>
              <a:t>hllast</a:t>
            </a:r>
            <a:r>
              <a:rPr lang="de-AT" sz="1400" b="1" dirty="0">
                <a:latin typeface="Tahoma" pitchFamily="34" charset="0"/>
                <a:cs typeface="Tahoma" pitchFamily="34" charset="0"/>
              </a:rPr>
              <a:t> 		Umsatzsteuer minus Vorsteuer</a:t>
            </a:r>
            <a:endParaRPr lang="de-AT" sz="1100" dirty="0">
              <a:latin typeface="Swis721 Lt BT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de-AT" sz="1400" b="1" dirty="0">
                <a:latin typeface="Tahoma" pitchFamily="34" charset="0"/>
                <a:cs typeface="Tahoma" pitchFamily="34" charset="0"/>
              </a:rPr>
              <a:t>Brutto 		</a:t>
            </a:r>
            <a:r>
              <a:rPr lang="de-AT" sz="1400" b="1" dirty="0" err="1">
                <a:latin typeface="Tahoma" pitchFamily="34" charset="0"/>
                <a:cs typeface="Tahoma" pitchFamily="34" charset="0"/>
              </a:rPr>
              <a:t>Inklusivpreis</a:t>
            </a:r>
            <a:endParaRPr lang="de-AT" sz="1100" dirty="0">
              <a:latin typeface="Swis721 Lt BT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de-AT" sz="1400" b="1" dirty="0">
                <a:latin typeface="Tahoma" pitchFamily="34" charset="0"/>
                <a:cs typeface="Tahoma" pitchFamily="34" charset="0"/>
              </a:rPr>
              <a:t>Exklusivp</a:t>
            </a:r>
            <a:r>
              <a:rPr lang="de-AT" sz="14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de-AT" sz="1400" b="1" dirty="0">
                <a:latin typeface="Tahoma" pitchFamily="34" charset="0"/>
                <a:cs typeface="Tahoma" pitchFamily="34" charset="0"/>
              </a:rPr>
              <a:t>eis 	ohne Umsatzsteuer</a:t>
            </a:r>
            <a:endParaRPr lang="de-AT" sz="1100" dirty="0">
              <a:latin typeface="Swis721 Lt BT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de-AT" sz="1400" b="1" dirty="0">
                <a:latin typeface="Tahoma" pitchFamily="34" charset="0"/>
                <a:cs typeface="Tahoma" pitchFamily="34" charset="0"/>
              </a:rPr>
              <a:t>Finanzamt 	Unternehmer zahlt die </a:t>
            </a:r>
            <a:r>
              <a:rPr lang="de-AT" sz="1400" b="1" dirty="0" err="1">
                <a:latin typeface="Tahoma" pitchFamily="34" charset="0"/>
                <a:cs typeface="Tahoma" pitchFamily="34" charset="0"/>
              </a:rPr>
              <a:t>USt</a:t>
            </a:r>
            <a:r>
              <a:rPr lang="de-AT" sz="1400" b="1" dirty="0">
                <a:latin typeface="Tahoma" pitchFamily="34" charset="0"/>
                <a:cs typeface="Tahoma" pitchFamily="34" charset="0"/>
              </a:rPr>
              <a:t> an</a:t>
            </a:r>
          </a:p>
          <a:p>
            <a:pPr eaLnBrk="0" hangingPunct="0">
              <a:defRPr/>
            </a:pPr>
            <a:endParaRPr lang="de-AT" sz="1400" b="1" dirty="0">
              <a:latin typeface="Tahoma" pitchFamily="34" charset="0"/>
              <a:cs typeface="Tahoma" pitchFamily="34" charset="0"/>
            </a:endParaRPr>
          </a:p>
          <a:p>
            <a:pPr eaLnBrk="0" hangingPunct="0">
              <a:defRPr/>
            </a:pPr>
            <a:r>
              <a:rPr lang="de-AT" sz="1400" b="1" dirty="0">
                <a:latin typeface="Tahoma" pitchFamily="34" charset="0"/>
                <a:cs typeface="Tahoma" pitchFamily="34" charset="0"/>
              </a:rPr>
              <a:t>Lösung: Hunger</a:t>
            </a:r>
            <a:endParaRPr lang="de-AT" sz="1100" dirty="0">
              <a:latin typeface="Swis721 Lt BT"/>
              <a:cs typeface="Times New Roman" pitchFamily="18" charset="0"/>
            </a:endParaRPr>
          </a:p>
          <a:p>
            <a:pPr eaLnBrk="0" hangingPunct="0">
              <a:defRPr/>
            </a:pP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</Words>
  <Application>Microsoft Office PowerPoint</Application>
  <PresentationFormat>Bildschirmpräsentation (4:3)</PresentationFormat>
  <Paragraphs>62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Times New Roman</vt:lpstr>
      <vt:lpstr>Arial</vt:lpstr>
      <vt:lpstr>Calibri</vt:lpstr>
      <vt:lpstr>Tahoma</vt:lpstr>
      <vt:lpstr>Swis721 Lt BT</vt:lpstr>
      <vt:lpstr>Standarddesign</vt:lpstr>
      <vt:lpstr>PowerPoint-Präsentation</vt:lpstr>
      <vt:lpstr>PowerPoint-Präsentation</vt:lpstr>
    </vt:vector>
  </TitlesOfParts>
  <Company>Handelsakademie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Mag. Helmut Bauer</dc:creator>
  <cp:lastModifiedBy>Helmut Bauer</cp:lastModifiedBy>
  <cp:revision>6</cp:revision>
  <dcterms:created xsi:type="dcterms:W3CDTF">2003-01-30T14:53:31Z</dcterms:created>
  <dcterms:modified xsi:type="dcterms:W3CDTF">2015-07-29T10:06:44Z</dcterms:modified>
</cp:coreProperties>
</file>