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9" r:id="rId2"/>
    <p:sldId id="340" r:id="rId3"/>
    <p:sldId id="336" r:id="rId4"/>
    <p:sldId id="338" r:id="rId5"/>
    <p:sldId id="348" r:id="rId6"/>
    <p:sldId id="350" r:id="rId7"/>
    <p:sldId id="349" r:id="rId8"/>
    <p:sldId id="351" r:id="rId9"/>
    <p:sldId id="344" r:id="rId10"/>
    <p:sldId id="362" r:id="rId11"/>
    <p:sldId id="345" r:id="rId12"/>
    <p:sldId id="363" r:id="rId13"/>
    <p:sldId id="346" r:id="rId14"/>
    <p:sldId id="347" r:id="rId15"/>
    <p:sldId id="353" r:id="rId16"/>
    <p:sldId id="364" r:id="rId17"/>
    <p:sldId id="354" r:id="rId18"/>
    <p:sldId id="360" r:id="rId19"/>
    <p:sldId id="355" r:id="rId20"/>
    <p:sldId id="361" r:id="rId21"/>
    <p:sldId id="356" r:id="rId22"/>
    <p:sldId id="357" r:id="rId23"/>
    <p:sldId id="358" r:id="rId24"/>
    <p:sldId id="359" r:id="rId25"/>
  </p:sldIdLst>
  <p:sldSz cx="9906000" cy="6858000" type="A4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09">
          <p15:clr>
            <a:srgbClr val="A4A3A4"/>
          </p15:clr>
        </p15:guide>
        <p15:guide id="2" pos="3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33CC"/>
    <a:srgbClr val="DDDDDD"/>
    <a:srgbClr val="009900"/>
    <a:srgbClr val="006600"/>
    <a:srgbClr val="CCFFFF"/>
    <a:srgbClr val="33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25" autoAdjust="0"/>
    <p:restoredTop sz="94629" autoAdjust="0"/>
  </p:normalViewPr>
  <p:slideViewPr>
    <p:cSldViewPr snapToGrid="0">
      <p:cViewPr varScale="1">
        <p:scale>
          <a:sx n="106" d="100"/>
          <a:sy n="106" d="100"/>
        </p:scale>
        <p:origin x="966" y="114"/>
      </p:cViewPr>
      <p:guideLst>
        <p:guide orient="horz" pos="2809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48" y="-108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8132C89-B40D-448E-9825-4346EEDADA6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579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77875"/>
            <a:ext cx="5287963" cy="366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905" y="4675033"/>
            <a:ext cx="4991866" cy="44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1F7F3E2-A934-4429-A8EE-7A78CAFD7B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126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085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0766C-8EA3-4078-BA60-057A43201A4D}" type="slidenum">
              <a:rPr lang="de-DE"/>
              <a:pPr/>
              <a:t>10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34788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ECCC2A-10CD-40C7-A0AB-E28F1F5A4EA8}" type="slidenum">
              <a:rPr lang="de-DE"/>
              <a:pPr/>
              <a:t>11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0804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ECCC2A-10CD-40C7-A0AB-E28F1F5A4EA8}" type="slidenum">
              <a:rPr lang="de-DE"/>
              <a:pPr/>
              <a:t>12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60182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8D897E-A5CA-46FC-81A8-F275C302881C}" type="slidenum">
              <a:rPr lang="de-DE"/>
              <a:pPr/>
              <a:t>13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334216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97596D-0256-4CE6-868A-DF0FC42F8AD9}" type="slidenum">
              <a:rPr lang="de-DE"/>
              <a:pPr/>
              <a:t>14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07874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56409-87F7-4B42-A54F-8C33B9DCFCB2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968375"/>
            <a:ext cx="4686300" cy="32448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689243"/>
            <a:ext cx="4988628" cy="4441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548394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56409-87F7-4B42-A54F-8C33B9DCFCB2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968375"/>
            <a:ext cx="4686300" cy="32448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689243"/>
            <a:ext cx="4988628" cy="4441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582096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17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071816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18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44085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19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84455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2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24771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20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240129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0FE3E-C8D7-41E8-9955-F267E73B9C28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  <p:extLst>
      <p:ext uri="{BB962C8B-B14F-4D97-AF65-F5344CB8AC3E}">
        <p14:creationId xmlns:p14="http://schemas.microsoft.com/office/powerpoint/2010/main" val="4063670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7A79CA-D392-40C8-8EC3-C8A548B04174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  <p:extLst>
      <p:ext uri="{BB962C8B-B14F-4D97-AF65-F5344CB8AC3E}">
        <p14:creationId xmlns:p14="http://schemas.microsoft.com/office/powerpoint/2010/main" val="1386824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C3C709-C310-4E0E-B57E-5361968BFDAF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151135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A5BE50-F7C5-4176-8289-D73C0AB4CEEE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69183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3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3731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4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06610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5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4460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6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6215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7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3522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8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19219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0766C-8EA3-4078-BA60-057A43201A4D}" type="slidenum">
              <a:rPr lang="de-DE"/>
              <a:pPr/>
              <a:t>9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5241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787D-EDD5-4CB0-BA2A-ED4068FBA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26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7FA1-284B-460F-B30F-F8085A3BE5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398933" y="76200"/>
            <a:ext cx="1380067" cy="567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2114550" cy="506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4850" y="609600"/>
            <a:ext cx="6191250" cy="5067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0BB5-8326-495E-A74D-F96C06AA26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8398933" y="76200"/>
            <a:ext cx="1380067" cy="567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2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21E0-3F69-4A0B-ADB5-E1B3A34F53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36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8D75-5272-46B3-A239-93A2DBA1BF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85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69A8-AC7C-4CF5-AFE9-6DA7FE5B02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04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07DE-24C5-4E76-89D4-63720C2728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33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6372-234B-43A1-8955-357894FE6D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23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000" smtClean="0"/>
              <a:t>© bauerpoint.com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053A-8539-4490-A0FC-85CA116E98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7F87-1BA4-42B7-BF77-91C6FCA626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8398933" y="76200"/>
            <a:ext cx="1380067" cy="567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D83A-3744-4111-947A-BF6528EE15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8398933" y="76200"/>
            <a:ext cx="1380067" cy="567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5621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7DE8712-EBDB-4E69-A675-7EE0A1B7A3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000" smtClean="0"/>
              <a:t>© bauerpoint.com</a:t>
            </a:r>
          </a:p>
        </p:txBody>
      </p:sp>
      <p:sp>
        <p:nvSpPr>
          <p:cNvPr id="9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de.wikipedia.org/w/index.php?title=Datei:David_Guetta_at_2011_MMVA.jpg&amp;filetimestamp=201203040442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47625" y="660400"/>
            <a:ext cx="9540875" cy="2095500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4972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Gutschriften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Textfeld 5"/>
          <p:cNvSpPr txBox="1">
            <a:spLocks noChangeArrowheads="1"/>
          </p:cNvSpPr>
          <p:nvPr/>
        </p:nvSpPr>
        <p:spPr bwMode="auto">
          <a:xfrm>
            <a:off x="-1" y="753080"/>
            <a:ext cx="9906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 GmbH – Sportfachhandel :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12.10. - A112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GmbH verkauft am 100 Paar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Atomic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Ski im Wert von insgesamt € 12.000,- + € 2.400,- = € 14.400,-  an den  Skiclub </a:t>
            </a:r>
          </a:p>
          <a:p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Flachau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(20112)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16.10. - S 12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Skiclub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Flachau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retourniert 4 Paar Ski aufgrund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von Kratzern an der Oberfläche: Eine Gutschrift über  576,- 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wird ausgestellt.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20.10. - B 15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Skiclub überweist die  A112 abzüglich der Gutschrift S 12 auf das Bankkonto der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GmbH.</a:t>
            </a: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84755" y="5697061"/>
            <a:ext cx="27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1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1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100" dirty="0" smtClean="0">
                <a:latin typeface="Calibri" pitchFamily="34" charset="0"/>
                <a:cs typeface="Calibri" pitchFamily="34" charset="0"/>
              </a:rPr>
            </a:b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aus Sicht der </a:t>
            </a:r>
            <a:r>
              <a:rPr lang="de-DE" sz="1100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100" dirty="0" smtClean="0">
                <a:latin typeface="Calibri" pitchFamily="34" charset="0"/>
                <a:cs typeface="Calibri" pitchFamily="34" charset="0"/>
              </a:rPr>
              <a:t> GmbH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100" dirty="0" smtClean="0">
                <a:latin typeface="Calibri" pitchFamily="34" charset="0"/>
                <a:cs typeface="Calibri" pitchFamily="34" charset="0"/>
              </a:rPr>
              <a:t>Darstellung des Kontos 20112</a:t>
            </a:r>
            <a:endParaRPr lang="de-DE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4855968" y="297656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  <a:endParaRPr lang="de-AT" sz="1200" b="1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3082" name="Group 48"/>
          <p:cNvGrpSpPr>
            <a:grpSpLocks/>
          </p:cNvGrpSpPr>
          <p:nvPr/>
        </p:nvGrpSpPr>
        <p:grpSpPr bwMode="auto">
          <a:xfrm>
            <a:off x="241300" y="5327651"/>
            <a:ext cx="4945062" cy="1357312"/>
            <a:chOff x="2937" y="3392"/>
            <a:chExt cx="3130" cy="927"/>
          </a:xfrm>
        </p:grpSpPr>
        <p:sp>
          <p:nvSpPr>
            <p:cNvPr id="3086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7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8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9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22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20112 Skiclub </a:t>
              </a:r>
              <a:r>
                <a:rPr lang="de-DE" sz="1200" dirty="0" err="1" smtClean="0">
                  <a:solidFill>
                    <a:srgbClr val="003300"/>
                  </a:solidFill>
                  <a:latin typeface="Verdana" pitchFamily="34" charset="0"/>
                </a:rPr>
                <a:t>Flachau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54"/>
            <a:ext cx="24955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9498" y="2838928"/>
            <a:ext cx="6385142" cy="25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2" y="133350"/>
            <a:ext cx="7707816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– Zahlung -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Textfeld 25"/>
          <p:cNvSpPr txBox="1">
            <a:spLocks noChangeArrowheads="1"/>
          </p:cNvSpPr>
          <p:nvPr/>
        </p:nvSpPr>
        <p:spPr bwMode="auto">
          <a:xfrm>
            <a:off x="5511801" y="876302"/>
            <a:ext cx="367600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des Kunden Bernd Stromberg: (E250, </a:t>
            </a:r>
          </a:p>
          <a:p>
            <a:r>
              <a:rPr lang="de-DE" sz="1600" dirty="0"/>
              <a:t>Domainstar 33015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r>
              <a:rPr lang="de-DE" sz="1600" dirty="0" smtClean="0"/>
              <a:t>7381	29,08</a:t>
            </a:r>
          </a:p>
          <a:p>
            <a:r>
              <a:rPr lang="de-DE" sz="1600" dirty="0" smtClean="0"/>
              <a:t>2500	  5,82</a:t>
            </a:r>
          </a:p>
          <a:p>
            <a:r>
              <a:rPr lang="de-DE" sz="1600" dirty="0" smtClean="0"/>
              <a:t>an 33015    	34,90</a:t>
            </a:r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der Domainstar GmbH (AR 4525, </a:t>
            </a:r>
            <a:br>
              <a:rPr lang="de-DE" sz="1600" dirty="0"/>
            </a:br>
            <a:r>
              <a:rPr lang="de-DE" sz="1600" dirty="0"/>
              <a:t>Stromberg 202346, </a:t>
            </a:r>
          </a:p>
          <a:p>
            <a:r>
              <a:rPr lang="de-DE" sz="1600" dirty="0"/>
              <a:t>Ertragskonto 4018 Domainerlöse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r>
              <a:rPr lang="de-DE" sz="1600" dirty="0" smtClean="0"/>
              <a:t>202346		34,90</a:t>
            </a:r>
          </a:p>
          <a:p>
            <a:r>
              <a:rPr lang="de-DE" sz="1600" dirty="0" smtClean="0"/>
              <a:t>an 4018	Domainerlöse	29,08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3500    		   5,82</a:t>
            </a:r>
            <a:endParaRPr lang="de-DE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647700"/>
            <a:ext cx="54006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3480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5"/>
          <p:cNvSpPr txBox="1">
            <a:spLocks noChangeArrowheads="1"/>
          </p:cNvSpPr>
          <p:nvPr/>
        </p:nvSpPr>
        <p:spPr bwMode="auto">
          <a:xfrm>
            <a:off x="5511800" y="876300"/>
            <a:ext cx="414326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</a:t>
            </a:r>
            <a:r>
              <a:rPr lang="de-DE" sz="1600" dirty="0" smtClean="0"/>
              <a:t>Mahnspesen </a:t>
            </a:r>
            <a:r>
              <a:rPr lang="de-DE" sz="1600" dirty="0"/>
              <a:t>aus Sicht</a:t>
            </a:r>
          </a:p>
          <a:p>
            <a:r>
              <a:rPr lang="de-DE" sz="1600" dirty="0"/>
              <a:t>des Kunden Bernd Stromberg: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46, </a:t>
            </a:r>
            <a:r>
              <a:rPr lang="de-DE" sz="1600" dirty="0" smtClean="0"/>
              <a:t>Domainstar </a:t>
            </a:r>
            <a:r>
              <a:rPr lang="de-DE" sz="1600" dirty="0"/>
              <a:t>33015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Mahnung aus Sicht</a:t>
            </a:r>
          </a:p>
          <a:p>
            <a:r>
              <a:rPr lang="de-DE" sz="1600" dirty="0"/>
              <a:t>der Domainstar GmbH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68, </a:t>
            </a:r>
            <a:r>
              <a:rPr lang="de-DE" sz="1600" dirty="0" smtClean="0"/>
              <a:t>Stromberg 202346</a:t>
            </a:r>
            <a:r>
              <a:rPr lang="de-DE" sz="1600" dirty="0"/>
              <a:t>)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3"/>
          <a:stretch>
            <a:fillRect/>
          </a:stretch>
        </p:blipFill>
        <p:spPr bwMode="auto">
          <a:xfrm>
            <a:off x="63500" y="635000"/>
            <a:ext cx="5532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919" y="122531"/>
            <a:ext cx="644945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- Zahlung: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3033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5"/>
          <p:cNvSpPr txBox="1">
            <a:spLocks noChangeArrowheads="1"/>
          </p:cNvSpPr>
          <p:nvPr/>
        </p:nvSpPr>
        <p:spPr bwMode="auto">
          <a:xfrm>
            <a:off x="5511800" y="876300"/>
            <a:ext cx="414326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</a:t>
            </a:r>
            <a:r>
              <a:rPr lang="de-DE" sz="1600" dirty="0" smtClean="0"/>
              <a:t>Mahnspesen </a:t>
            </a:r>
            <a:r>
              <a:rPr lang="de-DE" sz="1600" dirty="0"/>
              <a:t>aus Sicht</a:t>
            </a:r>
          </a:p>
          <a:p>
            <a:r>
              <a:rPr lang="de-DE" sz="1600" dirty="0"/>
              <a:t>des Kunden Bernd Stromberg: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46, </a:t>
            </a:r>
            <a:r>
              <a:rPr lang="de-DE" sz="1600" dirty="0" smtClean="0"/>
              <a:t>Domainstar </a:t>
            </a:r>
            <a:r>
              <a:rPr lang="de-DE" sz="1600" dirty="0"/>
              <a:t>33015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 smtClean="0"/>
              <a:t>8301    an 33015	20,-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Mahnung aus Sicht</a:t>
            </a:r>
          </a:p>
          <a:p>
            <a:r>
              <a:rPr lang="de-DE" sz="1600" dirty="0"/>
              <a:t>der Domainstar GmbH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68, </a:t>
            </a:r>
            <a:r>
              <a:rPr lang="de-DE" sz="1600" dirty="0" smtClean="0"/>
              <a:t>Stromberg 202346)</a:t>
            </a:r>
          </a:p>
          <a:p>
            <a:endParaRPr lang="de-DE" sz="1600" dirty="0"/>
          </a:p>
          <a:p>
            <a:r>
              <a:rPr lang="de-DE" sz="1600" dirty="0" smtClean="0"/>
              <a:t>202346 an 4890	20,-</a:t>
            </a:r>
            <a:endParaRPr lang="de-DE" sz="1600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3"/>
          <a:stretch>
            <a:fillRect/>
          </a:stretch>
        </p:blipFill>
        <p:spPr bwMode="auto">
          <a:xfrm>
            <a:off x="63500" y="635000"/>
            <a:ext cx="5532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919" y="122531"/>
            <a:ext cx="7707816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– Zahlung -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87606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2" y="133350"/>
            <a:ext cx="640797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Beispiel:</a:t>
            </a:r>
          </a:p>
        </p:txBody>
      </p:sp>
      <p:sp>
        <p:nvSpPr>
          <p:cNvPr id="10243" name="Textfeld 25"/>
          <p:cNvSpPr txBox="1">
            <a:spLocks noChangeArrowheads="1"/>
          </p:cNvSpPr>
          <p:nvPr/>
        </p:nvSpPr>
        <p:spPr bwMode="auto">
          <a:xfrm>
            <a:off x="177801" y="685801"/>
            <a:ext cx="876073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Bernd Stromberg bezahlt die ER am 8.7. inkl. der Mahnspesen durch Banküberweisung (B 55)</a:t>
            </a:r>
          </a:p>
          <a:p>
            <a:r>
              <a:rPr lang="de-DE" sz="1600" dirty="0"/>
              <a:t>Füllen Sie den Zahlschein aus und verbuchen Sie die Zahlung (IBAN Stromberg</a:t>
            </a:r>
          </a:p>
          <a:p>
            <a:r>
              <a:rPr lang="de-DE" sz="1600" dirty="0"/>
              <a:t>AT43 </a:t>
            </a:r>
            <a:r>
              <a:rPr lang="de-DE" sz="1600" dirty="0" smtClean="0"/>
              <a:t>4501 0000 0004 1250</a:t>
            </a:r>
            <a:r>
              <a:rPr lang="de-DE" sz="1600" dirty="0"/>
              <a:t>):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dirty="0"/>
              <a:t>Verbuchen Sie den Zahlungseingang aus Sicht der Domainstar GmbH (B 111)</a:t>
            </a:r>
          </a:p>
        </p:txBody>
      </p:sp>
      <p:pic>
        <p:nvPicPr>
          <p:cNvPr id="10244" name="Grafik 4" descr="raiffeis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580556"/>
            <a:ext cx="5720675" cy="39366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87936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622042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</a:t>
            </a:r>
            <a:r>
              <a:rPr lang="de-DE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21709"/>
          <a:stretch/>
        </p:blipFill>
        <p:spPr bwMode="auto">
          <a:xfrm>
            <a:off x="199887" y="1057275"/>
            <a:ext cx="97061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52356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595788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bar und mit </a:t>
            </a:r>
            <a:r>
              <a:rPr lang="de-D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</a:t>
            </a: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&amp; Kreditkarten: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62075"/>
            <a:ext cx="40782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6" name="Textfeld 17"/>
          <p:cNvSpPr txBox="1">
            <a:spLocks noChangeArrowheads="1"/>
          </p:cNvSpPr>
          <p:nvPr/>
        </p:nvSpPr>
        <p:spPr bwMode="auto">
          <a:xfrm>
            <a:off x="101600" y="854075"/>
            <a:ext cx="460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Die Auswertung der  Registrierkasse </a:t>
            </a:r>
            <a:r>
              <a:rPr lang="de-DE" altLang="de-DE" sz="1400" dirty="0" smtClean="0"/>
              <a:t>der Harper </a:t>
            </a:r>
            <a:r>
              <a:rPr lang="de-DE" altLang="de-DE" sz="1400" dirty="0"/>
              <a:t>GmbH </a:t>
            </a:r>
            <a:endParaRPr lang="de-DE" altLang="de-DE" sz="1400" dirty="0" smtClean="0"/>
          </a:p>
          <a:p>
            <a:r>
              <a:rPr lang="de-DE" altLang="de-DE" sz="1400" dirty="0" smtClean="0"/>
              <a:t>zeigt </a:t>
            </a:r>
            <a:r>
              <a:rPr lang="de-DE" altLang="de-DE" sz="1400" dirty="0"/>
              <a:t>am Tagesende folgendes Bild:</a:t>
            </a:r>
          </a:p>
        </p:txBody>
      </p:sp>
      <p:sp>
        <p:nvSpPr>
          <p:cNvPr id="15367" name="Textfeld 18"/>
          <p:cNvSpPr txBox="1">
            <a:spLocks noChangeArrowheads="1"/>
          </p:cNvSpPr>
          <p:nvPr/>
        </p:nvSpPr>
        <p:spPr bwMode="auto">
          <a:xfrm>
            <a:off x="165100" y="4422775"/>
            <a:ext cx="49672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Am 22. Mai erstellt die PAYLIFE Bank folgende Abrechnung:</a:t>
            </a:r>
          </a:p>
          <a:p>
            <a:r>
              <a:rPr lang="de-DE" altLang="de-DE" sz="1400" dirty="0"/>
              <a:t>(B 124) Der Betrag wird auf das Konto der Harper GmbH</a:t>
            </a:r>
          </a:p>
          <a:p>
            <a:r>
              <a:rPr lang="de-DE" altLang="de-DE" sz="1400" dirty="0"/>
              <a:t>Überwiesen:</a:t>
            </a:r>
          </a:p>
          <a:p>
            <a:endParaRPr lang="de-DE" altLang="de-DE" sz="1400" dirty="0"/>
          </a:p>
          <a:p>
            <a:r>
              <a:rPr lang="de-DE" altLang="de-DE" sz="1400" dirty="0"/>
              <a:t>Umsätze:	EUR 128,00 vom 17. 5. 20..</a:t>
            </a:r>
          </a:p>
          <a:p>
            <a:r>
              <a:rPr lang="de-DE" altLang="de-DE" sz="1400" dirty="0"/>
              <a:t>Provision:   EUR </a:t>
            </a:r>
            <a:r>
              <a:rPr lang="de-DE" altLang="de-DE" sz="1400" dirty="0" smtClean="0"/>
              <a:t>3,34 </a:t>
            </a:r>
            <a:r>
              <a:rPr lang="de-DE" altLang="de-DE" sz="1400" dirty="0"/>
              <a:t>(netto)</a:t>
            </a:r>
          </a:p>
          <a:p>
            <a:r>
              <a:rPr lang="de-DE" altLang="de-DE" sz="1400" dirty="0"/>
              <a:t>Buchungsentgelt: EUR 1,33 (netto)</a:t>
            </a:r>
          </a:p>
          <a:p>
            <a:r>
              <a:rPr lang="de-DE" altLang="de-DE" sz="1400" b="1" dirty="0"/>
              <a:t>Überweisungsbetrag: EUR 122,40  </a:t>
            </a:r>
          </a:p>
          <a:p>
            <a:endParaRPr lang="de-DE" altLang="de-DE" sz="1400" dirty="0"/>
          </a:p>
        </p:txBody>
      </p:sp>
      <p:pic>
        <p:nvPicPr>
          <p:cNvPr id="15368" name="Picture 26" descr="WMF_Visa_Kar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302">
            <a:off x="3028950" y="5295900"/>
            <a:ext cx="17637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feld 20"/>
          <p:cNvSpPr txBox="1">
            <a:spLocks noChangeArrowheads="1"/>
          </p:cNvSpPr>
          <p:nvPr/>
        </p:nvSpPr>
        <p:spPr bwMode="auto">
          <a:xfrm>
            <a:off x="7135811" y="805657"/>
            <a:ext cx="1277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dirty="0"/>
              <a:t>Buchungen:</a:t>
            </a:r>
          </a:p>
        </p:txBody>
      </p:sp>
      <p:pic>
        <p:nvPicPr>
          <p:cNvPr id="15370" name="Picture 18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60">
            <a:off x="3854450" y="2771775"/>
            <a:ext cx="13731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01775"/>
            <a:ext cx="1570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857875" y="1257300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857875" y="2276475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57875" y="3295650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857874" y="4640835"/>
            <a:ext cx="3971925" cy="18139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93302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771640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bar und mit Bankomat- &amp;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Kreditkarten -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62075"/>
            <a:ext cx="40782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6" name="Textfeld 17"/>
          <p:cNvSpPr txBox="1">
            <a:spLocks noChangeArrowheads="1"/>
          </p:cNvSpPr>
          <p:nvPr/>
        </p:nvSpPr>
        <p:spPr bwMode="auto">
          <a:xfrm>
            <a:off x="101600" y="854075"/>
            <a:ext cx="460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Die Auswertung der  Registrierkasse </a:t>
            </a:r>
            <a:r>
              <a:rPr lang="de-DE" altLang="de-DE" sz="1400" dirty="0" smtClean="0"/>
              <a:t>der Harper </a:t>
            </a:r>
            <a:r>
              <a:rPr lang="de-DE" altLang="de-DE" sz="1400" dirty="0"/>
              <a:t>GmbH </a:t>
            </a:r>
            <a:endParaRPr lang="de-DE" altLang="de-DE" sz="1400" dirty="0" smtClean="0"/>
          </a:p>
          <a:p>
            <a:r>
              <a:rPr lang="de-DE" altLang="de-DE" sz="1400" dirty="0" smtClean="0"/>
              <a:t>zeigt </a:t>
            </a:r>
            <a:r>
              <a:rPr lang="de-DE" altLang="de-DE" sz="1400" dirty="0"/>
              <a:t>am Tagesende folgendes Bild:</a:t>
            </a:r>
          </a:p>
        </p:txBody>
      </p:sp>
      <p:sp>
        <p:nvSpPr>
          <p:cNvPr id="15367" name="Textfeld 18"/>
          <p:cNvSpPr txBox="1">
            <a:spLocks noChangeArrowheads="1"/>
          </p:cNvSpPr>
          <p:nvPr/>
        </p:nvSpPr>
        <p:spPr bwMode="auto">
          <a:xfrm>
            <a:off x="165100" y="4422775"/>
            <a:ext cx="49672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Am 22. Mai erstellt die PAYLIFE Bank folgende Abrechnung:</a:t>
            </a:r>
          </a:p>
          <a:p>
            <a:r>
              <a:rPr lang="de-DE" altLang="de-DE" sz="1400" dirty="0"/>
              <a:t>(B 124) Der Betrag wird auf das Konto der Harper GmbH</a:t>
            </a:r>
          </a:p>
          <a:p>
            <a:r>
              <a:rPr lang="de-DE" altLang="de-DE" sz="1400" dirty="0"/>
              <a:t>Überwiesen:</a:t>
            </a:r>
          </a:p>
          <a:p>
            <a:endParaRPr lang="de-DE" altLang="de-DE" sz="1400" dirty="0"/>
          </a:p>
          <a:p>
            <a:r>
              <a:rPr lang="de-DE" altLang="de-DE" sz="1400" dirty="0"/>
              <a:t>Umsätze:	EUR 128,00 vom 17. 5. 20..</a:t>
            </a:r>
          </a:p>
          <a:p>
            <a:r>
              <a:rPr lang="de-DE" altLang="de-DE" sz="1400" dirty="0"/>
              <a:t>Provision:   EUR </a:t>
            </a:r>
            <a:r>
              <a:rPr lang="de-DE" altLang="de-DE" sz="1400" dirty="0" smtClean="0"/>
              <a:t>3,34 </a:t>
            </a:r>
            <a:r>
              <a:rPr lang="de-DE" altLang="de-DE" sz="1400" dirty="0"/>
              <a:t>(netto)</a:t>
            </a:r>
          </a:p>
          <a:p>
            <a:r>
              <a:rPr lang="de-DE" altLang="de-DE" sz="1400" dirty="0"/>
              <a:t>Buchungsentgelt: EUR 1,33 (netto)</a:t>
            </a:r>
          </a:p>
          <a:p>
            <a:r>
              <a:rPr lang="de-DE" altLang="de-DE" sz="1400" b="1" dirty="0"/>
              <a:t>Überweisungsbetrag: EUR 122,40  </a:t>
            </a:r>
          </a:p>
          <a:p>
            <a:endParaRPr lang="de-DE" altLang="de-DE" sz="1400" dirty="0"/>
          </a:p>
        </p:txBody>
      </p:sp>
      <p:pic>
        <p:nvPicPr>
          <p:cNvPr id="15368" name="Picture 26" descr="WMF_Visa_Kar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302">
            <a:off x="3028950" y="5295900"/>
            <a:ext cx="17637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feld 20"/>
          <p:cNvSpPr txBox="1">
            <a:spLocks noChangeArrowheads="1"/>
          </p:cNvSpPr>
          <p:nvPr/>
        </p:nvSpPr>
        <p:spPr bwMode="auto">
          <a:xfrm>
            <a:off x="7135811" y="805657"/>
            <a:ext cx="1277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dirty="0"/>
              <a:t>Buchungen:</a:t>
            </a:r>
          </a:p>
        </p:txBody>
      </p:sp>
      <p:pic>
        <p:nvPicPr>
          <p:cNvPr id="15370" name="Picture 18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60">
            <a:off x="3854450" y="2771775"/>
            <a:ext cx="13731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01775"/>
            <a:ext cx="1570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857875" y="1257300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2700    751,-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an 4000	625,83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3500	125,17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5857875" y="2276475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2794	279,-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 4000	232,50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/>
              <a:t> </a:t>
            </a:r>
            <a:r>
              <a:rPr lang="de-AT" dirty="0" smtClean="0"/>
              <a:t>    3500 	  46,50</a:t>
            </a:r>
            <a:endParaRPr kumimoji="0" lang="de-A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68986" y="3267075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857874" y="4640835"/>
            <a:ext cx="3971925" cy="18139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2800	122,40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7792	   4,67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2500        0,93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 2790	128,-</a:t>
            </a:r>
          </a:p>
        </p:txBody>
      </p:sp>
      <p:sp>
        <p:nvSpPr>
          <p:cNvPr id="3" name="Rechteck 2"/>
          <p:cNvSpPr/>
          <p:nvPr/>
        </p:nvSpPr>
        <p:spPr>
          <a:xfrm>
            <a:off x="5915025" y="3257550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de-AT" dirty="0" smtClean="0"/>
              <a:t>2790</a:t>
            </a:r>
            <a:r>
              <a:rPr lang="de-AT" dirty="0"/>
              <a:t>	</a:t>
            </a:r>
            <a:r>
              <a:rPr lang="de-AT" dirty="0" smtClean="0"/>
              <a:t>128,-</a:t>
            </a:r>
            <a:endParaRPr lang="de-AT" dirty="0"/>
          </a:p>
          <a:p>
            <a:pPr eaLnBrk="0" hangingPunct="0"/>
            <a:r>
              <a:rPr lang="de-AT" dirty="0"/>
              <a:t>an 4000	</a:t>
            </a:r>
            <a:r>
              <a:rPr lang="de-AT" dirty="0" smtClean="0"/>
              <a:t>106,67</a:t>
            </a:r>
            <a:endParaRPr lang="de-AT" dirty="0"/>
          </a:p>
          <a:p>
            <a:pPr eaLnBrk="0" hangingPunct="0"/>
            <a:r>
              <a:rPr lang="de-AT" dirty="0"/>
              <a:t>     3500 	   </a:t>
            </a:r>
            <a:r>
              <a:rPr lang="de-AT" dirty="0" smtClean="0"/>
              <a:t> 21,33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9100674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ts3.mm.bing.net/th?id=I.4703488214500990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1959">
            <a:off x="6130311" y="4516111"/>
            <a:ext cx="1356908" cy="15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-1" y="660400"/>
            <a:ext cx="9588501" cy="19177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Computergroßhandel Horngacher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A427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Horngacher GmbH erstellt eine AR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Verkauf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an die Hightech GmbH (20111). Zahlbar innerhalb von 10 Tagen abz. 2 % Skonto oder 30 Tage netto.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Gebrauchsspuren auf und werden zurückgenommen: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überweist den offenen Rechnungsbetrag (E422 abzüglich S 13) abzüglich 2 % Skonto an Horngacher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4586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Kundenskonto – Fallbeispiel mit Gutschrift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8895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Horngacher GmbH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20111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6032154" y="3543668"/>
            <a:ext cx="3861146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>
            <a:off x="8971888" y="3543668"/>
            <a:ext cx="0" cy="1168032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>
            <a:off x="7854201" y="3543668"/>
            <a:ext cx="0" cy="1168032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9" name="Rectangle 27"/>
          <p:cNvSpPr>
            <a:spLocks noChangeArrowheads="1"/>
          </p:cNvSpPr>
          <p:nvPr/>
        </p:nvSpPr>
        <p:spPr bwMode="auto">
          <a:xfrm>
            <a:off x="6193629" y="3270354"/>
            <a:ext cx="163987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200" b="1" dirty="0" smtClean="0">
                <a:solidFill>
                  <a:srgbClr val="003300"/>
                </a:solidFill>
                <a:latin typeface="Verdana" pitchFamily="34" charset="0"/>
              </a:rPr>
              <a:t>20111 High Tech</a:t>
            </a:r>
            <a:endParaRPr lang="de-DE" sz="12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" y="2630966"/>
            <a:ext cx="6079440" cy="22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/>
          <a:stretch/>
        </p:blipFill>
        <p:spPr bwMode="auto">
          <a:xfrm>
            <a:off x="38099" y="4541035"/>
            <a:ext cx="6079440" cy="1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0" y="660400"/>
            <a:ext cx="3914776" cy="534035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Computergroßhandel Horngacher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A427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Horngacher GmbH erstellt eine AR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Verkauf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an die Hightech GmbH (20111). Zahlbar innerhalb von 10 Tagen abz. 2 % Skonto oder 30 Tage netto.</a:t>
            </a: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Gebrauchsspuren auf und werden zurückgenommen: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überweist den offenen Rechnungsbetrag (E422 abzüglich S 13) abzüglich 2 % Skonto an Horngacher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2602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Kundenskonto - </a:t>
            </a:r>
            <a:r>
              <a:rPr lang="de-DE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5" y="660400"/>
            <a:ext cx="488805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-1" y="660400"/>
            <a:ext cx="9588501" cy="191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Computerstore Hightech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E422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erhält eine ER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Einkauf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vom Computergroßhändler Horngacher (33242). Zahlbar innerhalb von 10 Tagen abz. 2 % Skonto oder 30 Tage netto.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erhebliche Gebrauchsspuren auf und werden zurückgesandt: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Wir überweisen den offenen Rechnungsbetrag (E422 abzüglich S 13) abzüglich 2 % Skonto an Horngacher (33242)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4970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Lieferantenskonto – Fallbeispiel mit Gutschrift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8895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Hightech GmbH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33242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6032154" y="3010268"/>
            <a:ext cx="3861146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>
            <a:off x="8971888" y="3010268"/>
            <a:ext cx="0" cy="1168032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>
            <a:off x="7854201" y="3010268"/>
            <a:ext cx="0" cy="1168032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9" name="Rectangle 27"/>
          <p:cNvSpPr>
            <a:spLocks noChangeArrowheads="1"/>
          </p:cNvSpPr>
          <p:nvPr/>
        </p:nvSpPr>
        <p:spPr bwMode="auto">
          <a:xfrm>
            <a:off x="6193629" y="2736954"/>
            <a:ext cx="1293333" cy="1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200" dirty="0" smtClean="0">
                <a:solidFill>
                  <a:srgbClr val="003300"/>
                </a:solidFill>
                <a:latin typeface="Verdana" pitchFamily="34" charset="0"/>
              </a:rPr>
              <a:t>33242 Horngacher</a:t>
            </a:r>
            <a:endParaRPr lang="de-DE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4" y="2630966"/>
            <a:ext cx="5984529" cy="22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/>
          <a:stretch/>
        </p:blipFill>
        <p:spPr bwMode="auto">
          <a:xfrm>
            <a:off x="38098" y="4541035"/>
            <a:ext cx="5984529" cy="1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ts3.mm.bing.net/th?id=I.4703488214500990&amp;pid=1.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1959">
            <a:off x="7482199" y="4366943"/>
            <a:ext cx="1356908" cy="15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9636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Gutschriften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23935"/>
            <a:ext cx="9810750" cy="62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2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47625" y="1218644"/>
            <a:ext cx="4314826" cy="4035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Computerstore Hightech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E422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erhält eine ER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Einkauf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vom Computergroßhändler Horngacher (33242). Zahlbar innerhalb von 10 Tagen abz. 2 % Skonto oder 30 Tage netto.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erhebliche Gebrauchsspuren auf und werden zurückgesandt: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überweist den offenen Rechnungsbetrag (E422 abzüglich S 13) abzüglich 2 % Skonto an Horngacher (33242)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89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Lieferantenskonto – Fallbeispiel mit Gutschrift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795019"/>
            <a:ext cx="5418957" cy="56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52435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- Fallbeispiel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4375"/>
            <a:ext cx="5259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3" name="Textfeld 36"/>
          <p:cNvSpPr txBox="1">
            <a:spLocks noChangeArrowheads="1"/>
          </p:cNvSpPr>
          <p:nvPr/>
        </p:nvSpPr>
        <p:spPr bwMode="auto">
          <a:xfrm>
            <a:off x="5438775" y="742950"/>
            <a:ext cx="368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Verbuchung der A 125 aus Sicht der Lamron GmbH</a:t>
            </a:r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r>
              <a:rPr lang="de-AT" altLang="de-DE" sz="1200"/>
              <a:t>Stellen Sie das Konto 200452 dar.</a:t>
            </a:r>
          </a:p>
        </p:txBody>
      </p:sp>
      <p:sp>
        <p:nvSpPr>
          <p:cNvPr id="17414" name="Textfeld 37"/>
          <p:cNvSpPr txBox="1">
            <a:spLocks noChangeArrowheads="1"/>
          </p:cNvSpPr>
          <p:nvPr/>
        </p:nvSpPr>
        <p:spPr bwMode="auto">
          <a:xfrm>
            <a:off x="5924550" y="4029075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Zahlungseingang abz. 2  % Skonto - Buchung:</a:t>
            </a:r>
          </a:p>
          <a:p>
            <a:endParaRPr lang="de-AT" altLang="de-DE" sz="12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14825"/>
            <a:ext cx="664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6" name="Pfeil nach links 39"/>
          <p:cNvSpPr>
            <a:spLocks noChangeArrowheads="1"/>
          </p:cNvSpPr>
          <p:nvPr/>
        </p:nvSpPr>
        <p:spPr bwMode="auto">
          <a:xfrm>
            <a:off x="6229350" y="5905500"/>
            <a:ext cx="895350" cy="304800"/>
          </a:xfrm>
          <a:prstGeom prst="lef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7417" name="Textfeld 40"/>
          <p:cNvSpPr txBox="1">
            <a:spLocks noChangeArrowheads="1"/>
          </p:cNvSpPr>
          <p:nvPr/>
        </p:nvSpPr>
        <p:spPr bwMode="auto">
          <a:xfrm>
            <a:off x="7067550" y="5915025"/>
            <a:ext cx="1912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Welcher Betrag geht ein?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972503"/>
            <a:ext cx="2233136" cy="8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70527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– Fallbeispiel -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2"/>
          <a:stretch/>
        </p:blipFill>
        <p:spPr bwMode="auto">
          <a:xfrm>
            <a:off x="1104900" y="4238625"/>
            <a:ext cx="8077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3" b="40398"/>
          <a:stretch/>
        </p:blipFill>
        <p:spPr bwMode="auto">
          <a:xfrm>
            <a:off x="5724524" y="1006475"/>
            <a:ext cx="3457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4375"/>
            <a:ext cx="5259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972503"/>
            <a:ext cx="2233136" cy="8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56705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- Fallbeispiel</a:t>
            </a:r>
          </a:p>
        </p:txBody>
      </p:sp>
      <p:sp>
        <p:nvSpPr>
          <p:cNvPr id="20483" name="Textfeld 31"/>
          <p:cNvSpPr txBox="1">
            <a:spLocks noChangeArrowheads="1"/>
          </p:cNvSpPr>
          <p:nvPr/>
        </p:nvSpPr>
        <p:spPr bwMode="auto">
          <a:xfrm>
            <a:off x="5295900" y="676275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 dirty="0"/>
              <a:t>Verbuchung der E 452 aus Sicht der </a:t>
            </a:r>
            <a:r>
              <a:rPr lang="de-AT" altLang="de-DE" sz="1200" dirty="0" err="1"/>
              <a:t>Sleepwell</a:t>
            </a:r>
            <a:r>
              <a:rPr lang="de-AT" altLang="de-DE" sz="1200" dirty="0"/>
              <a:t> GmbH </a:t>
            </a:r>
          </a:p>
          <a:p>
            <a:r>
              <a:rPr lang="de-AT" altLang="de-DE" sz="1200" dirty="0"/>
              <a:t>(Moritz </a:t>
            </a:r>
            <a:r>
              <a:rPr lang="de-AT" altLang="de-DE" sz="1200" dirty="0" smtClean="0"/>
              <a:t>33119</a:t>
            </a:r>
            <a:r>
              <a:rPr lang="de-AT" altLang="de-DE" sz="1200" dirty="0"/>
              <a:t>)</a:t>
            </a:r>
          </a:p>
        </p:txBody>
      </p:sp>
      <p:sp>
        <p:nvSpPr>
          <p:cNvPr id="20484" name="Textfeld 32"/>
          <p:cNvSpPr txBox="1">
            <a:spLocks noChangeArrowheads="1"/>
          </p:cNvSpPr>
          <p:nvPr/>
        </p:nvSpPr>
        <p:spPr bwMode="auto">
          <a:xfrm>
            <a:off x="123825" y="4838700"/>
            <a:ext cx="439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 der E 452 abzüglich 3 % Skonto:</a:t>
            </a:r>
          </a:p>
          <a:p>
            <a:r>
              <a:rPr lang="de-AT" altLang="de-DE" sz="1200"/>
              <a:t>Füllen Sie den Zahlschein aus, verbuchen Sie die Zahlung</a:t>
            </a:r>
          </a:p>
          <a:p>
            <a:r>
              <a:rPr lang="de-AT" altLang="de-DE" sz="1200"/>
              <a:t>(B52, 20.5.20.., IBAN Sleepwell: AT42 1200 0000 0008 6644 )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5276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6" name="Grafik 4" descr="raiffeis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495675"/>
            <a:ext cx="4886325" cy="3362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731905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– Fallbeispiel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8" y="754380"/>
            <a:ext cx="9122234" cy="57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47625" y="660399"/>
            <a:ext cx="9540875" cy="255489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6295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Bezugs- &amp; Versandkosten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Textfeld 5"/>
          <p:cNvSpPr txBox="1">
            <a:spLocks noChangeArrowheads="1"/>
          </p:cNvSpPr>
          <p:nvPr/>
        </p:nvSpPr>
        <p:spPr bwMode="auto">
          <a:xfrm>
            <a:off x="137159" y="725140"/>
            <a:ext cx="9906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Müller GmbH – Handel mit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DVD´s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09.09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. –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E114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Die Müller GmbH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kauft 1.000 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CD´s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David 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Guetta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á EUR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3,48 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(exkl. 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)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von der Echomedia Verlags GmbH (33456)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09.09. – K211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Postgebühren für den Einkauf werden von der Müller GmbH übernommen und bar bezahlt:  € 36,-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12.09. – A512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Müller GmbH verkauft 1.000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CD´s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David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Guetta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á EUR 6,89 (exkl.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an den Music Store Neuer GmbH (20587)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16.09. – E 115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Spedition Schenker (33201) übermittelt die Rechnung für die Auslieferung der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CD´s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vom 12.9. von € 48,- 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20.09. - B 15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Müller GmbH begleicht die E114 und die E115. Gleichzeitig überweist die Music Store Neuer die A 512.</a:t>
            </a: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47625" y="5813533"/>
            <a:ext cx="27590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1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1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100" dirty="0" smtClean="0">
                <a:latin typeface="Calibri" pitchFamily="34" charset="0"/>
                <a:cs typeface="Calibri" pitchFamily="34" charset="0"/>
              </a:rPr>
            </a:b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aus Sicht der Müller GmbH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9498" y="3238153"/>
            <a:ext cx="6385142" cy="25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David Guetta at 2011 MMV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9" y="3456005"/>
            <a:ext cx="1930628" cy="19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/>
          <a:stretch/>
        </p:blipFill>
        <p:spPr bwMode="auto">
          <a:xfrm>
            <a:off x="3203358" y="4421319"/>
            <a:ext cx="6385142" cy="233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12158" y="5308678"/>
            <a:ext cx="15872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>
                <a:latin typeface="Calibri" pitchFamily="34" charset="0"/>
                <a:cs typeface="Calibri" pitchFamily="34" charset="0"/>
              </a:rPr>
              <a:t>David freut sich, </a:t>
            </a:r>
          </a:p>
          <a:p>
            <a:r>
              <a:rPr lang="de-DE" sz="1100" dirty="0" smtClean="0">
                <a:latin typeface="Calibri" pitchFamily="34" charset="0"/>
                <a:cs typeface="Calibri" pitchFamily="34" charset="0"/>
              </a:rPr>
              <a:t>dass er so viel verkauft…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8674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949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Gutschriften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  <a:p>
            <a:pPr eaLnBrk="0" hangingPunct="0">
              <a:defRPr/>
            </a:pPr>
            <a:r>
              <a:rPr lang="de-AT" sz="12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Lösung</a:t>
            </a:r>
            <a:endParaRPr lang="de-AT" sz="1200" b="1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855900"/>
            <a:ext cx="63436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73025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Ott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. – Fashion Store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12.11. – E222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kauft 200 Levis Jeans im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Wert von insgesamt €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6.600,-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vom Textilgroßhändler Martens (33212)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Farbe der Hosen entspricht nicht exakt den Vorstellungen, die Ware verbleibt jedoch bei der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– Als kleine Entschädigung übermittelt Martens eine Gutschrift über 5 % Rabatt.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19.11.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überweist den die E222 abzüglich der Gutschrift S 13 an Martens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845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Eingangsrechnungen – nachträglicher Rabatt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03275" y="5605849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Ott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33212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pic>
        <p:nvPicPr>
          <p:cNvPr id="19458" name="Picture 2" descr="http://www.levisjeanssales.com/images/Levis/mens-jeans/10-15/Outlet-Levis-501-jeans-with-grinding-blanch-cat-beard-Blue-je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42" y="2706051"/>
            <a:ext cx="2183498" cy="26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241300" y="5327651"/>
            <a:ext cx="4945062" cy="1357312"/>
            <a:chOff x="2937" y="3392"/>
            <a:chExt cx="3130" cy="927"/>
          </a:xfrm>
        </p:grpSpPr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69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33212 Textilgroßhandel Martens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73025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Ott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. – Fashion Store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12.11. – E222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kauft 200 Levis Jeans im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Wert von insgesamt €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6.600,-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vom Textilgroßhändler Martens (33212)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Farbe der Hosen entspricht nicht exakt den Vorstellungen, die Ware verbleibt jedoch bei der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– Als kleine Entschädigung übermittelt Martens eine Gutschrift über 5 % Rabatt.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19.11.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überweist den die E222 abzüglich der Gutschrift S 13 an Martens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6821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Eingangsrechnungen – nachträglicher Rabatt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4867275" y="2809876"/>
            <a:ext cx="4945062" cy="1357312"/>
            <a:chOff x="2937" y="3392"/>
            <a:chExt cx="3130" cy="927"/>
          </a:xfrm>
        </p:grpSpPr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917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33212 Textilgroßhandel Martens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12.11. 5010, 2500                                            6.600,-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16.11. 5010, 2500                       330,-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19.11. 2800                              6.270,-</a:t>
              </a:r>
            </a:p>
            <a:p>
              <a:pPr defTabSz="762000" eaLnBrk="0" hangingPunct="0"/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 </a:t>
              </a:r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                                              6.600,-             6.600,-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cxnSp>
        <p:nvCxnSpPr>
          <p:cNvPr id="23" name="Gerade Verbindung 22"/>
          <p:cNvCxnSpPr/>
          <p:nvPr/>
        </p:nvCxnSpPr>
        <p:spPr bwMode="auto">
          <a:xfrm>
            <a:off x="7385623" y="3768725"/>
            <a:ext cx="2193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4958909" y="45808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Ott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33212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625972"/>
            <a:ext cx="4470400" cy="396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3499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Schuhgroßhandel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 GmbH 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22.12. – A324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(20485) kauft 4 Paar Puma „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Repli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Cat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“ á € 69,-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). Erfassen Sie den Betrag auf dem Kundenkonto.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29.12.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besten Kunden erhalten am Jahresende einen Umsatzbonus (Stammkundenrabatt) in Höhe von 3 % des Umsatzes. Die bisherigen Umsätze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des Kunden Vettel betragen € 4.860,-. Berechnen und Verbuchen Sie den Umsatzbonus.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60 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begleicht die A324 abzüglich Umsatzbonus durch Banküberweisung.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633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 – nachträglicher Rabatt/Bonus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847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GmbH.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20485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grpSp>
        <p:nvGrpSpPr>
          <p:cNvPr id="3082" name="Group 48"/>
          <p:cNvGrpSpPr>
            <a:grpSpLocks/>
          </p:cNvGrpSpPr>
          <p:nvPr/>
        </p:nvGrpSpPr>
        <p:grpSpPr bwMode="auto">
          <a:xfrm>
            <a:off x="241300" y="5327651"/>
            <a:ext cx="4945064" cy="1357312"/>
            <a:chOff x="2937" y="3392"/>
            <a:chExt cx="3130" cy="927"/>
          </a:xfrm>
        </p:grpSpPr>
        <p:sp>
          <p:nvSpPr>
            <p:cNvPr id="3086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7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8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9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22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20485 Vettel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… Umsätze Jan. – Dez.       	      4.860,-</a:t>
              </a:r>
            </a:p>
          </p:txBody>
        </p:sp>
      </p:grp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300" y="2706052"/>
            <a:ext cx="6385142" cy="25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://bilder.ottoversand.at/asset/mmo/ov_formats/63252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 b="32437"/>
          <a:stretch/>
        </p:blipFill>
        <p:spPr bwMode="auto">
          <a:xfrm>
            <a:off x="6709552" y="2963435"/>
            <a:ext cx="1562100" cy="7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bilder.ottoversand.at/asset/mmo/ov_formats/63252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 b="32437"/>
          <a:stretch/>
        </p:blipFill>
        <p:spPr bwMode="auto">
          <a:xfrm>
            <a:off x="7441778" y="3696178"/>
            <a:ext cx="1562100" cy="7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ilder.ottoversand.at/asset/mmo/ov_formats/63252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 b="32437"/>
          <a:stretch/>
        </p:blipFill>
        <p:spPr bwMode="auto">
          <a:xfrm>
            <a:off x="8174004" y="4428921"/>
            <a:ext cx="1562100" cy="7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3499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Schuhgroßhandel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 GmbH 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22.12. – A324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(20485) kauft 4 Paar Puma „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Repli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Cat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“ á € 69,-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). Erfassen Sie den Betrag auf dem Kundenkonto.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29.12.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besten Kunden erhalten am Jahresende einen Umsatzbonus (Stammkundenrabatt) in Höhe von 3 % des Umsatzes. Die bisherigen Umsätze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des Kunden Vettel betragen € 4.860,-. Berechnen und Verbuchen Sie den Umsatzbonus.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60 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begleicht die A324 abzüglich Umsatzbonus durch Banküberweisung.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7370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 – nachträglicher Rabatt/Bonus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847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GmbH.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20485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23882"/>
              </p:ext>
            </p:extLst>
          </p:nvPr>
        </p:nvGraphicFramePr>
        <p:xfrm>
          <a:off x="165099" y="2798988"/>
          <a:ext cx="30480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22.12.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20485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276,00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4000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230,00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3500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46,00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Umsatz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4.860,00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Bonus 3 %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145,80   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 smtClean="0">
                          <a:effectLst/>
                        </a:rPr>
                        <a:t>29.12</a:t>
                      </a:r>
                      <a:r>
                        <a:rPr lang="de-AT" sz="1100" u="none" strike="noStrike" dirty="0">
                          <a:effectLst/>
                        </a:rPr>
                        <a:t>.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4400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121,50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3500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24,30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20485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145,80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 smtClean="0">
                          <a:effectLst/>
                        </a:rPr>
                        <a:t>31.12.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A324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276,00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S20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-       145,80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offen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130,20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2800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20485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   130,20  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4552983" y="2919384"/>
            <a:ext cx="4945062" cy="1940063"/>
            <a:chOff x="2937" y="3392"/>
            <a:chExt cx="3130" cy="1325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892" cy="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20485 Vettel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Umsätze Jan-Dez                         4.860,-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Zahlungseingänge                                            4.860,-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22.12. 4000, 3500                          276,-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29.12. 4400, 3500                                           145,80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31.12. 2800                                                     130,20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                                                 5.136,-           5.136,-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cxnSp>
        <p:nvCxnSpPr>
          <p:cNvPr id="22" name="Gerade Verbindung 21"/>
          <p:cNvCxnSpPr/>
          <p:nvPr/>
        </p:nvCxnSpPr>
        <p:spPr bwMode="auto">
          <a:xfrm>
            <a:off x="7071331" y="4276697"/>
            <a:ext cx="2193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648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2" y="133350"/>
            <a:ext cx="644945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- Zahlung: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Textfeld 25"/>
          <p:cNvSpPr txBox="1">
            <a:spLocks noChangeArrowheads="1"/>
          </p:cNvSpPr>
          <p:nvPr/>
        </p:nvSpPr>
        <p:spPr bwMode="auto">
          <a:xfrm>
            <a:off x="5511801" y="876302"/>
            <a:ext cx="367600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des Kunden Bernd Stromberg: (E250, </a:t>
            </a:r>
          </a:p>
          <a:p>
            <a:r>
              <a:rPr lang="de-DE" sz="1600" dirty="0"/>
              <a:t>Domainstar 33015)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der Domainstar GmbH (AR 4525, </a:t>
            </a:r>
            <a:br>
              <a:rPr lang="de-DE" sz="1600" dirty="0"/>
            </a:br>
            <a:r>
              <a:rPr lang="de-DE" sz="1600" dirty="0"/>
              <a:t>Stromberg 202346, </a:t>
            </a:r>
          </a:p>
          <a:p>
            <a:r>
              <a:rPr lang="de-DE" sz="1600" dirty="0"/>
              <a:t>Ertragskonto 4018 Domainerlöse)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647700"/>
            <a:ext cx="54006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Explosion 2 7"/>
          <p:cNvSpPr/>
          <p:nvPr/>
        </p:nvSpPr>
        <p:spPr bwMode="auto">
          <a:xfrm>
            <a:off x="6127064" y="278337"/>
            <a:ext cx="2849296" cy="530702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05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</p:spTree>
    <p:extLst>
      <p:ext uri="{BB962C8B-B14F-4D97-AF65-F5344CB8AC3E}">
        <p14:creationId xmlns:p14="http://schemas.microsoft.com/office/powerpoint/2010/main" val="2839742470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Microsoft Office PowerPoint</Application>
  <PresentationFormat>A4-Papier (210x297 mm)</PresentationFormat>
  <Paragraphs>364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Helmut Bauer</cp:lastModifiedBy>
  <cp:revision>218</cp:revision>
  <cp:lastPrinted>2014-10-30T07:39:35Z</cp:lastPrinted>
  <dcterms:created xsi:type="dcterms:W3CDTF">1998-08-03T08:19:10Z</dcterms:created>
  <dcterms:modified xsi:type="dcterms:W3CDTF">2015-07-28T09:28:08Z</dcterms:modified>
</cp:coreProperties>
</file>