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61" r:id="rId2"/>
    <p:sldId id="346" r:id="rId3"/>
    <p:sldId id="315" r:id="rId4"/>
    <p:sldId id="308" r:id="rId5"/>
    <p:sldId id="321" r:id="rId6"/>
    <p:sldId id="345" r:id="rId7"/>
    <p:sldId id="338" r:id="rId8"/>
    <p:sldId id="340" r:id="rId9"/>
    <p:sldId id="341" r:id="rId10"/>
    <p:sldId id="339" r:id="rId11"/>
    <p:sldId id="307" r:id="rId12"/>
    <p:sldId id="285" r:id="rId13"/>
    <p:sldId id="316" r:id="rId14"/>
    <p:sldId id="284" r:id="rId15"/>
    <p:sldId id="281" r:id="rId16"/>
    <p:sldId id="310" r:id="rId17"/>
    <p:sldId id="282" r:id="rId18"/>
    <p:sldId id="258" r:id="rId19"/>
    <p:sldId id="323" r:id="rId20"/>
    <p:sldId id="309" r:id="rId21"/>
    <p:sldId id="324" r:id="rId22"/>
    <p:sldId id="322" r:id="rId23"/>
    <p:sldId id="313" r:id="rId24"/>
    <p:sldId id="277" r:id="rId25"/>
    <p:sldId id="259" r:id="rId26"/>
    <p:sldId id="260" r:id="rId27"/>
    <p:sldId id="342" r:id="rId28"/>
    <p:sldId id="280" r:id="rId29"/>
    <p:sldId id="263" r:id="rId30"/>
    <p:sldId id="344" r:id="rId31"/>
    <p:sldId id="343" r:id="rId32"/>
    <p:sldId id="312" r:id="rId33"/>
    <p:sldId id="329" r:id="rId34"/>
    <p:sldId id="331" r:id="rId35"/>
    <p:sldId id="328" r:id="rId36"/>
    <p:sldId id="332" r:id="rId37"/>
    <p:sldId id="330" r:id="rId38"/>
    <p:sldId id="333" r:id="rId39"/>
    <p:sldId id="325" r:id="rId40"/>
    <p:sldId id="311" r:id="rId41"/>
    <p:sldId id="265" r:id="rId42"/>
    <p:sldId id="326" r:id="rId43"/>
    <p:sldId id="327" r:id="rId44"/>
    <p:sldId id="290" r:id="rId45"/>
    <p:sldId id="283" r:id="rId46"/>
    <p:sldId id="266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317" r:id="rId55"/>
    <p:sldId id="334" r:id="rId56"/>
    <p:sldId id="298" r:id="rId57"/>
    <p:sldId id="299" r:id="rId58"/>
    <p:sldId id="318" r:id="rId59"/>
    <p:sldId id="300" r:id="rId60"/>
    <p:sldId id="335" r:id="rId61"/>
    <p:sldId id="336" r:id="rId62"/>
    <p:sldId id="337" r:id="rId63"/>
    <p:sldId id="301" r:id="rId64"/>
    <p:sldId id="304" r:id="rId65"/>
    <p:sldId id="319" r:id="rId66"/>
    <p:sldId id="320" r:id="rId67"/>
    <p:sldId id="305" r:id="rId68"/>
    <p:sldId id="306" r:id="rId69"/>
    <p:sldId id="274" r:id="rId70"/>
    <p:sldId id="279" r:id="rId71"/>
  </p:sldIdLst>
  <p:sldSz cx="9906000" cy="6858000" type="A4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09">
          <p15:clr>
            <a:srgbClr val="A4A3A4"/>
          </p15:clr>
        </p15:guide>
        <p15:guide id="2" pos="31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99"/>
    <a:srgbClr val="FF33CC"/>
    <a:srgbClr val="DDDDDD"/>
    <a:srgbClr val="009900"/>
    <a:srgbClr val="006600"/>
    <a:srgbClr val="99FFCC"/>
    <a:srgbClr val="CCFFFF"/>
    <a:srgbClr val="33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1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20" y="-408"/>
      </p:cViewPr>
      <p:guideLst>
        <p:guide orient="horz" pos="2809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48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de-A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de-AT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de-AT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F4DB37DA-B9A6-46A6-AAE6-5869125415E6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571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82638"/>
            <a:ext cx="5313363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905" y="4700588"/>
            <a:ext cx="4991866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fld id="{22220785-8498-454C-B672-88D01FB8DA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3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10FDC-F2D1-438C-A36A-38B8FC1C74F7}" type="slidenum">
              <a:rPr lang="de-DE"/>
              <a:pPr/>
              <a:t>1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13718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10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7019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63272-C61B-46E1-8B74-6323EDDFBA7D}" type="slidenum">
              <a:rPr lang="de-DE"/>
              <a:pPr/>
              <a:t>11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3599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1C999-EBA3-493C-8F3F-9A79526E3C9C}" type="slidenum">
              <a:rPr lang="de-DE"/>
              <a:pPr/>
              <a:t>12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60852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788C4-0C95-4B41-B2C1-EDCB23C0F3AF}" type="slidenum">
              <a:rPr lang="de-DE"/>
              <a:pPr/>
              <a:t>13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234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C9B13-DAE5-452E-A51A-8B2B43F1CEF3}" type="slidenum">
              <a:rPr lang="de-DE"/>
              <a:pPr/>
              <a:t>14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985273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FDB4A-C34B-4790-9B97-0F84652726BB}" type="slidenum">
              <a:rPr lang="de-DE"/>
              <a:pPr/>
              <a:t>15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33521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048B-C3BB-4ADF-830B-A52404C4433C}" type="slidenum">
              <a:rPr lang="de-DE"/>
              <a:pPr/>
              <a:t>16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34085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9A7A7-8E84-4994-885B-FD972C2D1ECE}" type="slidenum">
              <a:rPr lang="de-DE"/>
              <a:pPr/>
              <a:t>17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317355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18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42411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19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10FDC-F2D1-438C-A36A-38B8FC1C74F7}" type="slidenum">
              <a:rPr lang="de-DE"/>
              <a:pPr/>
              <a:t>2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13718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20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268430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21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88018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22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544732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7FBF5-92AD-4846-9EFA-7413D9DFA264}" type="slidenum">
              <a:rPr lang="de-DE"/>
              <a:pPr/>
              <a:t>23</a:t>
            </a:fld>
            <a:endParaRPr 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995806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8D972-E53B-4F9A-8D6F-449A92BF5647}" type="slidenum">
              <a:rPr lang="de-DE"/>
              <a:pPr/>
              <a:t>24</a:t>
            </a:fld>
            <a:endParaRPr 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1987"/>
          </a:xfrm>
          <a:noFill/>
          <a:ln/>
        </p:spPr>
        <p:txBody>
          <a:bodyPr lIns="91805" tIns="45904" rIns="91805" bIns="45904"/>
          <a:lstStyle/>
          <a:p>
            <a:r>
              <a:rPr lang="de-DE" smtClean="0"/>
              <a:t>Abschluß manuel vorzeigen - durch Einzeichnen der 2 Blöcke - Haben von 0620 und soll 0690!</a:t>
            </a:r>
          </a:p>
        </p:txBody>
      </p:sp>
    </p:spTree>
    <p:extLst>
      <p:ext uri="{BB962C8B-B14F-4D97-AF65-F5344CB8AC3E}">
        <p14:creationId xmlns:p14="http://schemas.microsoft.com/office/powerpoint/2010/main" val="3554103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E98D-DEC9-4BF3-B83C-7AB053A82E13}" type="slidenum">
              <a:rPr lang="de-DE"/>
              <a:pPr/>
              <a:t>25</a:t>
            </a:fld>
            <a:endParaRPr 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233645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D9D44-EED3-46A3-8CF1-8BBA6AD699F5}" type="slidenum">
              <a:rPr lang="de-DE"/>
              <a:pPr/>
              <a:t>26</a:t>
            </a:fld>
            <a:endParaRPr 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85261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BAE6A-9857-4143-B4B0-B700E5A8A309}" type="slidenum">
              <a:rPr lang="de-DE"/>
              <a:pPr/>
              <a:t>27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5173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BAE6A-9857-4143-B4B0-B700E5A8A309}" type="slidenum">
              <a:rPr lang="de-DE"/>
              <a:pPr/>
              <a:t>28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850558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CA86-1A2F-4100-9A44-C060BF4FF47D}" type="slidenum">
              <a:rPr lang="de-DE"/>
              <a:pPr/>
              <a:t>29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92289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F689B-E44B-4A3C-8764-32317D0CEBC8}" type="slidenum">
              <a:rPr lang="de-DE"/>
              <a:pPr/>
              <a:t>3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188398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CA86-1A2F-4100-9A44-C060BF4FF47D}" type="slidenum">
              <a:rPr lang="de-DE"/>
              <a:pPr/>
              <a:t>30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253407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CA86-1A2F-4100-9A44-C060BF4FF47D}" type="slidenum">
              <a:rPr lang="de-DE"/>
              <a:pPr/>
              <a:t>31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3249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32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903119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33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883780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34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83230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35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33786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36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827333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37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863159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38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3281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39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608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0FA61-30C3-4F13-B428-947A0C723575}" type="slidenum">
              <a:rPr lang="de-DE"/>
              <a:pPr/>
              <a:t>4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44580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C4D66-B236-4862-B5E0-4C616017E94E}" type="slidenum">
              <a:rPr lang="de-DE"/>
              <a:pPr/>
              <a:t>40</a:t>
            </a:fld>
            <a:endParaRPr 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478469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C0A5F-867E-46A8-A13E-62CC68E35903}" type="slidenum">
              <a:rPr lang="de-DE"/>
              <a:pPr/>
              <a:t>41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229801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C0A5F-867E-46A8-A13E-62CC68E35903}" type="slidenum">
              <a:rPr lang="de-DE"/>
              <a:pPr/>
              <a:t>42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6490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C0A5F-867E-46A8-A13E-62CC68E35903}" type="slidenum">
              <a:rPr lang="de-DE"/>
              <a:pPr/>
              <a:t>43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20663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9E4B1-4120-46FE-A22E-B5FAA62DE49F}" type="slidenum">
              <a:rPr lang="de-DE"/>
              <a:pPr/>
              <a:t>44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19719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9D176-B2A5-4B71-B8CF-F364B3D3086D}" type="slidenum">
              <a:rPr lang="de-DE"/>
              <a:pPr/>
              <a:t>45</a:t>
            </a:fld>
            <a:endParaRPr lang="de-D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577352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624E7-A2C5-47A0-9D31-03EC5743642F}" type="slidenum">
              <a:rPr lang="de-DE"/>
              <a:pPr/>
              <a:t>46</a:t>
            </a:fld>
            <a:endParaRPr 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6843639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0DF9A-F60A-4933-A626-2E1E7375FEDF}" type="slidenum">
              <a:rPr lang="de-DE"/>
              <a:pPr/>
              <a:t>47</a:t>
            </a:fld>
            <a:endParaRPr 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506929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6F04-6F8B-4F9D-833D-59802CF5E976}" type="slidenum">
              <a:rPr lang="de-DE"/>
              <a:pPr/>
              <a:t>48</a:t>
            </a:fld>
            <a:endParaRPr 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053138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CA7A4-2C67-4DFB-83C3-C81E50BB0091}" type="slidenum">
              <a:rPr lang="de-DE"/>
              <a:pPr/>
              <a:t>49</a:t>
            </a:fld>
            <a:endParaRPr lang="de-D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031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5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53396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5B200-DEF1-4243-8849-9F41420D8357}" type="slidenum">
              <a:rPr lang="de-DE"/>
              <a:pPr/>
              <a:t>50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80776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641BE-CD9F-412C-A0D8-39A27BE1CEF8}" type="slidenum">
              <a:rPr lang="de-DE"/>
              <a:pPr/>
              <a:t>51</a:t>
            </a:fld>
            <a:endParaRPr lang="de-DE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215542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7C4A0-B5E8-4E6C-A911-9EE1A6E3778A}" type="slidenum">
              <a:rPr lang="de-DE"/>
              <a:pPr/>
              <a:t>52</a:t>
            </a:fld>
            <a:endParaRPr 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734055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74F0E-4163-4469-98BE-93F529C6CDBD}" type="slidenum">
              <a:rPr lang="de-DE"/>
              <a:pPr/>
              <a:t>53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1360266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77084-408B-4119-AF7C-1C404DD0D265}" type="slidenum">
              <a:rPr lang="de-DE"/>
              <a:pPr/>
              <a:t>54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19068023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55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15257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D7404-E117-4407-9869-050C582EF73C}" type="slidenum">
              <a:rPr lang="de-DE"/>
              <a:pPr/>
              <a:t>56</a:t>
            </a:fld>
            <a:endParaRPr 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6" y="4713289"/>
            <a:ext cx="4990247" cy="4470400"/>
          </a:xfrm>
          <a:noFill/>
          <a:ln/>
        </p:spPr>
        <p:txBody>
          <a:bodyPr lIns="94130" tIns="47065" rIns="94130" bIns="47065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2663054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2AB8-A37E-4B4C-B02D-B21526A952DD}" type="slidenum">
              <a:rPr lang="de-DE"/>
              <a:pPr/>
              <a:t>57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6" y="4713289"/>
            <a:ext cx="4990247" cy="4470400"/>
          </a:xfrm>
          <a:noFill/>
          <a:ln/>
        </p:spPr>
        <p:txBody>
          <a:bodyPr lIns="94130" tIns="47065" rIns="94130" bIns="47065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11537319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1D50C-70BC-4820-B129-20E492A26E00}" type="slidenum">
              <a:rPr lang="de-DE"/>
              <a:pPr/>
              <a:t>58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32469504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3B1E1-392D-4D7C-B221-160851AB931F}" type="slidenum">
              <a:rPr lang="de-DE"/>
              <a:pPr/>
              <a:t>59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91612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6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533964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60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9658864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61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8723360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62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910463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F3725-E7B6-4A1D-B133-FB8B4D314311}" type="slidenum">
              <a:rPr lang="de-DE"/>
              <a:pPr/>
              <a:t>63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23910677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B17F6-173A-4A45-B84B-7CCD3B972DD7}" type="slidenum">
              <a:rPr lang="de-DE"/>
              <a:pPr/>
              <a:t>64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33035375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829E6-40D5-40AB-B147-490FF02423A7}" type="slidenum">
              <a:rPr lang="de-DE"/>
              <a:pPr/>
              <a:t>65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18208391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878E-E8B2-46A3-9B32-92B2F7DC69EE}" type="slidenum">
              <a:rPr lang="de-DE"/>
              <a:pPr/>
              <a:t>66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42537316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FD319-0C6D-4DDC-A9A8-CBC2D1925149}" type="slidenum">
              <a:rPr lang="de-DE"/>
              <a:pPr/>
              <a:t>67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38313074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51F-A251-4776-837C-5CEE92768325}" type="slidenum">
              <a:rPr lang="de-DE"/>
              <a:pPr/>
              <a:t>68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9916117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2C416-88AC-4AB0-BECB-7CA9FCC602AC}" type="slidenum">
              <a:rPr lang="de-DE"/>
              <a:pPr/>
              <a:t>69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1987"/>
          </a:xfrm>
          <a:noFill/>
          <a:ln/>
        </p:spPr>
        <p:txBody>
          <a:bodyPr lIns="91805" tIns="45904" rIns="91805" bIns="45904"/>
          <a:lstStyle/>
          <a:p>
            <a:r>
              <a:rPr lang="de-DE" smtClean="0"/>
              <a:t>Buchung des Begünstigten bei Erhalt des Wechsels zeigen. Weiters: Spesen des Geldverkehrs bei der Bank zeigen.</a:t>
            </a:r>
          </a:p>
        </p:txBody>
      </p:sp>
    </p:spTree>
    <p:extLst>
      <p:ext uri="{BB962C8B-B14F-4D97-AF65-F5344CB8AC3E}">
        <p14:creationId xmlns:p14="http://schemas.microsoft.com/office/powerpoint/2010/main" val="47197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7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650338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BE728-8193-4473-B3BB-ED89F844D546}" type="slidenum">
              <a:rPr lang="de-DE"/>
              <a:pPr/>
              <a:t>70</a:t>
            </a:fld>
            <a:endParaRPr 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02976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8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69121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9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0627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EA421-0A03-44B0-8BD2-F2A8998A7D2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F46AD-1120-45CB-B712-9D11819B25D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2114550" cy="506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0" y="609600"/>
            <a:ext cx="6191250" cy="506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000BF-E6BB-41E9-994B-9DE3D2EECF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6CA63-1FE7-48FC-960F-C5F2193219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6BC1-226C-4CE9-B29E-54592175EDF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14AAD-E01B-4BD0-AA39-4359A4070C2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7CBD9-696C-4365-AFEF-FBF3BF214E0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64B9A-FF9A-465A-A589-05EACB3750F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/>
              <a:t>© bauerpoint.com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    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© bauerpoint.com</a:t>
            </a:r>
          </a:p>
        </p:txBody>
      </p:sp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4" name="CorelDRAW!" r:id="rId3" imgW="4244040" imgH="4579560" progId="">
                  <p:embed/>
                </p:oleObj>
              </mc:Choice>
              <mc:Fallback>
                <p:oleObj name="CorelDRAW!" r:id="rId3" imgW="4244040" imgH="457956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7" name="Gruppieren 11"/>
          <p:cNvGrpSpPr>
            <a:grpSpLocks/>
          </p:cNvGrpSpPr>
          <p:nvPr userDrawn="1"/>
        </p:nvGrpSpPr>
        <p:grpSpPr bwMode="auto">
          <a:xfrm>
            <a:off x="74613" y="85725"/>
            <a:ext cx="9685337" cy="484188"/>
            <a:chOff x="74613" y="85725"/>
            <a:chExt cx="9685337" cy="484188"/>
          </a:xfrm>
        </p:grpSpPr>
        <p:sp>
          <p:nvSpPr>
            <p:cNvPr id="8" name="Rectangle 1091"/>
            <p:cNvSpPr>
              <a:spLocks noChangeArrowheads="1"/>
            </p:cNvSpPr>
            <p:nvPr userDrawn="1"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pic>
          <p:nvPicPr>
            <p:cNvPr id="9" name="Grafik 17" descr="bauerpoint.gif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75F76-CF77-40F6-9310-E61193A7A0C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2368A-85C7-4630-8F30-E8D19FA098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07CC6-B711-4E60-A212-60C9E4B34A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5621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7CDB930-144D-4271-A681-E528C7A8FE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/>
              <a:t>© bauerpoint.com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    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© bauerpoint.com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!" r:id="rId14" imgW="44335080" imgH="47825280" progId="">
                  <p:embed/>
                </p:oleObj>
              </mc:Choice>
              <mc:Fallback>
                <p:oleObj name="CorelDRAW!" r:id="rId14" imgW="44335080" imgH="4782528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led%20fernseher&amp;source=images&amp;cd=&amp;cad=rja&amp;docid=oQN5Okktj8Ef1M&amp;tbnid=WU-W4Q7fLt3urM:&amp;ved=0CAUQjRw&amp;url=http://www.schnappen4u.de/44408/lg-32ls575s-32-zoll-led-backlight-fernseher-fuer-399-e/&amp;ei=dzQKUciQNojdtAaRiYGwCA&amp;psig=AFQjCNG1tKKcXf8SGdPfU-ZyeMaaih41ZA&amp;ust=135970968070470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SCOEpgjIN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6675" y="130175"/>
            <a:ext cx="642675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Der </a:t>
            </a:r>
            <a:r>
              <a:rPr lang="de-DE" sz="1800" dirty="0" smtClean="0">
                <a:latin typeface="Verdana" pitchFamily="34" charset="0"/>
              </a:rPr>
              <a:t>Jahresabschluss | Bilanzierung | Themenbereiche</a:t>
            </a:r>
            <a:endParaRPr lang="de-DE" sz="1800" dirty="0">
              <a:latin typeface="Verdana" pitchFamily="34" charset="0"/>
            </a:endParaRPr>
          </a:p>
        </p:txBody>
      </p:sp>
      <p:grpSp>
        <p:nvGrpSpPr>
          <p:cNvPr id="12304" name="Gruppieren 26"/>
          <p:cNvGrpSpPr>
            <a:grpSpLocks/>
          </p:cNvGrpSpPr>
          <p:nvPr/>
        </p:nvGrpSpPr>
        <p:grpSpPr bwMode="auto">
          <a:xfrm>
            <a:off x="74613" y="85725"/>
            <a:ext cx="9685337" cy="484188"/>
            <a:chOff x="74613" y="85725"/>
            <a:chExt cx="9685337" cy="484188"/>
          </a:xfrm>
        </p:grpSpPr>
        <p:sp>
          <p:nvSpPr>
            <p:cNvPr id="12305" name="Rectangle 1091"/>
            <p:cNvSpPr>
              <a:spLocks noChangeArrowheads="1"/>
            </p:cNvSpPr>
            <p:nvPr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pic>
          <p:nvPicPr>
            <p:cNvPr id="12306" name="Grafik 8" descr="bauerpoint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897998"/>
            <a:ext cx="8686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Bild:titeljahresabschlu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97998"/>
            <a:ext cx="2731205" cy="20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198700" y="702733"/>
            <a:ext cx="4541566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Das Produkt: Samsung LED TV:</a:t>
            </a:r>
            <a:endParaRPr kumimoji="0" lang="de-A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7143250" y="2424572"/>
            <a:ext cx="1981700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hteck 82"/>
          <p:cNvSpPr/>
          <p:nvPr/>
        </p:nvSpPr>
        <p:spPr bwMode="auto">
          <a:xfrm>
            <a:off x="3976847" y="2428734"/>
            <a:ext cx="1579483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2551149" y="2418114"/>
            <a:ext cx="1228290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34784" y="2410182"/>
            <a:ext cx="2263666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60387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Direkte Verbrauchsermittlung – Beispiel Fernseher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0957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198700" y="2475264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1770731" y="4998976"/>
            <a:ext cx="67265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Anfangsbestand   10 Stück</a:t>
            </a:r>
            <a:r>
              <a:rPr lang="de-AT" sz="1600" dirty="0" smtClean="0">
                <a:latin typeface="Courier New" pitchFamily="49" charset="0"/>
                <a:cs typeface="Courier New" pitchFamily="49" charset="0"/>
              </a:rPr>
              <a:t>:  2.500,00</a:t>
            </a:r>
          </a:p>
          <a:p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+ Zukäufe:	   2 Stück:    500,00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Zwischensumme:	 	      3.000,00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- Verkauf:        5 Stück:   1.250,00 (Einkaufspreis)</a:t>
            </a:r>
          </a:p>
          <a:p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Soll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Endbestand:  7 Stück:   1.750,00</a:t>
            </a:r>
          </a:p>
          <a:p>
            <a:r>
              <a:rPr lang="de-DE" sz="1600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IST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 Endbestand:   6 Stück:   1.500,00</a:t>
            </a:r>
          </a:p>
          <a:p>
            <a:r>
              <a:rPr lang="de-D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Verlust:                       250,00</a:t>
            </a:r>
          </a:p>
        </p:txBody>
      </p:sp>
      <p:pic>
        <p:nvPicPr>
          <p:cNvPr id="42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312999" y="252966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27298" y="258406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541597" y="2638470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655896" y="2692872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70195" y="2747274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884494" y="280167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998793" y="285607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1113092" y="2910480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1227391" y="2964882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34784" y="3440338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Anfangsbestand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10 Stück</a:t>
            </a:r>
          </a:p>
        </p:txBody>
      </p:sp>
      <p:pic>
        <p:nvPicPr>
          <p:cNvPr id="52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2617824" y="246613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2732123" y="252053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hteck 61"/>
          <p:cNvSpPr/>
          <p:nvPr/>
        </p:nvSpPr>
        <p:spPr>
          <a:xfrm>
            <a:off x="2553908" y="3431210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Zukäufe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2 Stück</a:t>
            </a:r>
            <a:endParaRPr lang="de-AT" dirty="0"/>
          </a:p>
        </p:txBody>
      </p:sp>
      <p:pic>
        <p:nvPicPr>
          <p:cNvPr id="66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161096" y="2475264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275395" y="252966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389694" y="258406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503993" y="2638470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618292" y="2692872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hteck 71"/>
          <p:cNvSpPr/>
          <p:nvPr/>
        </p:nvSpPr>
        <p:spPr>
          <a:xfrm>
            <a:off x="4140559" y="3451018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Verkäufe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5 Stück</a:t>
            </a:r>
            <a:endParaRPr lang="de-AT" dirty="0"/>
          </a:p>
        </p:txBody>
      </p:sp>
      <p:pic>
        <p:nvPicPr>
          <p:cNvPr id="73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332921" y="2486385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447220" y="2540787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561519" y="2595189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675818" y="2649591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790117" y="2703993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hteck 77"/>
          <p:cNvSpPr/>
          <p:nvPr/>
        </p:nvSpPr>
        <p:spPr>
          <a:xfrm>
            <a:off x="7312384" y="346213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Endbestand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6 Stück</a:t>
            </a:r>
            <a:endParaRPr lang="de-AT" dirty="0"/>
          </a:p>
        </p:txBody>
      </p:sp>
      <p:pic>
        <p:nvPicPr>
          <p:cNvPr id="79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932992" y="2780193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rechts 11"/>
          <p:cNvSpPr/>
          <p:nvPr/>
        </p:nvSpPr>
        <p:spPr bwMode="auto">
          <a:xfrm>
            <a:off x="5829300" y="2647910"/>
            <a:ext cx="1200150" cy="80310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67550" y="4182560"/>
            <a:ext cx="228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urier New" pitchFamily="49" charset="0"/>
                <a:cs typeface="Courier New" pitchFamily="49" charset="0"/>
              </a:rPr>
              <a:t>Was ist passiert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Wie viele sollten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vorhanden sein?</a:t>
            </a:r>
            <a:endParaRPr lang="de-AT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297648" y="1142249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1097221" y="1075574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Einkaufspreis: 250,-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Verkaufspreis: 500,- (netto)</a:t>
            </a:r>
            <a:endParaRPr lang="de-AT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013" y="2138758"/>
            <a:ext cx="9935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1.1.2014            im Laufe des Jahres 2014             Inventurbestand 31.12.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946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95263" y="152400"/>
            <a:ext cx="54530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 des Vorrates und des Verbrauches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613" y="1238250"/>
            <a:ext cx="15763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566738" y="355441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accent2"/>
                </a:solidFill>
              </a:rPr>
              <a:t>Identitätspreis-</a:t>
            </a:r>
          </a:p>
          <a:p>
            <a:pPr algn="ctr"/>
            <a:r>
              <a:rPr lang="de-DE" sz="2400">
                <a:solidFill>
                  <a:schemeClr val="accent2"/>
                </a:solidFill>
              </a:rPr>
              <a:t>verfahren</a:t>
            </a: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3662363" y="355441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accent2"/>
                </a:solidFill>
              </a:rPr>
              <a:t>Fifo-</a:t>
            </a:r>
          </a:p>
          <a:p>
            <a:pPr algn="ctr"/>
            <a:r>
              <a:rPr lang="de-DE" sz="2400">
                <a:solidFill>
                  <a:schemeClr val="accent2"/>
                </a:solidFill>
              </a:rPr>
              <a:t>verfahren</a:t>
            </a: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6686550" y="355441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chemeClr val="accent2"/>
                </a:solidFill>
              </a:rPr>
              <a:t>Gleitendes Durch-</a:t>
            </a:r>
          </a:p>
          <a:p>
            <a:pPr algn="ctr"/>
            <a:r>
              <a:rPr lang="de-DE" sz="1800">
                <a:solidFill>
                  <a:schemeClr val="accent2"/>
                </a:solidFill>
              </a:rPr>
              <a:t>schnittspreisverfahren</a:t>
            </a:r>
            <a:endParaRPr lang="de-DE" sz="2400">
              <a:solidFill>
                <a:schemeClr val="accent2"/>
              </a:solidFill>
            </a:endParaRP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3660775" y="123666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accent2"/>
                </a:solidFill>
              </a:rPr>
              <a:t>Bewertungs-</a:t>
            </a:r>
          </a:p>
          <a:p>
            <a:pPr algn="ctr"/>
            <a:r>
              <a:rPr lang="de-DE" sz="2400">
                <a:solidFill>
                  <a:schemeClr val="accent2"/>
                </a:solidFill>
              </a:rPr>
              <a:t>verfahren</a:t>
            </a:r>
          </a:p>
        </p:txBody>
      </p:sp>
      <p:cxnSp>
        <p:nvCxnSpPr>
          <p:cNvPr id="16392" name="AutoShape 10"/>
          <p:cNvCxnSpPr>
            <a:cxnSpLocks noChangeShapeType="1"/>
            <a:stCxn id="16391" idx="3"/>
            <a:endCxn id="16388" idx="6"/>
          </p:cNvCxnSpPr>
          <p:nvPr/>
        </p:nvCxnSpPr>
        <p:spPr bwMode="auto">
          <a:xfrm rot="5400000">
            <a:off x="2637632" y="1273969"/>
            <a:ext cx="1447800" cy="3094037"/>
          </a:xfrm>
          <a:prstGeom prst="bentConnector3">
            <a:avLst>
              <a:gd name="adj1" fmla="val 541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16393" name="AutoShape 11"/>
          <p:cNvCxnSpPr>
            <a:cxnSpLocks noChangeShapeType="1"/>
            <a:stCxn id="16391" idx="3"/>
            <a:endCxn id="16390" idx="6"/>
          </p:cNvCxnSpPr>
          <p:nvPr/>
        </p:nvCxnSpPr>
        <p:spPr bwMode="auto">
          <a:xfrm rot="16200000" flipH="1">
            <a:off x="5697538" y="1308100"/>
            <a:ext cx="1447800" cy="3025775"/>
          </a:xfrm>
          <a:prstGeom prst="bentConnector3">
            <a:avLst>
              <a:gd name="adj1" fmla="val 541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65125" y="4854575"/>
            <a:ext cx="2811463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Bewertung mit dem</a:t>
            </a:r>
          </a:p>
          <a:p>
            <a:pPr algn="ctr"/>
            <a:r>
              <a:rPr lang="de-DE" sz="2400"/>
              <a:t>tatsächlichen Ein-</a:t>
            </a:r>
          </a:p>
          <a:p>
            <a:pPr algn="ctr"/>
            <a:r>
              <a:rPr lang="de-DE" sz="2400"/>
              <a:t>standspreis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3502025" y="4854575"/>
            <a:ext cx="2811463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Bewertung mit dem</a:t>
            </a:r>
          </a:p>
          <a:p>
            <a:pPr algn="ctr"/>
            <a:r>
              <a:rPr lang="de-DE" sz="2400"/>
              <a:t>jeweils ältesten </a:t>
            </a:r>
          </a:p>
          <a:p>
            <a:pPr algn="ctr"/>
            <a:r>
              <a:rPr lang="de-DE" sz="2400"/>
              <a:t>Einstandspreis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6554788" y="4854575"/>
            <a:ext cx="2811462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Bewertung mit dem</a:t>
            </a:r>
          </a:p>
          <a:p>
            <a:pPr algn="ctr"/>
            <a:r>
              <a:rPr lang="de-DE" sz="2400"/>
              <a:t>Durchschnittspreis</a:t>
            </a:r>
          </a:p>
          <a:p>
            <a:pPr algn="ctr"/>
            <a:endParaRPr lang="de-DE" sz="2400"/>
          </a:p>
        </p:txBody>
      </p:sp>
      <p:cxnSp>
        <p:nvCxnSpPr>
          <p:cNvPr id="16397" name="AutoShape 15"/>
          <p:cNvCxnSpPr>
            <a:cxnSpLocks noChangeShapeType="1"/>
            <a:stCxn id="16391" idx="3"/>
            <a:endCxn id="16389" idx="6"/>
          </p:cNvCxnSpPr>
          <p:nvPr/>
        </p:nvCxnSpPr>
        <p:spPr bwMode="auto">
          <a:xfrm>
            <a:off x="4908550" y="2097088"/>
            <a:ext cx="1588" cy="1447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7" descr="px040068"/>
          <p:cNvPicPr>
            <a:picLocks noChangeAspect="1" noChangeArrowheads="1"/>
          </p:cNvPicPr>
          <p:nvPr/>
        </p:nvPicPr>
        <p:blipFill>
          <a:blip r:embed="rId3" cstate="print"/>
          <a:srcRect b="8202"/>
          <a:stretch>
            <a:fillRect/>
          </a:stretch>
        </p:blipFill>
        <p:spPr bwMode="auto">
          <a:xfrm>
            <a:off x="7429500" y="615950"/>
            <a:ext cx="24765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1763" y="114300"/>
            <a:ext cx="32099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Grundzüge der Bewertung</a:t>
            </a:r>
          </a:p>
        </p:txBody>
      </p:sp>
      <p:sp>
        <p:nvSpPr>
          <p:cNvPr id="17412" name="Line 29"/>
          <p:cNvSpPr>
            <a:spLocks noChangeShapeType="1"/>
          </p:cNvSpPr>
          <p:nvPr/>
        </p:nvSpPr>
        <p:spPr bwMode="auto">
          <a:xfrm>
            <a:off x="1409700" y="1384300"/>
            <a:ext cx="520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13" name="Line 30"/>
          <p:cNvSpPr>
            <a:spLocks noChangeShapeType="1"/>
          </p:cNvSpPr>
          <p:nvPr/>
        </p:nvSpPr>
        <p:spPr bwMode="auto">
          <a:xfrm>
            <a:off x="3784600" y="1384300"/>
            <a:ext cx="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14" name="Text Box 31"/>
          <p:cNvSpPr txBox="1">
            <a:spLocks noChangeArrowheads="1"/>
          </p:cNvSpPr>
          <p:nvPr/>
        </p:nvSpPr>
        <p:spPr bwMode="auto">
          <a:xfrm>
            <a:off x="2740025" y="102711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Bilanz per 31.12.</a:t>
            </a:r>
          </a:p>
        </p:txBody>
      </p:sp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838200" y="1600200"/>
            <a:ext cx="2527300" cy="901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Anlagevermögen</a:t>
            </a:r>
          </a:p>
          <a:p>
            <a:r>
              <a:rPr lang="de-DE" sz="1600"/>
              <a:t>- abnutzbar</a:t>
            </a:r>
          </a:p>
          <a:p>
            <a:r>
              <a:rPr lang="de-DE" sz="1600"/>
              <a:t>- nicht abnutzbar</a:t>
            </a:r>
          </a:p>
        </p:txBody>
      </p:sp>
      <p:sp>
        <p:nvSpPr>
          <p:cNvPr id="17416" name="Rectangle 33"/>
          <p:cNvSpPr>
            <a:spLocks noChangeArrowheads="1"/>
          </p:cNvSpPr>
          <p:nvPr/>
        </p:nvSpPr>
        <p:spPr bwMode="auto">
          <a:xfrm>
            <a:off x="838200" y="2641600"/>
            <a:ext cx="2527300" cy="901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Umlaufvermögen</a:t>
            </a:r>
          </a:p>
        </p:txBody>
      </p:sp>
      <p:sp>
        <p:nvSpPr>
          <p:cNvPr id="17417" name="Rectangle 34"/>
          <p:cNvSpPr>
            <a:spLocks noChangeArrowheads="1"/>
          </p:cNvSpPr>
          <p:nvPr/>
        </p:nvSpPr>
        <p:spPr bwMode="auto">
          <a:xfrm>
            <a:off x="4165600" y="1600200"/>
            <a:ext cx="2527300" cy="195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Verbindlichkeiten</a:t>
            </a:r>
          </a:p>
        </p:txBody>
      </p:sp>
      <p:sp>
        <p:nvSpPr>
          <p:cNvPr id="17418" name="Text Box 36"/>
          <p:cNvSpPr txBox="1">
            <a:spLocks noChangeArrowheads="1"/>
          </p:cNvSpPr>
          <p:nvPr/>
        </p:nvSpPr>
        <p:spPr bwMode="auto">
          <a:xfrm>
            <a:off x="4095750" y="4119563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Strenges Höchstwertprinzip</a:t>
            </a:r>
            <a:endParaRPr lang="de-AT" sz="1600"/>
          </a:p>
        </p:txBody>
      </p:sp>
      <p:sp>
        <p:nvSpPr>
          <p:cNvPr id="17419" name="Text Box 37"/>
          <p:cNvSpPr txBox="1">
            <a:spLocks noChangeArrowheads="1"/>
          </p:cNvSpPr>
          <p:nvPr/>
        </p:nvSpPr>
        <p:spPr bwMode="auto">
          <a:xfrm>
            <a:off x="615950" y="4106863"/>
            <a:ext cx="279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Strenges Niederstwertprinzip</a:t>
            </a:r>
            <a:endParaRPr lang="de-AT" sz="1600"/>
          </a:p>
        </p:txBody>
      </p:sp>
      <p:sp>
        <p:nvSpPr>
          <p:cNvPr id="17420" name="AutoShape 38"/>
          <p:cNvSpPr>
            <a:spLocks noChangeArrowheads="1"/>
          </p:cNvSpPr>
          <p:nvPr/>
        </p:nvSpPr>
        <p:spPr bwMode="auto">
          <a:xfrm>
            <a:off x="1409700" y="3644900"/>
            <a:ext cx="1384300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21" name="AutoShape 39"/>
          <p:cNvSpPr>
            <a:spLocks noChangeArrowheads="1"/>
          </p:cNvSpPr>
          <p:nvPr/>
        </p:nvSpPr>
        <p:spPr bwMode="auto">
          <a:xfrm>
            <a:off x="4673600" y="3657600"/>
            <a:ext cx="1384300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22" name="Rectangle 40"/>
          <p:cNvSpPr>
            <a:spLocks noChangeArrowheads="1"/>
          </p:cNvSpPr>
          <p:nvPr/>
        </p:nvSpPr>
        <p:spPr bwMode="auto">
          <a:xfrm>
            <a:off x="4038600" y="4716463"/>
            <a:ext cx="2765425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/>
              <a:t>Schulden werden zum </a:t>
            </a:r>
          </a:p>
          <a:p>
            <a:r>
              <a:rPr lang="de-DE"/>
              <a:t>höchstmöglichen Wert </a:t>
            </a:r>
          </a:p>
          <a:p>
            <a:r>
              <a:rPr lang="de-DE"/>
              <a:t>erfasst!</a:t>
            </a:r>
          </a:p>
        </p:txBody>
      </p:sp>
      <p:sp>
        <p:nvSpPr>
          <p:cNvPr id="17423" name="Rectangle 41"/>
          <p:cNvSpPr>
            <a:spLocks noChangeArrowheads="1"/>
          </p:cNvSpPr>
          <p:nvPr/>
        </p:nvSpPr>
        <p:spPr bwMode="auto">
          <a:xfrm>
            <a:off x="630238" y="4676775"/>
            <a:ext cx="2897187" cy="13144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/>
              <a:t>Zwei mögliche Wertansätze</a:t>
            </a:r>
            <a:r>
              <a:rPr lang="de-DE" sz="1600"/>
              <a:t>:</a:t>
            </a:r>
          </a:p>
          <a:p>
            <a:pPr>
              <a:buFontTx/>
              <a:buChar char="-"/>
            </a:pPr>
            <a:r>
              <a:rPr lang="de-DE" sz="1600"/>
              <a:t> Tageswert</a:t>
            </a:r>
          </a:p>
          <a:p>
            <a:pPr>
              <a:buFontTx/>
              <a:buChar char="-"/>
            </a:pPr>
            <a:r>
              <a:rPr lang="de-DE" sz="1600"/>
              <a:t> Anschaffungskosten</a:t>
            </a:r>
          </a:p>
          <a:p>
            <a:r>
              <a:rPr lang="de-DE" sz="1600"/>
              <a:t>Es muss der niedrigere ge-</a:t>
            </a:r>
          </a:p>
          <a:p>
            <a:r>
              <a:rPr lang="de-DE" sz="1600"/>
              <a:t>wählt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x040068"/>
          <p:cNvPicPr>
            <a:picLocks noChangeAspect="1" noChangeArrowheads="1"/>
          </p:cNvPicPr>
          <p:nvPr/>
        </p:nvPicPr>
        <p:blipFill>
          <a:blip r:embed="rId3" cstate="print"/>
          <a:srcRect b="8202"/>
          <a:stretch>
            <a:fillRect/>
          </a:stretch>
        </p:blipFill>
        <p:spPr bwMode="auto">
          <a:xfrm>
            <a:off x="0" y="806450"/>
            <a:ext cx="3683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1763" y="114300"/>
            <a:ext cx="40322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 des Anlagevermögens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021013" y="808038"/>
            <a:ext cx="5943600" cy="685800"/>
          </a:xfrm>
          <a:prstGeom prst="rect">
            <a:avLst/>
          </a:prstGeom>
          <a:solidFill>
            <a:srgbClr val="5B87B7">
              <a:alpha val="59999"/>
            </a:srgbClr>
          </a:solidFill>
          <a:ln w="285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1700">
                <a:solidFill>
                  <a:srgbClr val="001D3A"/>
                </a:solidFill>
                <a:latin typeface="Verdana" pitchFamily="34" charset="0"/>
              </a:rPr>
              <a:t>Bewertung des </a:t>
            </a:r>
            <a:r>
              <a:rPr lang="de-DE" sz="1700" b="1">
                <a:solidFill>
                  <a:srgbClr val="001D3A"/>
                </a:solidFill>
                <a:latin typeface="Verdana" pitchFamily="34" charset="0"/>
              </a:rPr>
              <a:t>Anlagevermögens</a:t>
            </a:r>
          </a:p>
          <a:p>
            <a:pPr algn="ctr" eaLnBrk="1" hangingPunct="1"/>
            <a:r>
              <a:rPr lang="de-DE" sz="1700">
                <a:solidFill>
                  <a:srgbClr val="001D3A"/>
                </a:solidFill>
                <a:latin typeface="Verdana" pitchFamily="34" charset="0"/>
              </a:rPr>
              <a:t>bei protokollierten Gewerbetreibenden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462213" y="1978025"/>
            <a:ext cx="1943100" cy="581025"/>
          </a:xfrm>
          <a:prstGeom prst="rect">
            <a:avLst/>
          </a:prstGeom>
          <a:solidFill>
            <a:srgbClr val="CCECFF">
              <a:alpha val="30196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nicht abnutzbares</a:t>
            </a:r>
          </a:p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313613" y="1978025"/>
            <a:ext cx="1943100" cy="581025"/>
          </a:xfrm>
          <a:prstGeom prst="rect">
            <a:avLst/>
          </a:prstGeom>
          <a:solidFill>
            <a:srgbClr val="CCECFF">
              <a:alpha val="30196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abnutzbares</a:t>
            </a:r>
          </a:p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H="1">
            <a:off x="4481513" y="1611313"/>
            <a:ext cx="1274762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6081713" y="1611313"/>
            <a:ext cx="1274762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2328863" y="2835275"/>
            <a:ext cx="2133600" cy="7397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Anschaffungs- oder Herstellungskosten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7348538" y="2754313"/>
            <a:ext cx="2246312" cy="952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Anschaffungs- oder Herstellungskosten abzüglich Abschreibung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055938" y="3779838"/>
            <a:ext cx="5399087" cy="1071562"/>
          </a:xfrm>
          <a:prstGeom prst="rect">
            <a:avLst/>
          </a:prstGeom>
          <a:solidFill>
            <a:srgbClr val="789CC4">
              <a:alpha val="30000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89803" dir="2700000" algn="ctr" rotWithShape="0">
              <a:srgbClr val="DBE3ED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oder</a:t>
            </a:r>
          </a:p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niedrigerer Teilwert</a:t>
            </a:r>
          </a:p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bei einer voraussichtlichen dauernden Wertminderung</a:t>
            </a:r>
          </a:p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(= strenges Niederstwertprinzip)</a:t>
            </a:r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4467225" y="3051175"/>
            <a:ext cx="1154113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 flipH="1">
            <a:off x="6149975" y="3051175"/>
            <a:ext cx="1214438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3775075" y="5102225"/>
            <a:ext cx="4032250" cy="581025"/>
          </a:xfrm>
          <a:prstGeom prst="rect">
            <a:avLst/>
          </a:prstGeom>
          <a:solidFill>
            <a:srgbClr val="789CC4">
              <a:alpha val="30000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89803" dir="2700000" algn="ctr" rotWithShape="0">
              <a:srgbClr val="DBE3ED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Teilwert höher als der letzte Bilanzansatz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5902325" y="4908550"/>
            <a:ext cx="0" cy="246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2454275" y="6196013"/>
            <a:ext cx="2428875" cy="314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Aufwertung zulässig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719888" y="6197600"/>
            <a:ext cx="26257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Aufwertung erforderlich</a:t>
            </a:r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>
            <a:off x="6283325" y="5788025"/>
            <a:ext cx="1624013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 flipH="1">
            <a:off x="3813175" y="5788025"/>
            <a:ext cx="1749425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832225" y="6524625"/>
            <a:ext cx="417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max. Anschaffungs- oder Herstellungskosen</a:t>
            </a:r>
            <a:endParaRPr lang="de-A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 autoUpdateAnimBg="0"/>
      <p:bldP spid="134149" grpId="0" animBg="1" autoUpdateAnimBg="0"/>
      <p:bldP spid="134150" grpId="0" animBg="1" autoUpdateAnimBg="0"/>
      <p:bldP spid="134151" grpId="0" animBg="1"/>
      <p:bldP spid="134152" grpId="0" animBg="1"/>
      <p:bldP spid="134153" grpId="0" animBg="1" autoUpdateAnimBg="0"/>
      <p:bldP spid="134154" grpId="0" animBg="1" autoUpdateAnimBg="0"/>
      <p:bldP spid="134155" grpId="0" animBg="1" autoUpdateAnimBg="0"/>
      <p:bldP spid="134156" grpId="0" animBg="1"/>
      <p:bldP spid="134157" grpId="0" animBg="1"/>
      <p:bldP spid="134158" grpId="0" animBg="1" autoUpdateAnimBg="0"/>
      <p:bldP spid="134159" grpId="0" animBg="1"/>
      <p:bldP spid="134160" grpId="0" animBg="1" autoUpdateAnimBg="0"/>
      <p:bldP spid="134161" grpId="0" animBg="1" autoUpdateAnimBg="0"/>
      <p:bldP spid="134162" grpId="0" animBg="1"/>
      <p:bldP spid="1341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1763" y="101600"/>
            <a:ext cx="79009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 Umlaufvermögen, Verbindlichkeiten &amp; Privatentnahmen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311275" y="1482725"/>
            <a:ext cx="2730500" cy="4556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/>
              <a:t>Umlaufvermögen</a:t>
            </a:r>
            <a:endParaRPr lang="de-AT" dirty="0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972175" y="1482725"/>
            <a:ext cx="2730500" cy="4556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/>
              <a:t>Verbindlichkeiten</a:t>
            </a:r>
            <a:endParaRPr lang="de-AT"/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904875" y="22066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Anschaffungs- oder Herstellkosten</a:t>
            </a:r>
            <a:endParaRPr lang="de-AT" sz="1600"/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5654675" y="22066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Entstehungswert</a:t>
            </a:r>
            <a:endParaRPr lang="de-AT" sz="1600"/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908050" y="33623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niedrigerer Teilwert</a:t>
            </a:r>
            <a:endParaRPr lang="de-AT" sz="1600"/>
          </a:p>
        </p:txBody>
      </p:sp>
      <p:sp>
        <p:nvSpPr>
          <p:cNvPr id="19464" name="Text Box 22"/>
          <p:cNvSpPr txBox="1">
            <a:spLocks noChangeArrowheads="1"/>
          </p:cNvSpPr>
          <p:nvPr/>
        </p:nvSpPr>
        <p:spPr bwMode="auto">
          <a:xfrm>
            <a:off x="908050" y="3790950"/>
            <a:ext cx="344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Strenges Niederstwertprinzip</a:t>
            </a:r>
            <a:endParaRPr lang="de-AT"/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2032000" y="2708275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oder</a:t>
            </a:r>
            <a:endParaRPr lang="de-AT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9466" name="Rectangle 24"/>
          <p:cNvSpPr>
            <a:spLocks noChangeArrowheads="1"/>
          </p:cNvSpPr>
          <p:nvPr/>
        </p:nvSpPr>
        <p:spPr bwMode="auto">
          <a:xfrm>
            <a:off x="5645150" y="33623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höherer Teilwert</a:t>
            </a:r>
            <a:endParaRPr lang="de-AT" sz="1600"/>
          </a:p>
        </p:txBody>
      </p: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6000750" y="3790950"/>
            <a:ext cx="328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Strenges Höchstwertprinzip</a:t>
            </a:r>
            <a:endParaRPr lang="de-AT"/>
          </a:p>
        </p:txBody>
      </p:sp>
      <p:sp>
        <p:nvSpPr>
          <p:cNvPr id="19470" name="Line 28"/>
          <p:cNvSpPr>
            <a:spLocks noChangeShapeType="1"/>
          </p:cNvSpPr>
          <p:nvPr/>
        </p:nvSpPr>
        <p:spPr bwMode="auto">
          <a:xfrm>
            <a:off x="1371600" y="443230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3578225" y="4878388"/>
            <a:ext cx="2730500" cy="45561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/>
              <a:t>Privatentnahmen</a:t>
            </a:r>
            <a:endParaRPr lang="de-AT"/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852488" y="5572125"/>
            <a:ext cx="8178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Privatentnahmen sind mit dem </a:t>
            </a:r>
            <a:r>
              <a:rPr lang="de-DE" sz="1600" b="1" i="1"/>
              <a:t>Teilwert zum Zeitpunkt der Entnahme</a:t>
            </a:r>
            <a:r>
              <a:rPr lang="de-DE" sz="1600"/>
              <a:t> zu bewerten.</a:t>
            </a:r>
          </a:p>
          <a:p>
            <a:pPr algn="ctr"/>
            <a:r>
              <a:rPr lang="de-DE" sz="1600"/>
              <a:t>Bei Waren ist der Teilwert normalerweise der Einkaufspreis zum Zeitpunkt der Entnahme</a:t>
            </a:r>
          </a:p>
          <a:p>
            <a:pPr algn="ctr"/>
            <a:r>
              <a:rPr lang="de-DE" sz="1600"/>
              <a:t>= </a:t>
            </a:r>
            <a:r>
              <a:rPr lang="de-DE" sz="1600" b="1" i="1"/>
              <a:t>Wiederbeschaffungspreis</a:t>
            </a:r>
            <a:endParaRPr lang="de-AT" sz="1600" b="1" i="1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035800" y="2733675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oder</a:t>
            </a:r>
            <a:endParaRPr lang="de-AT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9863" y="152400"/>
            <a:ext cx="52863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Bewertungsverfahren (Identitätspreis-, Fifo)</a:t>
            </a:r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822325" y="1047750"/>
            <a:ext cx="8264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822325" y="6134100"/>
            <a:ext cx="8264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30250" y="1130300"/>
            <a:ext cx="20193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Anfangsbestand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Zukauf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Zukauf</a:t>
            </a: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Abfassungen</a:t>
            </a: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Sollendbestand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Schwund</a:t>
            </a: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Abwertung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Bilanzansatz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3013075" y="228600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>
            <a:off x="3013075" y="384810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3013075" y="455295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3013075" y="525780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2921000" y="677863"/>
            <a:ext cx="578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Menge		Preis		öS	    Betrag</a:t>
            </a:r>
          </a:p>
        </p:txBody>
      </p:sp>
      <p:sp>
        <p:nvSpPr>
          <p:cNvPr id="20491" name="AutoShape 15"/>
          <p:cNvSpPr>
            <a:spLocks noChangeArrowheads="1"/>
          </p:cNvSpPr>
          <p:nvPr/>
        </p:nvSpPr>
        <p:spPr bwMode="auto">
          <a:xfrm>
            <a:off x="9201150" y="1028700"/>
            <a:ext cx="476250" cy="3124200"/>
          </a:xfrm>
          <a:prstGeom prst="downArrow">
            <a:avLst>
              <a:gd name="adj1" fmla="val 50000"/>
              <a:gd name="adj2" fmla="val 1640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92" name="AutoShape 16"/>
          <p:cNvSpPr>
            <a:spLocks noChangeArrowheads="1"/>
          </p:cNvSpPr>
          <p:nvPr/>
        </p:nvSpPr>
        <p:spPr bwMode="auto">
          <a:xfrm rot="10800000">
            <a:off x="9201150" y="4400550"/>
            <a:ext cx="476250" cy="1790700"/>
          </a:xfrm>
          <a:prstGeom prst="downArrow">
            <a:avLst>
              <a:gd name="adj1" fmla="val 50000"/>
              <a:gd name="adj2" fmla="val 940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pic>
        <p:nvPicPr>
          <p:cNvPr id="2049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77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7000" y="101600"/>
            <a:ext cx="3678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Beispiel: Handelswareneinsatz</a:t>
            </a:r>
          </a:p>
        </p:txBody>
      </p:sp>
      <p:pic>
        <p:nvPicPr>
          <p:cNvPr id="21507" name="Picture 18" descr="drin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950" y="3584575"/>
            <a:ext cx="22542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9"/>
          <p:cNvSpPr txBox="1">
            <a:spLocks noChangeArrowheads="1"/>
          </p:cNvSpPr>
          <p:nvPr/>
        </p:nvSpPr>
        <p:spPr bwMode="auto">
          <a:xfrm>
            <a:off x="352425" y="696913"/>
            <a:ext cx="87518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Bart S. veranstaltet eine Party und kauft dafür um exakt 350,- €</a:t>
            </a:r>
          </a:p>
          <a:p>
            <a:r>
              <a:rPr lang="de-DE" dirty="0"/>
              <a:t>Getränke (alkoholfrei!) und Snacks ein. Er vereinbart mit seinem </a:t>
            </a:r>
          </a:p>
          <a:p>
            <a:r>
              <a:rPr lang="de-DE" dirty="0"/>
              <a:t>Getränkehändler, dass er unverbrauchte Getränke wieder zurückgeben </a:t>
            </a:r>
          </a:p>
          <a:p>
            <a:r>
              <a:rPr lang="de-DE" dirty="0"/>
              <a:t>kann. Jeder der 20 Besucher bezahlt einen pauschalen Eintritt von </a:t>
            </a:r>
          </a:p>
          <a:p>
            <a:r>
              <a:rPr lang="de-DE" dirty="0"/>
              <a:t>20,- €</a:t>
            </a:r>
          </a:p>
          <a:p>
            <a:endParaRPr lang="de-DE" dirty="0"/>
          </a:p>
          <a:p>
            <a:r>
              <a:rPr lang="de-DE" dirty="0"/>
              <a:t>Bart retourniert am Ende seiner Veranstaltung Getränke im Wert von 60,- €; </a:t>
            </a:r>
          </a:p>
          <a:p>
            <a:endParaRPr lang="de-DE" dirty="0"/>
          </a:p>
          <a:p>
            <a:r>
              <a:rPr lang="de-DE" dirty="0"/>
              <a:t>Wie hoch ist sein Gewinn?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Wie hoch ist der Umsatz?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Wie hoch ist der Wareneinsatz?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Wie kann der Wareneinsatz definiert werden?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" y="177800"/>
            <a:ext cx="23304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Anlagenbewertung</a:t>
            </a:r>
          </a:p>
        </p:txBody>
      </p:sp>
      <p:pic>
        <p:nvPicPr>
          <p:cNvPr id="22531" name="Picture 38" descr="gebae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8" y="647700"/>
            <a:ext cx="324326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0"/>
          <p:cNvSpPr>
            <a:spLocks noChangeArrowheads="1"/>
          </p:cNvSpPr>
          <p:nvPr/>
        </p:nvSpPr>
        <p:spPr bwMode="auto">
          <a:xfrm>
            <a:off x="5435600" y="1773238"/>
            <a:ext cx="2335213" cy="25034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3" name="Rectangle 41"/>
          <p:cNvSpPr>
            <a:spLocks noChangeArrowheads="1"/>
          </p:cNvSpPr>
          <p:nvPr/>
        </p:nvSpPr>
        <p:spPr bwMode="auto">
          <a:xfrm>
            <a:off x="2919413" y="1765300"/>
            <a:ext cx="2420937" cy="277812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4" name="Rectangle 42"/>
          <p:cNvSpPr>
            <a:spLocks noChangeArrowheads="1"/>
          </p:cNvSpPr>
          <p:nvPr/>
        </p:nvSpPr>
        <p:spPr bwMode="auto">
          <a:xfrm>
            <a:off x="358775" y="1760538"/>
            <a:ext cx="2471738" cy="27828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5" name="Rectangle 43"/>
          <p:cNvSpPr>
            <a:spLocks noChangeArrowheads="1"/>
          </p:cNvSpPr>
          <p:nvPr/>
        </p:nvSpPr>
        <p:spPr bwMode="auto">
          <a:xfrm>
            <a:off x="250825" y="1757363"/>
            <a:ext cx="7534275" cy="481012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327025" y="1719263"/>
            <a:ext cx="2551113" cy="2112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AT" sz="1400" b="1">
                <a:solidFill>
                  <a:schemeClr val="bg1"/>
                </a:solidFill>
              </a:rPr>
              <a:t>Immaterielles Anlagevermögen</a:t>
            </a:r>
            <a:endParaRPr lang="de-AT" sz="1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wie z.B.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Konzessionen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Patente, Markenrechte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Software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Lizenzen</a:t>
            </a:r>
            <a:endParaRPr lang="de-DE" sz="1400"/>
          </a:p>
        </p:txBody>
      </p:sp>
      <p:sp>
        <p:nvSpPr>
          <p:cNvPr id="22537" name="Text Box 45"/>
          <p:cNvSpPr txBox="1">
            <a:spLocks noChangeArrowheads="1"/>
          </p:cNvSpPr>
          <p:nvPr/>
        </p:nvSpPr>
        <p:spPr bwMode="auto">
          <a:xfrm>
            <a:off x="2878138" y="1862138"/>
            <a:ext cx="2490787" cy="2740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AT" sz="1400" b="1">
                <a:solidFill>
                  <a:schemeClr val="bg1"/>
                </a:solidFill>
              </a:rPr>
              <a:t>Sachanlagevermögen</a:t>
            </a:r>
            <a:endParaRPr lang="de-AT" sz="1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wie z.B.</a:t>
            </a:r>
          </a:p>
          <a:p>
            <a:pPr lvl="1" eaLnBrk="1" hangingPunct="1">
              <a:spcBef>
                <a:spcPct val="45000"/>
              </a:spcBef>
              <a:buFontTx/>
              <a:buChar char="-"/>
            </a:pPr>
            <a:r>
              <a:rPr lang="de-AT" sz="1400"/>
              <a:t> Grundstücke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Gebäude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Maschinen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Betriebs- und </a:t>
            </a:r>
            <a:br>
              <a:rPr lang="de-AT" sz="1400"/>
            </a:br>
            <a:r>
              <a:rPr lang="de-AT" sz="1400"/>
              <a:t>  Geschäftsausstattung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Anlagen im Bau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sz="1400"/>
          </a:p>
        </p:txBody>
      </p:sp>
      <p:sp>
        <p:nvSpPr>
          <p:cNvPr id="22538" name="Text Box 46"/>
          <p:cNvSpPr txBox="1">
            <a:spLocks noChangeArrowheads="1"/>
          </p:cNvSpPr>
          <p:nvPr/>
        </p:nvSpPr>
        <p:spPr bwMode="auto">
          <a:xfrm>
            <a:off x="5284788" y="1303338"/>
            <a:ext cx="2490787" cy="231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de-AT" sz="1400" b="1"/>
          </a:p>
          <a:p>
            <a:pPr algn="ctr" eaLnBrk="1" hangingPunct="1">
              <a:spcBef>
                <a:spcPct val="50000"/>
              </a:spcBef>
            </a:pPr>
            <a:endParaRPr lang="de-AT" sz="1400" b="1"/>
          </a:p>
          <a:p>
            <a:pPr algn="ctr" eaLnBrk="1" hangingPunct="1">
              <a:spcBef>
                <a:spcPct val="50000"/>
              </a:spcBef>
            </a:pPr>
            <a:r>
              <a:rPr lang="de-AT" sz="1400" b="1">
                <a:solidFill>
                  <a:schemeClr val="bg1"/>
                </a:solidFill>
              </a:rPr>
              <a:t>Finanzanlagevermögen</a:t>
            </a:r>
            <a:endParaRPr lang="de-AT" sz="1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  wie z.B.</a:t>
            </a:r>
          </a:p>
          <a:p>
            <a:pPr eaLnBrk="1" hangingPunct="1">
              <a:spcBef>
                <a:spcPct val="45000"/>
              </a:spcBef>
            </a:pPr>
            <a:r>
              <a:rPr lang="de-AT" sz="1400"/>
              <a:t>            - Anteile und </a:t>
            </a:r>
            <a:br>
              <a:rPr lang="de-AT" sz="1400"/>
            </a:br>
            <a:r>
              <a:rPr lang="de-AT" sz="1400"/>
              <a:t>              Beteiligungen an</a:t>
            </a:r>
            <a:br>
              <a:rPr lang="de-AT" sz="1400"/>
            </a:br>
            <a:r>
              <a:rPr lang="de-AT" sz="1400"/>
              <a:t>              Unternehmen</a:t>
            </a: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            - Wertpapiere</a:t>
            </a:r>
            <a:endParaRPr lang="de-DE" sz="1400"/>
          </a:p>
        </p:txBody>
      </p:sp>
      <p:sp>
        <p:nvSpPr>
          <p:cNvPr id="22539" name="Line 47"/>
          <p:cNvSpPr>
            <a:spLocks noChangeShapeType="1"/>
          </p:cNvSpPr>
          <p:nvPr/>
        </p:nvSpPr>
        <p:spPr bwMode="auto">
          <a:xfrm>
            <a:off x="3752850" y="1192213"/>
            <a:ext cx="0" cy="3143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0" name="Line 48"/>
          <p:cNvSpPr>
            <a:spLocks noChangeShapeType="1"/>
          </p:cNvSpPr>
          <p:nvPr/>
        </p:nvSpPr>
        <p:spPr bwMode="auto">
          <a:xfrm flipV="1">
            <a:off x="6623050" y="1481138"/>
            <a:ext cx="0" cy="28733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1" name="Line 49"/>
          <p:cNvSpPr>
            <a:spLocks noChangeShapeType="1"/>
          </p:cNvSpPr>
          <p:nvPr/>
        </p:nvSpPr>
        <p:spPr bwMode="auto">
          <a:xfrm flipV="1">
            <a:off x="809625" y="1481138"/>
            <a:ext cx="0" cy="28733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2" name="Line 50"/>
          <p:cNvSpPr>
            <a:spLocks noChangeShapeType="1"/>
          </p:cNvSpPr>
          <p:nvPr/>
        </p:nvSpPr>
        <p:spPr bwMode="auto">
          <a:xfrm>
            <a:off x="784225" y="1481138"/>
            <a:ext cx="2943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3" name="Line 51"/>
          <p:cNvSpPr>
            <a:spLocks noChangeShapeType="1"/>
          </p:cNvSpPr>
          <p:nvPr/>
        </p:nvSpPr>
        <p:spPr bwMode="auto">
          <a:xfrm>
            <a:off x="3709988" y="1481138"/>
            <a:ext cx="2943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4" name="Line 52"/>
          <p:cNvSpPr>
            <a:spLocks noChangeShapeType="1"/>
          </p:cNvSpPr>
          <p:nvPr/>
        </p:nvSpPr>
        <p:spPr bwMode="auto">
          <a:xfrm>
            <a:off x="3752850" y="1476375"/>
            <a:ext cx="0" cy="2841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5" name="Rectangle 57"/>
          <p:cNvSpPr>
            <a:spLocks noChangeArrowheads="1"/>
          </p:cNvSpPr>
          <p:nvPr/>
        </p:nvSpPr>
        <p:spPr bwMode="auto">
          <a:xfrm>
            <a:off x="127000" y="5653088"/>
            <a:ext cx="1619250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unbeweglich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Gebäude</a:t>
            </a:r>
          </a:p>
        </p:txBody>
      </p:sp>
      <p:sp>
        <p:nvSpPr>
          <p:cNvPr id="22546" name="Rectangle 58"/>
          <p:cNvSpPr>
            <a:spLocks noChangeArrowheads="1"/>
          </p:cNvSpPr>
          <p:nvPr/>
        </p:nvSpPr>
        <p:spPr bwMode="auto">
          <a:xfrm>
            <a:off x="1922463" y="5653088"/>
            <a:ext cx="1584325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Maschinen</a:t>
            </a:r>
          </a:p>
        </p:txBody>
      </p:sp>
      <p:sp>
        <p:nvSpPr>
          <p:cNvPr id="22547" name="Rectangle 64"/>
          <p:cNvSpPr>
            <a:spLocks noChangeArrowheads="1"/>
          </p:cNvSpPr>
          <p:nvPr/>
        </p:nvSpPr>
        <p:spPr bwMode="auto">
          <a:xfrm>
            <a:off x="3806825" y="5672138"/>
            <a:ext cx="1619250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unbeweglich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Grundstücke</a:t>
            </a:r>
          </a:p>
        </p:txBody>
      </p:sp>
      <p:sp>
        <p:nvSpPr>
          <p:cNvPr id="22548" name="Rectangle 65"/>
          <p:cNvSpPr>
            <a:spLocks noChangeArrowheads="1"/>
          </p:cNvSpPr>
          <p:nvPr/>
        </p:nvSpPr>
        <p:spPr bwMode="auto">
          <a:xfrm>
            <a:off x="5632450" y="5672138"/>
            <a:ext cx="1619250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Wertpapiere 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des</a:t>
            </a:r>
          </a:p>
          <a:p>
            <a:pPr algn="ctr"/>
            <a:r>
              <a:rPr lang="de-AT" sz="1400">
                <a:solidFill>
                  <a:schemeClr val="bg1"/>
                </a:solidFill>
                <a:latin typeface="Verdana" pitchFamily="34" charset="0"/>
              </a:rPr>
              <a:t>Anlagevermögens</a:t>
            </a:r>
            <a:endParaRPr lang="de-DE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49" name="Rectangle 70"/>
          <p:cNvSpPr>
            <a:spLocks noChangeArrowheads="1"/>
          </p:cNvSpPr>
          <p:nvPr/>
        </p:nvSpPr>
        <p:spPr bwMode="auto">
          <a:xfrm>
            <a:off x="714375" y="4914900"/>
            <a:ext cx="2198688" cy="61595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>
                <a:solidFill>
                  <a:srgbClr val="FF6600"/>
                </a:solidFill>
                <a:latin typeface="Verdana" pitchFamily="34" charset="0"/>
              </a:rPr>
              <a:t>abnutzbares</a:t>
            </a:r>
          </a:p>
          <a:p>
            <a:pPr algn="ctr"/>
            <a:r>
              <a:rPr lang="de-DE" sz="1600" b="1">
                <a:solidFill>
                  <a:srgbClr val="FF6600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22550" name="Rectangle 71"/>
          <p:cNvSpPr>
            <a:spLocks noChangeArrowheads="1"/>
          </p:cNvSpPr>
          <p:nvPr/>
        </p:nvSpPr>
        <p:spPr bwMode="auto">
          <a:xfrm>
            <a:off x="4433888" y="4903788"/>
            <a:ext cx="2198687" cy="615950"/>
          </a:xfrm>
          <a:prstGeom prst="rect">
            <a:avLst/>
          </a:prstGeom>
          <a:solidFill>
            <a:srgbClr val="8877ED"/>
          </a:solidFill>
          <a:ln w="28575" algn="ctr">
            <a:solidFill>
              <a:srgbClr val="2312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Nicht abnutzbares </a:t>
            </a:r>
          </a:p>
          <a:p>
            <a:pPr algn="ct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22551" name="Rectangle 39"/>
          <p:cNvSpPr>
            <a:spLocks noChangeArrowheads="1"/>
          </p:cNvSpPr>
          <p:nvPr/>
        </p:nvSpPr>
        <p:spPr bwMode="auto">
          <a:xfrm>
            <a:off x="2170113" y="703263"/>
            <a:ext cx="3168650" cy="549275"/>
          </a:xfrm>
          <a:prstGeom prst="rect">
            <a:avLst/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700">
                <a:latin typeface="Verdana" pitchFamily="34" charset="0"/>
              </a:rPr>
              <a:t>Anlagevermögen</a:t>
            </a:r>
          </a:p>
          <a:p>
            <a:pPr algn="ctr" eaLnBrk="1" hangingPunct="1"/>
            <a:r>
              <a:rPr lang="de-DE" sz="1700">
                <a:latin typeface="Verdana" pitchFamily="34" charset="0"/>
              </a:rPr>
              <a:t>Gliederung nach dem HGB</a:t>
            </a:r>
          </a:p>
        </p:txBody>
      </p:sp>
      <p:sp>
        <p:nvSpPr>
          <p:cNvPr id="22552" name="Line 75"/>
          <p:cNvSpPr>
            <a:spLocks noChangeShapeType="1"/>
          </p:cNvSpPr>
          <p:nvPr/>
        </p:nvSpPr>
        <p:spPr bwMode="auto">
          <a:xfrm>
            <a:off x="152400" y="42799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553" name="Text Box 76"/>
          <p:cNvSpPr txBox="1">
            <a:spLocks noChangeArrowheads="1"/>
          </p:cNvSpPr>
          <p:nvPr/>
        </p:nvSpPr>
        <p:spPr bwMode="auto">
          <a:xfrm>
            <a:off x="784225" y="4405313"/>
            <a:ext cx="5727700" cy="396875"/>
          </a:xfrm>
          <a:prstGeom prst="rect">
            <a:avLst/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700">
                <a:latin typeface="Verdana" pitchFamily="34" charset="0"/>
              </a:rPr>
              <a:t>Gliederung aufgrund der Bewertungsvorschriften:</a:t>
            </a:r>
            <a:endParaRPr lang="de-AT" sz="17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713624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Anlagegegenstände vs. Handelsware – Beispiel Handy Shop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52624" y="5621932"/>
            <a:ext cx="6219825" cy="10156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Markieren Sie…</a:t>
            </a:r>
          </a:p>
          <a:p>
            <a:pPr>
              <a:buFontTx/>
              <a:buChar char="-"/>
            </a:pPr>
            <a:r>
              <a:rPr lang="de-AT" dirty="0" smtClean="0"/>
              <a:t> abzuschreibendes Anlagevermögen mit einem A</a:t>
            </a:r>
          </a:p>
          <a:p>
            <a:pPr>
              <a:buFontTx/>
              <a:buChar char="-"/>
            </a:pPr>
            <a:r>
              <a:rPr lang="de-AT" dirty="0" smtClean="0"/>
              <a:t> zu bewertende Handelsware mit einem H</a:t>
            </a:r>
            <a:endParaRPr lang="de-AT" dirty="0"/>
          </a:p>
        </p:txBody>
      </p:sp>
      <p:pic>
        <p:nvPicPr>
          <p:cNvPr id="109570" name="Picture 2" descr="http://www.handyshop.at/media/stores/stflorian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771524"/>
            <a:ext cx="9723229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as-gebaeude"/>
          <p:cNvPicPr>
            <a:picLocks noChangeAspect="1" noChangeArrowheads="1"/>
          </p:cNvPicPr>
          <p:nvPr/>
        </p:nvPicPr>
        <p:blipFill>
          <a:blip r:embed="rId3" cstate="print"/>
          <a:srcRect r="62979"/>
          <a:stretch>
            <a:fillRect/>
          </a:stretch>
        </p:blipFill>
        <p:spPr bwMode="auto">
          <a:xfrm>
            <a:off x="0" y="746125"/>
            <a:ext cx="180816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773801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Die Abschreibung </a:t>
            </a:r>
            <a:r>
              <a:rPr lang="de-DE" sz="1800" dirty="0" smtClean="0">
                <a:latin typeface="Verdana" pitchFamily="34" charset="0"/>
              </a:rPr>
              <a:t>– Grundbegriffe am Beispiel „Chefschreibtisch“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568325" y="7175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Nutzungsdauer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568325" y="16129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Abschreibungsbasis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568325" y="25082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Abschreibungssatz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68325" y="34036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Abschreibungsbetrag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593725" y="4298950"/>
            <a:ext cx="2584450" cy="4191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Buchwert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70608" y="5057775"/>
            <a:ext cx="5864225" cy="17494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Anschaffung eines Computers um € 1.000,-- + 20 % Ust</a:t>
            </a:r>
          </a:p>
          <a:p>
            <a:r>
              <a:rPr lang="de-DE" sz="1800">
                <a:solidFill>
                  <a:schemeClr val="accent2"/>
                </a:solidFill>
              </a:rPr>
              <a:t>Nutzungsdauer:			5 Jahre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Abschreibungsbasis: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Abschreibungssatz: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Abschreibungsbetrag: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Buchwert nach 2 Jahren:		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b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75" y="0"/>
            <a:ext cx="319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3"/>
          <p:cNvSpPr>
            <a:spLocks noChangeShapeType="1"/>
          </p:cNvSpPr>
          <p:nvPr/>
        </p:nvSpPr>
        <p:spPr bwMode="auto">
          <a:xfrm>
            <a:off x="317500" y="1511300"/>
            <a:ext cx="4991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2" name="Line 34"/>
          <p:cNvSpPr>
            <a:spLocks noChangeShapeType="1"/>
          </p:cNvSpPr>
          <p:nvPr/>
        </p:nvSpPr>
        <p:spPr bwMode="auto">
          <a:xfrm>
            <a:off x="304800" y="13589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3" name="Line 35"/>
          <p:cNvSpPr>
            <a:spLocks noChangeShapeType="1"/>
          </p:cNvSpPr>
          <p:nvPr/>
        </p:nvSpPr>
        <p:spPr bwMode="auto">
          <a:xfrm>
            <a:off x="5308600" y="134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4" name="Text Box 36"/>
          <p:cNvSpPr txBox="1">
            <a:spLocks noChangeArrowheads="1"/>
          </p:cNvSpPr>
          <p:nvPr/>
        </p:nvSpPr>
        <p:spPr bwMode="auto">
          <a:xfrm>
            <a:off x="98425" y="912813"/>
            <a:ext cx="563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1. Jan					31.Dez.</a:t>
            </a:r>
            <a:endParaRPr lang="de-AT"/>
          </a:p>
        </p:txBody>
      </p:sp>
      <p:sp>
        <p:nvSpPr>
          <p:cNvPr id="12295" name="Text Box 37"/>
          <p:cNvSpPr txBox="1">
            <a:spLocks noChangeArrowheads="1"/>
          </p:cNvSpPr>
          <p:nvPr/>
        </p:nvSpPr>
        <p:spPr bwMode="auto">
          <a:xfrm>
            <a:off x="1000125" y="1230313"/>
            <a:ext cx="3703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/>
              <a:t>lückenlose Aufzeichnung aller Geschäftsfälle</a:t>
            </a:r>
            <a:endParaRPr lang="de-AT" sz="1400" i="1"/>
          </a:p>
        </p:txBody>
      </p:sp>
      <p:sp>
        <p:nvSpPr>
          <p:cNvPr id="12296" name="AutoShape 39"/>
          <p:cNvSpPr>
            <a:spLocks noChangeArrowheads="1"/>
          </p:cNvSpPr>
          <p:nvPr/>
        </p:nvSpPr>
        <p:spPr bwMode="auto">
          <a:xfrm>
            <a:off x="1435100" y="1739900"/>
            <a:ext cx="2501900" cy="8255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Buch-</a:t>
            </a:r>
          </a:p>
          <a:p>
            <a:pPr algn="ctr"/>
            <a:r>
              <a:rPr lang="de-DE" dirty="0" err="1"/>
              <a:t>führung</a:t>
            </a:r>
            <a:endParaRPr lang="de-AT" dirty="0"/>
          </a:p>
        </p:txBody>
      </p:sp>
      <p:sp>
        <p:nvSpPr>
          <p:cNvPr id="12297" name="AutoShape 40"/>
          <p:cNvSpPr>
            <a:spLocks noChangeArrowheads="1"/>
          </p:cNvSpPr>
          <p:nvPr/>
        </p:nvSpPr>
        <p:spPr bwMode="auto">
          <a:xfrm>
            <a:off x="4051300" y="1739900"/>
            <a:ext cx="2501900" cy="1181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Jahres-</a:t>
            </a:r>
          </a:p>
          <a:p>
            <a:pPr algn="ctr"/>
            <a:r>
              <a:rPr lang="de-DE"/>
              <a:t>abschluss</a:t>
            </a:r>
            <a:endParaRPr lang="de-AT"/>
          </a:p>
        </p:txBody>
      </p:sp>
      <p:sp>
        <p:nvSpPr>
          <p:cNvPr id="12298" name="Text Box 41"/>
          <p:cNvSpPr txBox="1">
            <a:spLocks noChangeArrowheads="1"/>
          </p:cNvSpPr>
          <p:nvPr/>
        </p:nvSpPr>
        <p:spPr bwMode="auto">
          <a:xfrm>
            <a:off x="454025" y="2919413"/>
            <a:ext cx="5475288" cy="10064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e-DE" dirty="0"/>
              <a:t>Zusammenfassung und Kontrolle</a:t>
            </a:r>
          </a:p>
          <a:p>
            <a:pPr>
              <a:buFontTx/>
              <a:buChar char="-"/>
            </a:pPr>
            <a:r>
              <a:rPr lang="de-DE" dirty="0"/>
              <a:t>Feststellung des Standes des Vermögens</a:t>
            </a:r>
          </a:p>
          <a:p>
            <a:pPr>
              <a:buFontTx/>
              <a:buChar char="-"/>
            </a:pPr>
            <a:r>
              <a:rPr lang="de-DE" dirty="0"/>
              <a:t>Ermittlung des Erfolges</a:t>
            </a:r>
            <a:endParaRPr lang="de-AT" dirty="0"/>
          </a:p>
        </p:txBody>
      </p:sp>
      <p:grpSp>
        <p:nvGrpSpPr>
          <p:cNvPr id="12299" name="Group 51"/>
          <p:cNvGrpSpPr>
            <a:grpSpLocks/>
          </p:cNvGrpSpPr>
          <p:nvPr/>
        </p:nvGrpSpPr>
        <p:grpSpPr bwMode="auto">
          <a:xfrm>
            <a:off x="357188" y="4038600"/>
            <a:ext cx="4968875" cy="1471613"/>
            <a:chOff x="2937" y="3392"/>
            <a:chExt cx="3130" cy="927"/>
          </a:xfrm>
        </p:grpSpPr>
        <p:sp>
          <p:nvSpPr>
            <p:cNvPr id="12311" name="Line 52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2" name="Line 53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3" name="Line 54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4" name="Rectangle 55"/>
            <p:cNvSpPr>
              <a:spLocks noChangeArrowheads="1"/>
            </p:cNvSpPr>
            <p:nvPr/>
          </p:nvSpPr>
          <p:spPr bwMode="auto">
            <a:xfrm>
              <a:off x="2937" y="3392"/>
              <a:ext cx="11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b="1">
                  <a:solidFill>
                    <a:srgbClr val="003300"/>
                  </a:solidFill>
                  <a:latin typeface="Verdana" pitchFamily="34" charset="0"/>
                </a:rPr>
                <a:t>GUV</a:t>
              </a:r>
              <a:r>
                <a:rPr lang="de-DE" sz="1600">
                  <a:solidFill>
                    <a:srgbClr val="003300"/>
                  </a:solidFill>
                  <a:latin typeface="Verdana" pitchFamily="34" charset="0"/>
                </a:rPr>
                <a:t> Rechnung</a:t>
              </a:r>
            </a:p>
          </p:txBody>
        </p:sp>
      </p:grpSp>
      <p:grpSp>
        <p:nvGrpSpPr>
          <p:cNvPr id="12300" name="Group 56"/>
          <p:cNvGrpSpPr>
            <a:grpSpLocks/>
          </p:cNvGrpSpPr>
          <p:nvPr/>
        </p:nvGrpSpPr>
        <p:grpSpPr bwMode="auto">
          <a:xfrm>
            <a:off x="357188" y="5297488"/>
            <a:ext cx="4968875" cy="1471612"/>
            <a:chOff x="2937" y="3392"/>
            <a:chExt cx="3130" cy="927"/>
          </a:xfrm>
        </p:grpSpPr>
        <p:sp>
          <p:nvSpPr>
            <p:cNvPr id="12307" name="Line 57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08" name="Line 58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09" name="Line 59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0" name="Rectangle 60"/>
            <p:cNvSpPr>
              <a:spLocks noChangeArrowheads="1"/>
            </p:cNvSpPr>
            <p:nvPr/>
          </p:nvSpPr>
          <p:spPr bwMode="auto">
            <a:xfrm>
              <a:off x="2937" y="3392"/>
              <a:ext cx="6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b="1">
                  <a:solidFill>
                    <a:srgbClr val="003300"/>
                  </a:solidFill>
                  <a:latin typeface="Verdana" pitchFamily="34" charset="0"/>
                </a:rPr>
                <a:t>BILANZ</a:t>
              </a:r>
            </a:p>
          </p:txBody>
        </p:sp>
      </p:grpSp>
      <p:sp>
        <p:nvSpPr>
          <p:cNvPr id="12301" name="Rectangle 61"/>
          <p:cNvSpPr>
            <a:spLocks noChangeArrowheads="1"/>
          </p:cNvSpPr>
          <p:nvPr/>
        </p:nvSpPr>
        <p:spPr bwMode="auto">
          <a:xfrm>
            <a:off x="1752600" y="4673600"/>
            <a:ext cx="33655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Zeitraumrechnung</a:t>
            </a:r>
            <a:endParaRPr lang="de-AT"/>
          </a:p>
        </p:txBody>
      </p:sp>
      <p:sp>
        <p:nvSpPr>
          <p:cNvPr id="12302" name="Rectangle 62"/>
          <p:cNvSpPr>
            <a:spLocks noChangeArrowheads="1"/>
          </p:cNvSpPr>
          <p:nvPr/>
        </p:nvSpPr>
        <p:spPr bwMode="auto">
          <a:xfrm>
            <a:off x="1765300" y="6019800"/>
            <a:ext cx="33655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Zeitpunktrechnung</a:t>
            </a:r>
            <a:endParaRPr lang="de-AT"/>
          </a:p>
        </p:txBody>
      </p:sp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6675" y="130175"/>
            <a:ext cx="2519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Der Jahresabschluss</a:t>
            </a:r>
          </a:p>
        </p:txBody>
      </p:sp>
      <p:grpSp>
        <p:nvGrpSpPr>
          <p:cNvPr id="12304" name="Gruppieren 26"/>
          <p:cNvGrpSpPr>
            <a:grpSpLocks/>
          </p:cNvGrpSpPr>
          <p:nvPr/>
        </p:nvGrpSpPr>
        <p:grpSpPr bwMode="auto">
          <a:xfrm>
            <a:off x="74613" y="85725"/>
            <a:ext cx="9685337" cy="484188"/>
            <a:chOff x="74613" y="85725"/>
            <a:chExt cx="9685337" cy="484188"/>
          </a:xfrm>
        </p:grpSpPr>
        <p:sp>
          <p:nvSpPr>
            <p:cNvPr id="12305" name="Rectangle 1091"/>
            <p:cNvSpPr>
              <a:spLocks noChangeArrowheads="1"/>
            </p:cNvSpPr>
            <p:nvPr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pic>
          <p:nvPicPr>
            <p:cNvPr id="12306" name="Grafik 8" descr="bauerpoint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749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as-gebaeude"/>
          <p:cNvPicPr>
            <a:picLocks noChangeAspect="1" noChangeArrowheads="1"/>
          </p:cNvPicPr>
          <p:nvPr/>
        </p:nvPicPr>
        <p:blipFill>
          <a:blip r:embed="rId3" cstate="print"/>
          <a:srcRect r="62979"/>
          <a:stretch>
            <a:fillRect/>
          </a:stretch>
        </p:blipFill>
        <p:spPr bwMode="auto">
          <a:xfrm>
            <a:off x="0" y="746125"/>
            <a:ext cx="180816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773801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Die Abschreibung </a:t>
            </a:r>
            <a:r>
              <a:rPr lang="de-DE" sz="1800" dirty="0" smtClean="0">
                <a:latin typeface="Verdana" pitchFamily="34" charset="0"/>
              </a:rPr>
              <a:t>– Grundbegriffe am Beispiel „Chefschreibtisch“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593725" y="8763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Nutzungsdauer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593725" y="17716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Abschreibungsbasis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593725" y="26670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Abschreibungssatz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93725" y="35623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Abschreibungsbetrag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619125" y="4457700"/>
            <a:ext cx="2584450" cy="4191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Buchwert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413125" y="868363"/>
            <a:ext cx="64182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... Anzahl in Jahren, in der eine Anlage genutzt werden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kann.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...Betrag, von dem die Abschreibung berechnet wird.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(Herstellungs- oder Anschaffungswert)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...Höhe der Abschreibung in Prozenten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...Höhe der Abschreibung in EURO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...Anschaffungswert minus bisherige Abschreibung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2752725" y="5057775"/>
            <a:ext cx="5864225" cy="17494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Anschaffung eines Computers um € 1.000,-- + 20 % Ust</a:t>
            </a:r>
          </a:p>
          <a:p>
            <a:r>
              <a:rPr lang="de-DE" sz="1800">
                <a:solidFill>
                  <a:schemeClr val="accent2"/>
                </a:solidFill>
              </a:rPr>
              <a:t>Nutzungsdauer:			5 Jahre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Abschreibungsbasis: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Abschreibungssatz: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Abschreibungsbetrag: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Buchwert nach 2 Jahren:		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4264025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direkte Abschreibung - Beispiel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381500" y="2565400"/>
            <a:ext cx="5346700" cy="12446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endParaRPr lang="de-AT" sz="1800">
              <a:solidFill>
                <a:srgbClr val="003300"/>
              </a:solidFill>
              <a:latin typeface="Verdana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654551" y="5001862"/>
            <a:ext cx="4968876" cy="1678337"/>
            <a:chOff x="2932" y="2694"/>
            <a:chExt cx="3130" cy="928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2990" y="2901"/>
              <a:ext cx="3072" cy="720"/>
              <a:chOff x="2990" y="2901"/>
              <a:chExt cx="3072" cy="720"/>
            </a:xfrm>
          </p:grpSpPr>
          <p:sp>
            <p:nvSpPr>
              <p:cNvPr id="24599" name="Line 9"/>
              <p:cNvSpPr>
                <a:spLocks noChangeShapeType="1"/>
              </p:cNvSpPr>
              <p:nvPr/>
            </p:nvSpPr>
            <p:spPr bwMode="auto">
              <a:xfrm>
                <a:off x="2990" y="2901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0" name="Line 10"/>
              <p:cNvSpPr>
                <a:spLocks noChangeShapeType="1"/>
              </p:cNvSpPr>
              <p:nvPr/>
            </p:nvSpPr>
            <p:spPr bwMode="auto">
              <a:xfrm>
                <a:off x="5294" y="2901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1" name="Line 11"/>
              <p:cNvSpPr>
                <a:spLocks noChangeShapeType="1"/>
              </p:cNvSpPr>
              <p:nvPr/>
            </p:nvSpPr>
            <p:spPr bwMode="auto">
              <a:xfrm>
                <a:off x="4526" y="2901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4593" name="Rectangle 12"/>
            <p:cNvSpPr>
              <a:spLocks noChangeArrowheads="1"/>
            </p:cNvSpPr>
            <p:nvPr/>
          </p:nvSpPr>
          <p:spPr bwMode="auto">
            <a:xfrm>
              <a:off x="2932" y="2694"/>
              <a:ext cx="25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dirty="0" smtClean="0">
                  <a:solidFill>
                    <a:srgbClr val="003300"/>
                  </a:solidFill>
                  <a:latin typeface="Verdana" pitchFamily="34" charset="0"/>
                </a:rPr>
                <a:t>0660 Büro- und Geschäftsausstattung</a:t>
              </a:r>
              <a:endParaRPr lang="de-DE" sz="16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24598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1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endParaRPr lang="de-DE" sz="16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24587" name="Textfeld 33"/>
          <p:cNvSpPr txBox="1">
            <a:spLocks noChangeArrowheads="1"/>
          </p:cNvSpPr>
          <p:nvPr/>
        </p:nvSpPr>
        <p:spPr bwMode="auto">
          <a:xfrm>
            <a:off x="4368800" y="2260600"/>
            <a:ext cx="702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 smtClean="0"/>
              <a:t>E 522:</a:t>
            </a:r>
            <a:endParaRPr lang="de-AT" sz="1400" dirty="0"/>
          </a:p>
        </p:txBody>
      </p:sp>
      <p:pic>
        <p:nvPicPr>
          <p:cNvPr id="24608" name="Picture 32" descr="http://www.schreibtisch-berlin.de/wp-content/themes/jourtym/images/schreib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673100"/>
            <a:ext cx="3556000" cy="1600200"/>
          </a:xfrm>
          <a:prstGeom prst="rect">
            <a:avLst/>
          </a:prstGeom>
          <a:noFill/>
        </p:spPr>
      </p:pic>
      <p:sp>
        <p:nvSpPr>
          <p:cNvPr id="32" name="Textfeld 31"/>
          <p:cNvSpPr txBox="1"/>
          <p:nvPr/>
        </p:nvSpPr>
        <p:spPr>
          <a:xfrm>
            <a:off x="0" y="2590800"/>
            <a:ext cx="44149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15. Mai E 522</a:t>
            </a:r>
          </a:p>
          <a:p>
            <a:r>
              <a:rPr lang="de-AT" sz="1600" dirty="0" smtClean="0"/>
              <a:t>Kauf eines neuen Schreibtisches für den Chef </a:t>
            </a:r>
          </a:p>
          <a:p>
            <a:r>
              <a:rPr lang="de-AT" sz="1600" dirty="0" smtClean="0"/>
              <a:t>€ 1.890,-- (inkl. </a:t>
            </a:r>
            <a:r>
              <a:rPr lang="de-AT" sz="1600" dirty="0" err="1" smtClean="0"/>
              <a:t>Ust</a:t>
            </a:r>
            <a:r>
              <a:rPr lang="de-AT" sz="1600" dirty="0" smtClean="0"/>
              <a:t>) von der PC Möbel GmbH</a:t>
            </a:r>
          </a:p>
          <a:p>
            <a:r>
              <a:rPr lang="de-AT" sz="1600" dirty="0" smtClean="0"/>
              <a:t>(33112) Nutzungsdauer 8 Jahre</a:t>
            </a:r>
          </a:p>
          <a:p>
            <a:r>
              <a:rPr lang="de-AT" sz="1600" dirty="0" smtClean="0"/>
              <a:t>Verbuchung der E 522</a:t>
            </a:r>
          </a:p>
          <a:p>
            <a:endParaRPr lang="de-AT" sz="1600" dirty="0"/>
          </a:p>
          <a:p>
            <a:r>
              <a:rPr lang="de-AT" sz="1600" dirty="0" smtClean="0"/>
              <a:t>31.12.</a:t>
            </a:r>
          </a:p>
          <a:p>
            <a:r>
              <a:rPr lang="de-AT" sz="1600" dirty="0" smtClean="0"/>
              <a:t>Berechnung &amp; Verbuchung der Abschreibung:</a:t>
            </a:r>
            <a:endParaRPr lang="de-AT" sz="1600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4381500" y="4089400"/>
            <a:ext cx="5346700" cy="6731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endParaRPr lang="de-AT" sz="18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5" name="Textfeld 33"/>
          <p:cNvSpPr txBox="1">
            <a:spLocks noChangeArrowheads="1"/>
          </p:cNvSpPr>
          <p:nvPr/>
        </p:nvSpPr>
        <p:spPr bwMode="auto">
          <a:xfrm>
            <a:off x="4381500" y="3810000"/>
            <a:ext cx="1329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 smtClean="0"/>
              <a:t>Abschreibung:</a:t>
            </a:r>
            <a:endParaRPr lang="de-A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3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4264025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direkte Abschreibung - Beispiel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30800" y="787400"/>
            <a:ext cx="4546600" cy="14224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endParaRPr lang="de-AT" sz="1800">
              <a:solidFill>
                <a:srgbClr val="003300"/>
              </a:solidFill>
              <a:latin typeface="Verdana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640263" y="3724275"/>
            <a:ext cx="4968875" cy="1471613"/>
            <a:chOff x="2923" y="2370"/>
            <a:chExt cx="3130" cy="927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2981" y="2577"/>
              <a:ext cx="3072" cy="720"/>
              <a:chOff x="2981" y="2577"/>
              <a:chExt cx="3072" cy="720"/>
            </a:xfrm>
          </p:grpSpPr>
          <p:sp>
            <p:nvSpPr>
              <p:cNvPr id="24604" name="Line 16"/>
              <p:cNvSpPr>
                <a:spLocks noChangeShapeType="1"/>
              </p:cNvSpPr>
              <p:nvPr/>
            </p:nvSpPr>
            <p:spPr bwMode="auto">
              <a:xfrm>
                <a:off x="2981" y="2577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5" name="Line 17"/>
              <p:cNvSpPr>
                <a:spLocks noChangeShapeType="1"/>
              </p:cNvSpPr>
              <p:nvPr/>
            </p:nvSpPr>
            <p:spPr bwMode="auto">
              <a:xfrm>
                <a:off x="5285" y="2577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6" name="Line 18"/>
              <p:cNvSpPr>
                <a:spLocks noChangeShapeType="1"/>
              </p:cNvSpPr>
              <p:nvPr/>
            </p:nvSpPr>
            <p:spPr bwMode="auto">
              <a:xfrm>
                <a:off x="4517" y="2577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4603" name="Rectangle 19"/>
            <p:cNvSpPr>
              <a:spLocks noChangeArrowheads="1"/>
            </p:cNvSpPr>
            <p:nvPr/>
          </p:nvSpPr>
          <p:spPr bwMode="auto">
            <a:xfrm>
              <a:off x="2923" y="2370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746625" y="2639892"/>
            <a:ext cx="4876800" cy="1059753"/>
            <a:chOff x="2990" y="1574"/>
            <a:chExt cx="3072" cy="720"/>
          </a:xfrm>
        </p:grpSpPr>
        <p:sp>
          <p:nvSpPr>
            <p:cNvPr id="24599" name="Line 9"/>
            <p:cNvSpPr>
              <a:spLocks noChangeShapeType="1"/>
            </p:cNvSpPr>
            <p:nvPr/>
          </p:nvSpPr>
          <p:spPr bwMode="auto">
            <a:xfrm>
              <a:off x="2990" y="1574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600" name="Line 10"/>
            <p:cNvSpPr>
              <a:spLocks noChangeShapeType="1"/>
            </p:cNvSpPr>
            <p:nvPr/>
          </p:nvSpPr>
          <p:spPr bwMode="auto">
            <a:xfrm>
              <a:off x="5294" y="1574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601" name="Line 11"/>
            <p:cNvSpPr>
              <a:spLocks noChangeShapeType="1"/>
            </p:cNvSpPr>
            <p:nvPr/>
          </p:nvSpPr>
          <p:spPr bwMode="auto">
            <a:xfrm>
              <a:off x="4526" y="1574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4593" name="Rectangle 12"/>
          <p:cNvSpPr>
            <a:spLocks noChangeArrowheads="1"/>
          </p:cNvSpPr>
          <p:nvPr/>
        </p:nvSpPr>
        <p:spPr bwMode="auto">
          <a:xfrm>
            <a:off x="4654550" y="2335213"/>
            <a:ext cx="2344738" cy="3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662488" y="5315768"/>
            <a:ext cx="4968875" cy="1364432"/>
            <a:chOff x="2937" y="3392"/>
            <a:chExt cx="3130" cy="927"/>
          </a:xfrm>
        </p:grpSpPr>
        <p:sp>
          <p:nvSpPr>
            <p:cNvPr id="24595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96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97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98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dirty="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</p:grp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0800" y="2838450"/>
            <a:ext cx="4129186" cy="5238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de-DE" sz="1400" dirty="0" smtClean="0">
                <a:latin typeface="Verdana" pitchFamily="34" charset="0"/>
              </a:rPr>
              <a:t>Erfassung </a:t>
            </a:r>
            <a:r>
              <a:rPr lang="de-DE" sz="1400" dirty="0">
                <a:latin typeface="Verdana" pitchFamily="34" charset="0"/>
              </a:rPr>
              <a:t>der </a:t>
            </a:r>
            <a:r>
              <a:rPr lang="de-DE" sz="1400" dirty="0" smtClean="0">
                <a:latin typeface="Verdana" pitchFamily="34" charset="0"/>
              </a:rPr>
              <a:t>Anschaffungskosten </a:t>
            </a:r>
            <a:r>
              <a:rPr lang="de-DE" sz="1400" dirty="0">
                <a:latin typeface="Verdana" pitchFamily="34" charset="0"/>
              </a:rPr>
              <a:t>auf dem Konto 0620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4450" y="3698873"/>
            <a:ext cx="4146206" cy="920750"/>
            <a:chOff x="4" y="2330"/>
            <a:chExt cx="2436" cy="580"/>
          </a:xfrm>
        </p:grpSpPr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4" y="2580"/>
              <a:ext cx="2436" cy="33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de-DE" sz="1400">
                  <a:latin typeface="Verdana" pitchFamily="34" charset="0"/>
                </a:rPr>
                <a:t>1. Abschreibung (Bsp. 20 %</a:t>
              </a:r>
            </a:p>
            <a:p>
              <a:pPr defTabSz="762000"/>
              <a:r>
                <a:rPr lang="de-DE" sz="1400">
                  <a:latin typeface="Verdana" pitchFamily="34" charset="0"/>
                </a:rPr>
                <a:t>des Anschaffungswertes):</a:t>
              </a:r>
            </a:p>
          </p:txBody>
        </p:sp>
        <p:sp>
          <p:nvSpPr>
            <p:cNvPr id="24591" name="Rectangle 33"/>
            <p:cNvSpPr>
              <a:spLocks noChangeArrowheads="1"/>
            </p:cNvSpPr>
            <p:nvPr/>
          </p:nvSpPr>
          <p:spPr bwMode="auto">
            <a:xfrm>
              <a:off x="33" y="2330"/>
              <a:ext cx="76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latin typeface="Verdana" pitchFamily="34" charset="0"/>
                </a:rPr>
                <a:t>31.12.2010:</a:t>
              </a:r>
              <a:endParaRPr lang="de-DE" sz="1400" dirty="0">
                <a:latin typeface="Verdana" pitchFamily="34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9688" y="5324472"/>
            <a:ext cx="4151312" cy="930275"/>
            <a:chOff x="1" y="3354"/>
            <a:chExt cx="2439" cy="586"/>
          </a:xfrm>
        </p:grpSpPr>
        <p:sp>
          <p:nvSpPr>
            <p:cNvPr id="24588" name="Rectangle 23"/>
            <p:cNvSpPr>
              <a:spLocks noChangeArrowheads="1"/>
            </p:cNvSpPr>
            <p:nvPr/>
          </p:nvSpPr>
          <p:spPr bwMode="auto">
            <a:xfrm>
              <a:off x="4" y="3610"/>
              <a:ext cx="2436" cy="33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de-DE" sz="1400">
                  <a:latin typeface="Verdana" pitchFamily="34" charset="0"/>
                </a:rPr>
                <a:t>2. Abschreibung (Bsp. 20 %</a:t>
              </a:r>
            </a:p>
            <a:p>
              <a:pPr defTabSz="762000"/>
              <a:r>
                <a:rPr lang="de-DE" sz="1400">
                  <a:latin typeface="Verdana" pitchFamily="34" charset="0"/>
                </a:rPr>
                <a:t>des Anschaffungswertes)</a:t>
              </a:r>
            </a:p>
          </p:txBody>
        </p:sp>
        <p:sp>
          <p:nvSpPr>
            <p:cNvPr id="24589" name="Rectangle 34"/>
            <p:cNvSpPr>
              <a:spLocks noChangeArrowheads="1"/>
            </p:cNvSpPr>
            <p:nvPr/>
          </p:nvSpPr>
          <p:spPr bwMode="auto">
            <a:xfrm>
              <a:off x="1" y="3354"/>
              <a:ext cx="7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latin typeface="Verdana" pitchFamily="34" charset="0"/>
                </a:rPr>
                <a:t>31.12.2011</a:t>
              </a:r>
              <a:endParaRPr lang="de-DE" sz="1400" dirty="0">
                <a:latin typeface="Verdana" pitchFamily="34" charset="0"/>
              </a:endParaRPr>
            </a:p>
          </p:txBody>
        </p:sp>
      </p:grpSp>
      <p:sp>
        <p:nvSpPr>
          <p:cNvPr id="24585" name="Textfeld 31"/>
          <p:cNvSpPr txBox="1">
            <a:spLocks noChangeArrowheads="1"/>
          </p:cNvSpPr>
          <p:nvPr/>
        </p:nvSpPr>
        <p:spPr bwMode="auto">
          <a:xfrm>
            <a:off x="38100" y="660400"/>
            <a:ext cx="487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11.11. </a:t>
            </a:r>
            <a:r>
              <a:rPr lang="de-AT" sz="1200" dirty="0" smtClean="0"/>
              <a:t>2010 </a:t>
            </a:r>
            <a:r>
              <a:rPr lang="de-AT" sz="1200" dirty="0"/>
              <a:t>E 25: Kauf eines Apple </a:t>
            </a:r>
            <a:r>
              <a:rPr lang="de-AT" sz="1200" dirty="0" err="1"/>
              <a:t>MacBooks</a:t>
            </a:r>
            <a:r>
              <a:rPr lang="de-AT" sz="1200" dirty="0"/>
              <a:t> Air von </a:t>
            </a:r>
          </a:p>
          <a:p>
            <a:r>
              <a:rPr lang="de-AT" sz="1200" dirty="0"/>
              <a:t>	der 33002 PC Shop GmbH (33002) € 1.699,- (inkl. </a:t>
            </a:r>
            <a:r>
              <a:rPr lang="de-AT" sz="1200" dirty="0" err="1"/>
              <a:t>Ust</a:t>
            </a:r>
            <a:r>
              <a:rPr lang="de-AT" sz="1200" dirty="0"/>
              <a:t>)</a:t>
            </a:r>
          </a:p>
          <a:p>
            <a:endParaRPr lang="de-AT" sz="1200" dirty="0"/>
          </a:p>
          <a:p>
            <a:r>
              <a:rPr lang="de-AT" sz="1200" dirty="0" smtClean="0"/>
              <a:t>11.11.2010 </a:t>
            </a:r>
            <a:r>
              <a:rPr lang="de-AT" sz="1200" dirty="0"/>
              <a:t>K 252 Zahlung der Zustellgebühr  per Post</a:t>
            </a:r>
          </a:p>
          <a:p>
            <a:r>
              <a:rPr lang="de-AT" sz="1200" dirty="0"/>
              <a:t>	bar € 29,90</a:t>
            </a:r>
          </a:p>
          <a:p>
            <a:endParaRPr lang="de-AT" sz="1200" dirty="0"/>
          </a:p>
          <a:p>
            <a:r>
              <a:rPr lang="de-AT" sz="1200" dirty="0" smtClean="0"/>
              <a:t>18.11.2010 </a:t>
            </a:r>
            <a:r>
              <a:rPr lang="de-AT" sz="1200" dirty="0"/>
              <a:t>B 52 Zahlung der E 25 abz. 3 % Skonto</a:t>
            </a:r>
          </a:p>
          <a:p>
            <a:endParaRPr lang="de-AT" sz="1200" dirty="0"/>
          </a:p>
          <a:p>
            <a:r>
              <a:rPr lang="de-AT" sz="1200" dirty="0"/>
              <a:t>Anschaffungswert: _______________________ </a:t>
            </a:r>
          </a:p>
        </p:txBody>
      </p:sp>
      <p:pic>
        <p:nvPicPr>
          <p:cNvPr id="24586" name="Picture 33" descr="http://www.notebookcheck.net/uploads/tx_jppageteaser/apple-macbook-air-cas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1409700"/>
            <a:ext cx="12271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feld 33"/>
          <p:cNvSpPr txBox="1">
            <a:spLocks noChangeArrowheads="1"/>
          </p:cNvSpPr>
          <p:nvPr/>
        </p:nvSpPr>
        <p:spPr bwMode="auto">
          <a:xfrm>
            <a:off x="5041900" y="508000"/>
            <a:ext cx="1458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Buchungssätze:</a:t>
            </a:r>
          </a:p>
        </p:txBody>
      </p:sp>
      <p:sp>
        <p:nvSpPr>
          <p:cNvPr id="30" name="Rechteck 29"/>
          <p:cNvSpPr/>
          <p:nvPr/>
        </p:nvSpPr>
        <p:spPr>
          <a:xfrm>
            <a:off x="24267" y="2530445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Verdana" pitchFamily="34" charset="0"/>
              </a:rPr>
              <a:t>11.11.2010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2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9063" y="144463"/>
            <a:ext cx="30765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direkte Abschreibung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477000" y="914400"/>
            <a:ext cx="3124200" cy="10668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0033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  <a:p>
            <a:pPr defTabSz="762000">
              <a:lnSpc>
                <a:spcPct val="80000"/>
              </a:lnSpc>
              <a:tabLst>
                <a:tab pos="1247775" algn="l"/>
              </a:tabLst>
              <a:defRPr/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	an 2800 Bank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5105400" y="1066800"/>
            <a:ext cx="990600" cy="609600"/>
          </a:xfrm>
          <a:prstGeom prst="rightArrow">
            <a:avLst>
              <a:gd name="adj1" fmla="val 75009"/>
              <a:gd name="adj2" fmla="val 81258"/>
            </a:avLst>
          </a:prstGeom>
          <a:gradFill rotWithShape="0">
            <a:gsLst>
              <a:gs pos="0">
                <a:schemeClr val="bg1"/>
              </a:gs>
              <a:gs pos="100000">
                <a:srgbClr val="66FF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78363" y="2563813"/>
            <a:ext cx="3621087" cy="995362"/>
            <a:chOff x="2947" y="1615"/>
            <a:chExt cx="2281" cy="627"/>
          </a:xfrm>
        </p:grpSpPr>
        <p:sp>
          <p:nvSpPr>
            <p:cNvPr id="3116" name="Rectangle 6"/>
            <p:cNvSpPr>
              <a:spLocks noChangeArrowheads="1"/>
            </p:cNvSpPr>
            <p:nvPr/>
          </p:nvSpPr>
          <p:spPr bwMode="auto">
            <a:xfrm>
              <a:off x="4612" y="1626"/>
              <a:ext cx="616" cy="616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An-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schaffungs-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wert</a:t>
              </a:r>
            </a:p>
          </p:txBody>
        </p:sp>
        <p:sp>
          <p:nvSpPr>
            <p:cNvPr id="3117" name="Rectangle 7"/>
            <p:cNvSpPr>
              <a:spLocks noChangeArrowheads="1"/>
            </p:cNvSpPr>
            <p:nvPr/>
          </p:nvSpPr>
          <p:spPr bwMode="auto">
            <a:xfrm>
              <a:off x="2947" y="1615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2800 Bank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40263" y="3762375"/>
            <a:ext cx="4968875" cy="1471613"/>
            <a:chOff x="2923" y="2370"/>
            <a:chExt cx="3130" cy="927"/>
          </a:xfrm>
        </p:grpSpPr>
        <p:grpSp>
          <p:nvGrpSpPr>
            <p:cNvPr id="3111" name="Group 9"/>
            <p:cNvGrpSpPr>
              <a:grpSpLocks/>
            </p:cNvGrpSpPr>
            <p:nvPr/>
          </p:nvGrpSpPr>
          <p:grpSpPr bwMode="auto">
            <a:xfrm>
              <a:off x="2981" y="2577"/>
              <a:ext cx="3072" cy="720"/>
              <a:chOff x="2981" y="2577"/>
              <a:chExt cx="3072" cy="720"/>
            </a:xfrm>
          </p:grpSpPr>
          <p:sp>
            <p:nvSpPr>
              <p:cNvPr id="3113" name="Line 10"/>
              <p:cNvSpPr>
                <a:spLocks noChangeShapeType="1"/>
              </p:cNvSpPr>
              <p:nvPr/>
            </p:nvSpPr>
            <p:spPr bwMode="auto">
              <a:xfrm>
                <a:off x="2981" y="2577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14" name="Line 11"/>
              <p:cNvSpPr>
                <a:spLocks noChangeShapeType="1"/>
              </p:cNvSpPr>
              <p:nvPr/>
            </p:nvSpPr>
            <p:spPr bwMode="auto">
              <a:xfrm>
                <a:off x="5285" y="2577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15" name="Line 12"/>
              <p:cNvSpPr>
                <a:spLocks noChangeShapeType="1"/>
              </p:cNvSpPr>
              <p:nvPr/>
            </p:nvSpPr>
            <p:spPr bwMode="auto">
              <a:xfrm>
                <a:off x="4517" y="2577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3112" name="Rectangle 13"/>
            <p:cNvSpPr>
              <a:spLocks noChangeArrowheads="1"/>
            </p:cNvSpPr>
            <p:nvPr/>
          </p:nvSpPr>
          <p:spPr bwMode="auto">
            <a:xfrm>
              <a:off x="2923" y="2370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64075" y="4156075"/>
            <a:ext cx="3621088" cy="995363"/>
            <a:chOff x="2938" y="2618"/>
            <a:chExt cx="2281" cy="627"/>
          </a:xfrm>
        </p:grpSpPr>
        <p:sp>
          <p:nvSpPr>
            <p:cNvPr id="3109" name="Rectangle 15"/>
            <p:cNvSpPr>
              <a:spLocks noChangeArrowheads="1"/>
            </p:cNvSpPr>
            <p:nvPr/>
          </p:nvSpPr>
          <p:spPr bwMode="auto">
            <a:xfrm>
              <a:off x="4603" y="2629"/>
              <a:ext cx="616" cy="616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An-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schaffungs-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wert</a:t>
              </a:r>
            </a:p>
          </p:txBody>
        </p:sp>
        <p:sp>
          <p:nvSpPr>
            <p:cNvPr id="3110" name="Rectangle 16"/>
            <p:cNvSpPr>
              <a:spLocks noChangeArrowheads="1"/>
            </p:cNvSpPr>
            <p:nvPr/>
          </p:nvSpPr>
          <p:spPr bwMode="auto">
            <a:xfrm>
              <a:off x="2938" y="2618"/>
              <a:ext cx="16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7010 Abschreibung..</a:t>
              </a:r>
            </a:p>
          </p:txBody>
        </p:sp>
      </p:grp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8480425" y="4187825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3082" name="Group 18"/>
          <p:cNvGrpSpPr>
            <a:grpSpLocks/>
          </p:cNvGrpSpPr>
          <p:nvPr/>
        </p:nvGrpSpPr>
        <p:grpSpPr bwMode="auto">
          <a:xfrm>
            <a:off x="4654550" y="2170113"/>
            <a:ext cx="4976813" cy="4686300"/>
            <a:chOff x="2932" y="1367"/>
            <a:chExt cx="3135" cy="2952"/>
          </a:xfrm>
        </p:grpSpPr>
        <p:grpSp>
          <p:nvGrpSpPr>
            <p:cNvPr id="3099" name="Group 19"/>
            <p:cNvGrpSpPr>
              <a:grpSpLocks/>
            </p:cNvGrpSpPr>
            <p:nvPr/>
          </p:nvGrpSpPr>
          <p:grpSpPr bwMode="auto">
            <a:xfrm>
              <a:off x="2990" y="1574"/>
              <a:ext cx="3072" cy="720"/>
              <a:chOff x="2990" y="1574"/>
              <a:chExt cx="3072" cy="720"/>
            </a:xfrm>
          </p:grpSpPr>
          <p:sp>
            <p:nvSpPr>
              <p:cNvPr id="3106" name="Line 20"/>
              <p:cNvSpPr>
                <a:spLocks noChangeShapeType="1"/>
              </p:cNvSpPr>
              <p:nvPr/>
            </p:nvSpPr>
            <p:spPr bwMode="auto">
              <a:xfrm>
                <a:off x="2990" y="1574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7" name="Line 21"/>
              <p:cNvSpPr>
                <a:spLocks noChangeShapeType="1"/>
              </p:cNvSpPr>
              <p:nvPr/>
            </p:nvSpPr>
            <p:spPr bwMode="auto">
              <a:xfrm>
                <a:off x="5294" y="1574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8" name="Line 22"/>
              <p:cNvSpPr>
                <a:spLocks noChangeShapeType="1"/>
              </p:cNvSpPr>
              <p:nvPr/>
            </p:nvSpPr>
            <p:spPr bwMode="auto">
              <a:xfrm>
                <a:off x="4526" y="1574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3100" name="Rectangle 23"/>
            <p:cNvSpPr>
              <a:spLocks noChangeArrowheads="1"/>
            </p:cNvSpPr>
            <p:nvPr/>
          </p:nvSpPr>
          <p:spPr bwMode="auto">
            <a:xfrm>
              <a:off x="2932" y="1367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dirty="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  <p:grpSp>
          <p:nvGrpSpPr>
            <p:cNvPr id="3101" name="Group 24"/>
            <p:cNvGrpSpPr>
              <a:grpSpLocks/>
            </p:cNvGrpSpPr>
            <p:nvPr/>
          </p:nvGrpSpPr>
          <p:grpSpPr bwMode="auto">
            <a:xfrm>
              <a:off x="2937" y="3392"/>
              <a:ext cx="3130" cy="927"/>
              <a:chOff x="2937" y="3392"/>
              <a:chExt cx="3130" cy="927"/>
            </a:xfrm>
          </p:grpSpPr>
          <p:sp>
            <p:nvSpPr>
              <p:cNvPr id="3102" name="Line 25"/>
              <p:cNvSpPr>
                <a:spLocks noChangeShapeType="1"/>
              </p:cNvSpPr>
              <p:nvPr/>
            </p:nvSpPr>
            <p:spPr bwMode="auto">
              <a:xfrm>
                <a:off x="2995" y="3599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3" name="Line 26"/>
              <p:cNvSpPr>
                <a:spLocks noChangeShapeType="1"/>
              </p:cNvSpPr>
              <p:nvPr/>
            </p:nvSpPr>
            <p:spPr bwMode="auto">
              <a:xfrm>
                <a:off x="5299" y="3599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4" name="Line 27"/>
              <p:cNvSpPr>
                <a:spLocks noChangeShapeType="1"/>
              </p:cNvSpPr>
              <p:nvPr/>
            </p:nvSpPr>
            <p:spPr bwMode="auto">
              <a:xfrm>
                <a:off x="4531" y="3599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5" name="Rectangle 28"/>
              <p:cNvSpPr>
                <a:spLocks noChangeArrowheads="1"/>
              </p:cNvSpPr>
              <p:nvPr/>
            </p:nvSpPr>
            <p:spPr bwMode="auto">
              <a:xfrm>
                <a:off x="2937" y="3392"/>
                <a:ext cx="147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de-DE" sz="1600">
                    <a:solidFill>
                      <a:srgbClr val="003300"/>
                    </a:solidFill>
                    <a:latin typeface="Verdana" pitchFamily="34" charset="0"/>
                  </a:rPr>
                  <a:t>0620 Büromaschinen</a:t>
                </a:r>
              </a:p>
            </p:txBody>
          </p:sp>
        </p:grpSp>
      </p:grp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8502650" y="5810250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28030" name="Rectangle 30"/>
          <p:cNvSpPr>
            <a:spLocks noChangeArrowheads="1"/>
          </p:cNvSpPr>
          <p:nvPr/>
        </p:nvSpPr>
        <p:spPr bwMode="auto">
          <a:xfrm>
            <a:off x="8497888" y="6030913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28031" name="Rectangle 31"/>
          <p:cNvSpPr>
            <a:spLocks noChangeArrowheads="1"/>
          </p:cNvSpPr>
          <p:nvPr/>
        </p:nvSpPr>
        <p:spPr bwMode="auto">
          <a:xfrm>
            <a:off x="6350" y="2508250"/>
            <a:ext cx="3851275" cy="646973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Verbuchung der </a:t>
            </a:r>
            <a:br>
              <a:rPr lang="de-DE" sz="1800">
                <a:solidFill>
                  <a:srgbClr val="003300"/>
                </a:solidFill>
                <a:latin typeface="Verdana" pitchFamily="34" charset="0"/>
              </a:rPr>
            </a:b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Anschaffungskosten: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-6350" y="730250"/>
            <a:ext cx="4633913" cy="1836738"/>
            <a:chOff x="-4" y="460"/>
            <a:chExt cx="2919" cy="1157"/>
          </a:xfrm>
        </p:grpSpPr>
        <p:sp>
          <p:nvSpPr>
            <p:cNvPr id="3098" name="Rectangle 33"/>
            <p:cNvSpPr>
              <a:spLocks noChangeArrowheads="1"/>
            </p:cNvSpPr>
            <p:nvPr/>
          </p:nvSpPr>
          <p:spPr bwMode="auto">
            <a:xfrm>
              <a:off x="-4" y="706"/>
              <a:ext cx="2919" cy="258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>
                  <a:solidFill>
                    <a:srgbClr val="003300"/>
                  </a:solidFill>
                  <a:latin typeface="Verdana" pitchFamily="34" charset="0"/>
                </a:rPr>
                <a:t>Kauf eines			Computers</a:t>
              </a:r>
            </a:p>
          </p:txBody>
        </p:sp>
        <p:graphicFrame>
          <p:nvGraphicFramePr>
            <p:cNvPr id="3074" name="Object 34"/>
            <p:cNvGraphicFramePr>
              <a:graphicFrameLocks/>
            </p:cNvGraphicFramePr>
            <p:nvPr/>
          </p:nvGraphicFramePr>
          <p:xfrm>
            <a:off x="986" y="460"/>
            <a:ext cx="992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GALLERY" r:id="rId4" imgW="5729630" imgH="6685178" progId="">
                    <p:embed/>
                  </p:oleObj>
                </mc:Choice>
                <mc:Fallback>
                  <p:oleObj name="GALLERY" r:id="rId4" imgW="5729630" imgH="6685178" progId="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460"/>
                          <a:ext cx="992" cy="11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350" y="3698875"/>
            <a:ext cx="3463925" cy="1044575"/>
            <a:chOff x="4" y="2330"/>
            <a:chExt cx="2182" cy="658"/>
          </a:xfrm>
        </p:grpSpPr>
        <p:sp>
          <p:nvSpPr>
            <p:cNvPr id="3096" name="Rectangle 36"/>
            <p:cNvSpPr>
              <a:spLocks noChangeArrowheads="1"/>
            </p:cNvSpPr>
            <p:nvPr/>
          </p:nvSpPr>
          <p:spPr bwMode="auto">
            <a:xfrm>
              <a:off x="4" y="2580"/>
              <a:ext cx="2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1. Abschreibung (Bsp. 20 %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des Anschaffungswertes):</a:t>
              </a:r>
            </a:p>
          </p:txBody>
        </p:sp>
        <p:sp>
          <p:nvSpPr>
            <p:cNvPr id="3097" name="Rectangle 37"/>
            <p:cNvSpPr>
              <a:spLocks noChangeArrowheads="1"/>
            </p:cNvSpPr>
            <p:nvPr/>
          </p:nvSpPr>
          <p:spPr bwMode="auto">
            <a:xfrm>
              <a:off x="33" y="2330"/>
              <a:ext cx="686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1. Jahr: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588" y="5324475"/>
            <a:ext cx="3468688" cy="1054100"/>
            <a:chOff x="1" y="3354"/>
            <a:chExt cx="2185" cy="664"/>
          </a:xfrm>
        </p:grpSpPr>
        <p:sp>
          <p:nvSpPr>
            <p:cNvPr id="3094" name="Rectangle 39"/>
            <p:cNvSpPr>
              <a:spLocks noChangeArrowheads="1"/>
            </p:cNvSpPr>
            <p:nvPr/>
          </p:nvSpPr>
          <p:spPr bwMode="auto">
            <a:xfrm>
              <a:off x="4" y="3610"/>
              <a:ext cx="2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2. Abschreibung (Bsp. 20 %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des Anschaffungswertes)</a:t>
              </a:r>
            </a:p>
          </p:txBody>
        </p:sp>
        <p:sp>
          <p:nvSpPr>
            <p:cNvPr id="3095" name="Rectangle 40"/>
            <p:cNvSpPr>
              <a:spLocks noChangeArrowheads="1"/>
            </p:cNvSpPr>
            <p:nvPr/>
          </p:nvSpPr>
          <p:spPr bwMode="auto">
            <a:xfrm>
              <a:off x="1" y="3354"/>
              <a:ext cx="686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2. Jahr: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635500" y="5795963"/>
            <a:ext cx="3671888" cy="977900"/>
            <a:chOff x="2920" y="3651"/>
            <a:chExt cx="2313" cy="616"/>
          </a:xfrm>
        </p:grpSpPr>
        <p:sp>
          <p:nvSpPr>
            <p:cNvPr id="3092" name="Rectangle 42"/>
            <p:cNvSpPr>
              <a:spLocks noChangeArrowheads="1"/>
            </p:cNvSpPr>
            <p:nvPr/>
          </p:nvSpPr>
          <p:spPr bwMode="auto">
            <a:xfrm>
              <a:off x="4617" y="3651"/>
              <a:ext cx="616" cy="616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An-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schaffungs-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wert</a:t>
              </a:r>
            </a:p>
          </p:txBody>
        </p:sp>
        <p:sp>
          <p:nvSpPr>
            <p:cNvPr id="3093" name="Rectangle 43"/>
            <p:cNvSpPr>
              <a:spLocks noChangeArrowheads="1"/>
            </p:cNvSpPr>
            <p:nvPr/>
          </p:nvSpPr>
          <p:spPr bwMode="auto">
            <a:xfrm>
              <a:off x="2920" y="3743"/>
              <a:ext cx="16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7010 Abschreibung..</a:t>
              </a:r>
            </a:p>
          </p:txBody>
        </p:sp>
      </p:grpSp>
      <p:sp>
        <p:nvSpPr>
          <p:cNvPr id="128044" name="Rectangle 44"/>
          <p:cNvSpPr>
            <a:spLocks noChangeArrowheads="1"/>
          </p:cNvSpPr>
          <p:nvPr/>
        </p:nvSpPr>
        <p:spPr bwMode="auto">
          <a:xfrm>
            <a:off x="8485188" y="4375150"/>
            <a:ext cx="963612" cy="781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3300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Buch-</a:t>
            </a:r>
          </a:p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  <p:sp>
        <p:nvSpPr>
          <p:cNvPr id="128045" name="Rectangle 45"/>
          <p:cNvSpPr>
            <a:spLocks noChangeArrowheads="1"/>
          </p:cNvSpPr>
          <p:nvPr/>
        </p:nvSpPr>
        <p:spPr bwMode="auto">
          <a:xfrm>
            <a:off x="8513763" y="6229350"/>
            <a:ext cx="966787" cy="56038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00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Buch-</a:t>
            </a:r>
          </a:p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 autoUpdateAnimBg="0"/>
      <p:bldP spid="128004" grpId="0" animBg="1"/>
      <p:bldP spid="128017" grpId="0" animBg="1"/>
      <p:bldP spid="128029" grpId="0" animBg="1"/>
      <p:bldP spid="128030" grpId="0" animBg="1"/>
      <p:bldP spid="128031" grpId="0" animBg="1" autoUpdateAnimBg="0"/>
      <p:bldP spid="128044" grpId="0" animBg="1" autoUpdateAnimBg="0"/>
      <p:bldP spid="12804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4689475" y="1158875"/>
            <a:ext cx="48768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8347075" y="1158875"/>
            <a:ext cx="0" cy="114300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7127875" y="1158875"/>
            <a:ext cx="0" cy="1143000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597400" y="830263"/>
            <a:ext cx="2344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7264400" y="1241425"/>
            <a:ext cx="977900" cy="977900"/>
          </a:xfrm>
          <a:prstGeom prst="rect">
            <a:avLst/>
          </a:prstGeom>
          <a:solidFill>
            <a:srgbClr val="66FFCC"/>
          </a:solidFill>
          <a:ln w="12700">
            <a:solidFill>
              <a:srgbClr val="FF00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An-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schaffungs-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4621213" y="1223963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2800 Bank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4711700" y="2673350"/>
            <a:ext cx="48768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8369300" y="2673350"/>
            <a:ext cx="0" cy="142240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7150100" y="2673350"/>
            <a:ext cx="0" cy="1420813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4619625" y="2390775"/>
            <a:ext cx="373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0690 Kumulierte Abschreibungen zu Büroeinrichtungen</a:t>
            </a:r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4579938" y="2738438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8459788" y="2770188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82550" y="1079500"/>
            <a:ext cx="3851275" cy="65405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Verbuchung der </a:t>
            </a:r>
            <a:br>
              <a:rPr lang="de-DE" sz="1800">
                <a:solidFill>
                  <a:srgbClr val="003300"/>
                </a:solidFill>
                <a:latin typeface="Verdana" pitchFamily="34" charset="0"/>
              </a:rPr>
            </a:b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Anschaffungskosten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6200" y="2816225"/>
            <a:ext cx="3387725" cy="1160463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7010 Abschreibung...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	an 0690 Kumulierte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	     Abschreibungen...</a:t>
            </a:r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8456613" y="3055938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8453438" y="3319463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8" name="Rectangle 21"/>
          <p:cNvSpPr>
            <a:spLocks noChangeArrowheads="1"/>
          </p:cNvSpPr>
          <p:nvPr/>
        </p:nvSpPr>
        <p:spPr bwMode="auto">
          <a:xfrm>
            <a:off x="8450263" y="3582988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9" name="Rectangle 22"/>
          <p:cNvSpPr>
            <a:spLocks noChangeArrowheads="1"/>
          </p:cNvSpPr>
          <p:nvPr/>
        </p:nvSpPr>
        <p:spPr bwMode="auto">
          <a:xfrm>
            <a:off x="8447088" y="3846513"/>
            <a:ext cx="990600" cy="1587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20" name="Rectangle 23"/>
          <p:cNvSpPr>
            <a:spLocks noChangeArrowheads="1"/>
          </p:cNvSpPr>
          <p:nvPr/>
        </p:nvSpPr>
        <p:spPr bwMode="auto">
          <a:xfrm>
            <a:off x="3494088" y="27559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1. Jahr:</a:t>
            </a:r>
          </a:p>
        </p:txBody>
      </p:sp>
      <p:sp>
        <p:nvSpPr>
          <p:cNvPr id="25621" name="Rectangle 24"/>
          <p:cNvSpPr>
            <a:spLocks noChangeArrowheads="1"/>
          </p:cNvSpPr>
          <p:nvPr/>
        </p:nvSpPr>
        <p:spPr bwMode="auto">
          <a:xfrm>
            <a:off x="3509963" y="29972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2. Jahr:</a:t>
            </a:r>
          </a:p>
        </p:txBody>
      </p:sp>
      <p:sp>
        <p:nvSpPr>
          <p:cNvPr id="25622" name="Rectangle 25"/>
          <p:cNvSpPr>
            <a:spLocks noChangeArrowheads="1"/>
          </p:cNvSpPr>
          <p:nvPr/>
        </p:nvSpPr>
        <p:spPr bwMode="auto">
          <a:xfrm>
            <a:off x="3506788" y="32385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3. Jahr:</a:t>
            </a:r>
          </a:p>
        </p:txBody>
      </p:sp>
      <p:sp>
        <p:nvSpPr>
          <p:cNvPr id="25623" name="Rectangle 26"/>
          <p:cNvSpPr>
            <a:spLocks noChangeArrowheads="1"/>
          </p:cNvSpPr>
          <p:nvPr/>
        </p:nvSpPr>
        <p:spPr bwMode="auto">
          <a:xfrm>
            <a:off x="3503613" y="34798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4. Jahr:</a:t>
            </a:r>
          </a:p>
        </p:txBody>
      </p:sp>
      <p:sp>
        <p:nvSpPr>
          <p:cNvPr id="25624" name="Rectangle 27"/>
          <p:cNvSpPr>
            <a:spLocks noChangeArrowheads="1"/>
          </p:cNvSpPr>
          <p:nvPr/>
        </p:nvSpPr>
        <p:spPr bwMode="auto">
          <a:xfrm>
            <a:off x="3500438" y="37211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5. Jahr:</a:t>
            </a:r>
          </a:p>
        </p:txBody>
      </p:sp>
      <p:sp>
        <p:nvSpPr>
          <p:cNvPr id="25625" name="Rectangle 28"/>
          <p:cNvSpPr>
            <a:spLocks noChangeArrowheads="1"/>
          </p:cNvSpPr>
          <p:nvPr/>
        </p:nvSpPr>
        <p:spPr bwMode="auto">
          <a:xfrm>
            <a:off x="4576763" y="300196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26" name="Rectangle 29"/>
          <p:cNvSpPr>
            <a:spLocks noChangeArrowheads="1"/>
          </p:cNvSpPr>
          <p:nvPr/>
        </p:nvSpPr>
        <p:spPr bwMode="auto">
          <a:xfrm>
            <a:off x="4586288" y="3265488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27" name="Rectangle 30"/>
          <p:cNvSpPr>
            <a:spLocks noChangeArrowheads="1"/>
          </p:cNvSpPr>
          <p:nvPr/>
        </p:nvSpPr>
        <p:spPr bwMode="auto">
          <a:xfrm>
            <a:off x="4570413" y="352901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28" name="Rectangle 31"/>
          <p:cNvSpPr>
            <a:spLocks noChangeArrowheads="1"/>
          </p:cNvSpPr>
          <p:nvPr/>
        </p:nvSpPr>
        <p:spPr bwMode="auto">
          <a:xfrm>
            <a:off x="4567238" y="3792538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76200" y="5307013"/>
            <a:ext cx="3636963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0690 Kumulierte Afa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	an 0620 Büromaschinen</a:t>
            </a:r>
          </a:p>
        </p:txBody>
      </p:sp>
      <p:sp>
        <p:nvSpPr>
          <p:cNvPr id="25630" name="Line 33"/>
          <p:cNvSpPr>
            <a:spLocks noChangeShapeType="1"/>
          </p:cNvSpPr>
          <p:nvPr/>
        </p:nvSpPr>
        <p:spPr bwMode="auto">
          <a:xfrm>
            <a:off x="4711700" y="5530850"/>
            <a:ext cx="48768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31" name="Line 34"/>
          <p:cNvSpPr>
            <a:spLocks noChangeShapeType="1"/>
          </p:cNvSpPr>
          <p:nvPr/>
        </p:nvSpPr>
        <p:spPr bwMode="auto">
          <a:xfrm>
            <a:off x="8369300" y="5530850"/>
            <a:ext cx="0" cy="114300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32" name="Line 35"/>
          <p:cNvSpPr>
            <a:spLocks noChangeShapeType="1"/>
          </p:cNvSpPr>
          <p:nvPr/>
        </p:nvSpPr>
        <p:spPr bwMode="auto">
          <a:xfrm>
            <a:off x="7150100" y="5530850"/>
            <a:ext cx="0" cy="1143000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33" name="Rectangle 36"/>
          <p:cNvSpPr>
            <a:spLocks noChangeArrowheads="1"/>
          </p:cNvSpPr>
          <p:nvPr/>
        </p:nvSpPr>
        <p:spPr bwMode="auto">
          <a:xfrm>
            <a:off x="4619625" y="5202238"/>
            <a:ext cx="207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34" name="Rectangle 37"/>
          <p:cNvSpPr>
            <a:spLocks noChangeArrowheads="1"/>
          </p:cNvSpPr>
          <p:nvPr/>
        </p:nvSpPr>
        <p:spPr bwMode="auto">
          <a:xfrm>
            <a:off x="7286625" y="5613400"/>
            <a:ext cx="977900" cy="977900"/>
          </a:xfrm>
          <a:prstGeom prst="rect">
            <a:avLst/>
          </a:prstGeom>
          <a:solidFill>
            <a:srgbClr val="66FFCC"/>
          </a:solidFill>
          <a:ln w="12700">
            <a:solidFill>
              <a:srgbClr val="FF00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An-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schaffungs-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  <p:sp>
        <p:nvSpPr>
          <p:cNvPr id="25635" name="Rectangle 38"/>
          <p:cNvSpPr>
            <a:spLocks noChangeArrowheads="1"/>
          </p:cNvSpPr>
          <p:nvPr/>
        </p:nvSpPr>
        <p:spPr bwMode="auto">
          <a:xfrm>
            <a:off x="4643438" y="5595938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2800 Bank</a:t>
            </a:r>
          </a:p>
        </p:txBody>
      </p:sp>
      <p:sp>
        <p:nvSpPr>
          <p:cNvPr id="25636" name="Rectangle 39"/>
          <p:cNvSpPr>
            <a:spLocks noChangeArrowheads="1"/>
          </p:cNvSpPr>
          <p:nvPr/>
        </p:nvSpPr>
        <p:spPr bwMode="auto">
          <a:xfrm>
            <a:off x="88900" y="165100"/>
            <a:ext cx="3284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indirekte Abschreibung</a:t>
            </a: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660650" y="4613275"/>
            <a:ext cx="308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0033">
                <a:alpha val="50000"/>
              </a:srgb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1800">
                <a:solidFill>
                  <a:srgbClr val="66FFCC"/>
                </a:solidFill>
                <a:latin typeface="Verdana" pitchFamily="34" charset="0"/>
              </a:rPr>
              <a:t>nach Ende des 5. Jahres:</a:t>
            </a:r>
          </a:p>
        </p:txBody>
      </p:sp>
      <p:sp>
        <p:nvSpPr>
          <p:cNvPr id="25638" name="Rectangle 41"/>
          <p:cNvSpPr>
            <a:spLocks noChangeArrowheads="1"/>
          </p:cNvSpPr>
          <p:nvPr/>
        </p:nvSpPr>
        <p:spPr bwMode="auto">
          <a:xfrm>
            <a:off x="8493125" y="5626100"/>
            <a:ext cx="977900" cy="977900"/>
          </a:xfrm>
          <a:prstGeom prst="rect">
            <a:avLst/>
          </a:prstGeom>
          <a:solidFill>
            <a:srgbClr val="FFFFFF"/>
          </a:solidFill>
          <a:ln w="12700" cap="rnd">
            <a:solidFill>
              <a:srgbClr val="FF0033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0690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9550" y="820738"/>
            <a:ext cx="9442450" cy="881062"/>
          </a:xfrm>
          <a:prstGeom prst="rect">
            <a:avLst/>
          </a:prstGeom>
          <a:noFill/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...sind abnutzbare Anlagegüter, deren Anschaffungs- oder Herstellungswert </a:t>
            </a:r>
          </a:p>
          <a:p>
            <a:pPr algn="ctr" defTabSz="762000">
              <a:defRPr/>
            </a:pP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den Betrag von € </a:t>
            </a:r>
            <a:r>
              <a:rPr lang="de-DE" sz="1600" b="1">
                <a:solidFill>
                  <a:srgbClr val="000066"/>
                </a:solidFill>
                <a:latin typeface="Verdana" pitchFamily="34" charset="0"/>
              </a:rPr>
              <a:t>400</a:t>
            </a:r>
            <a:r>
              <a:rPr lang="de-DE" sz="1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,--</a:t>
            </a: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 (ohne UST) nicht übersteigt.</a:t>
            </a:r>
          </a:p>
          <a:p>
            <a:pPr algn="ctr" defTabSz="762000">
              <a:defRPr/>
            </a:pP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Sie können im Jahre der Anschaffung </a:t>
            </a:r>
            <a:r>
              <a:rPr lang="de-DE" sz="1600" b="1">
                <a:solidFill>
                  <a:srgbClr val="000066"/>
                </a:solidFill>
                <a:latin typeface="Verdana" pitchFamily="34" charset="0"/>
              </a:rPr>
              <a:t>voll</a:t>
            </a: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 abgeschrieben werden.</a:t>
            </a:r>
          </a:p>
        </p:txBody>
      </p:sp>
      <p:pic>
        <p:nvPicPr>
          <p:cNvPr id="168964" name="Picture 4" descr="http://www.indoor-growing.de/wp-content/ventilator-honeyw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1" y="1092199"/>
            <a:ext cx="1308100" cy="1744134"/>
          </a:xfrm>
          <a:prstGeom prst="rect">
            <a:avLst/>
          </a:prstGeom>
          <a:noFill/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509713" y="5086350"/>
            <a:ext cx="1814512" cy="395288"/>
          </a:xfrm>
          <a:prstGeom prst="downArrow">
            <a:avLst>
              <a:gd name="adj1" fmla="val 75009"/>
              <a:gd name="adj2" fmla="val 50005"/>
            </a:avLst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pic>
        <p:nvPicPr>
          <p:cNvPr id="26638" name="Picture 19" descr="grossersess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0300" y="1638299"/>
            <a:ext cx="1282700" cy="17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 descr="http://frank-hof-multi.plentymarket.net/images/produkte/132-schreibtischlampeH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78" y="1144089"/>
            <a:ext cx="1088422" cy="1624512"/>
          </a:xfrm>
          <a:prstGeom prst="rect">
            <a:avLst/>
          </a:prstGeom>
          <a:noFill/>
        </p:spPr>
      </p:pic>
      <p:pic>
        <p:nvPicPr>
          <p:cNvPr id="168966" name="Picture 6" descr="http://bilder.universal.at/pool/formata/33859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4863">
            <a:off x="5732687" y="1848511"/>
            <a:ext cx="1985045" cy="1488784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6363" y="131763"/>
            <a:ext cx="4646612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Geringwertige Wirtschaftsgüter (GWG)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15975" y="4222750"/>
            <a:ext cx="3451225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0450 Geringwertige WG</a:t>
            </a:r>
          </a:p>
          <a:p>
            <a:pPr defTabSz="762000">
              <a:tabLst>
                <a:tab pos="1247775" algn="l"/>
              </a:tabLst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		an 2700 Kassa (...)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92163" y="3829050"/>
            <a:ext cx="1828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487363"/>
            <a:r>
              <a:rPr lang="de-DE" dirty="0">
                <a:solidFill>
                  <a:srgbClr val="000066"/>
                </a:solidFill>
                <a:latin typeface="Verdana" pitchFamily="34" charset="0"/>
              </a:rPr>
              <a:t>Anschaffung: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806450" y="5703888"/>
            <a:ext cx="3460750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400" b="1" dirty="0">
                <a:solidFill>
                  <a:srgbClr val="FF0000"/>
                </a:solidFill>
                <a:latin typeface="Verdana" pitchFamily="34" charset="0"/>
              </a:rPr>
              <a:t>7030</a:t>
            </a: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 Abschreibung GWG</a:t>
            </a:r>
          </a:p>
          <a:p>
            <a:pPr defTabSz="762000">
              <a:tabLst>
                <a:tab pos="1247775" algn="l"/>
              </a:tabLst>
            </a:pPr>
            <a:r>
              <a:rPr lang="de-DE" sz="1400" dirty="0" smtClean="0">
                <a:solidFill>
                  <a:srgbClr val="003300"/>
                </a:solidFill>
                <a:latin typeface="Verdana" pitchFamily="34" charset="0"/>
              </a:rPr>
              <a:t>             an </a:t>
            </a: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0450 </a:t>
            </a:r>
            <a:r>
              <a:rPr lang="de-DE" sz="1400" dirty="0" smtClean="0">
                <a:solidFill>
                  <a:srgbClr val="003300"/>
                </a:solidFill>
                <a:latin typeface="Verdana" pitchFamily="34" charset="0"/>
              </a:rPr>
              <a:t>Geringwertige WG</a:t>
            </a:r>
            <a:endParaRPr lang="de-DE" sz="14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39775" y="5353050"/>
            <a:ext cx="1701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487363"/>
            <a:r>
              <a:rPr lang="de-DE">
                <a:solidFill>
                  <a:srgbClr val="000066"/>
                </a:solidFill>
                <a:latin typeface="Verdana" pitchFamily="34" charset="0"/>
              </a:rPr>
              <a:t>Jahresende: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700713" y="4318000"/>
            <a:ext cx="3475037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400" b="1" dirty="0">
                <a:solidFill>
                  <a:srgbClr val="FF0000"/>
                </a:solidFill>
                <a:latin typeface="Verdana" pitchFamily="34" charset="0"/>
              </a:rPr>
              <a:t>7030</a:t>
            </a: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 Abschreibung geringwertiger...</a:t>
            </a:r>
          </a:p>
          <a:p>
            <a:pPr defTabSz="762000">
              <a:tabLst>
                <a:tab pos="1247775" algn="l"/>
              </a:tabLst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		an 2700 Kassa (...)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857375" y="3381375"/>
            <a:ext cx="569386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400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Zwei Möglichkeiten </a:t>
            </a:r>
            <a:r>
              <a:rPr lang="de-DE" sz="2400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der Verbuchung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41300" y="4044950"/>
            <a:ext cx="690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4000">
                <a:solidFill>
                  <a:srgbClr val="FF0033"/>
                </a:solidFill>
                <a:latin typeface="Verdana" pitchFamily="34" charset="0"/>
              </a:rPr>
              <a:t>1.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138738" y="4200525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3600">
                <a:solidFill>
                  <a:srgbClr val="FF0033"/>
                </a:solidFill>
                <a:latin typeface="Verdana" pitchFamily="34" charset="0"/>
              </a:rPr>
              <a:t>2.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637213" y="3825875"/>
            <a:ext cx="30305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487363"/>
            <a:r>
              <a:rPr lang="de-DE">
                <a:solidFill>
                  <a:srgbClr val="000066"/>
                </a:solidFill>
                <a:latin typeface="Verdana" pitchFamily="34" charset="0"/>
              </a:rPr>
              <a:t>Sofortige Verbuchung: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 autoUpdateAnimBg="0"/>
      <p:bldP spid="5130" grpId="0" animBg="1"/>
      <p:bldP spid="5128" grpId="0" animBg="1" autoUpdateAnimBg="0"/>
      <p:bldP spid="5129" grpId="0" autoUpdateAnimBg="0"/>
      <p:bldP spid="5131" grpId="0" animBg="1" autoUpdateAnimBg="0"/>
      <p:bldP spid="5132" grpId="0" autoUpdateAnimBg="0"/>
      <p:bldP spid="5133" grpId="0" animBg="1" autoUpdateAnimBg="0"/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www.selmer.at/de/holzstuehle/images/range-stuhl-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0" y="4039716"/>
            <a:ext cx="4826000" cy="2386484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163" y="152400"/>
            <a:ext cx="4970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selbst erstellten Anlagen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3839" y="762000"/>
            <a:ext cx="4462462" cy="2182813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Erzeugt ein Unternehmen für seine eigene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Verwendung eine Anlage, so werden die 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Aufwendungen während der Herstellung 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auf die entsprechenden Konten verbucht. </a:t>
            </a:r>
          </a:p>
          <a:p>
            <a:pPr defTabSz="762000">
              <a:tabLst>
                <a:tab pos="1247775" algn="l"/>
              </a:tabLst>
            </a:pPr>
            <a:endParaRPr lang="de-DE" sz="16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Beispiel: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5100 Rohstoffverbrauch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5300 Hilfsstoffverbrauch etc.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0025" y="3200400"/>
            <a:ext cx="9528175" cy="103505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Nach Fertigstellung wird der Gegenstand aktiviert, d.h. auf ein Anlagekonto bzw.</a:t>
            </a:r>
          </a:p>
          <a:p>
            <a:pPr algn="ctr"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Ertragskonto gebucht: (damit werden die Aufwände neutralisiert)</a:t>
            </a:r>
          </a:p>
          <a:p>
            <a:pPr algn="ctr" defTabSz="762000">
              <a:tabLst>
                <a:tab pos="1247775" algn="l"/>
              </a:tabLst>
            </a:pPr>
            <a:endParaRPr lang="de-DE" sz="16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algn="ctr"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0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... Anlagenkonto / 4580 Aktivierte Eigenleistungen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63265" y="6150114"/>
            <a:ext cx="5370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Beispiel: Tischlermeister Stromberg stellt eine Sitzgruppe</a:t>
            </a:r>
          </a:p>
          <a:p>
            <a:r>
              <a:rPr lang="de-AT" sz="1600" dirty="0" smtClean="0"/>
              <a:t>für  seinen Verkaufsraum selbst her.</a:t>
            </a:r>
            <a:endParaRPr lang="de-AT" sz="1600" dirty="0"/>
          </a:p>
        </p:txBody>
      </p:sp>
      <p:pic>
        <p:nvPicPr>
          <p:cNvPr id="166916" name="Picture 4" descr="http://www.bundesforste.at/fileadmin/template/Naturbilder/Print/holz/Holz6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025" y="774701"/>
            <a:ext cx="2007176" cy="2166070"/>
          </a:xfrm>
          <a:prstGeom prst="rect">
            <a:avLst/>
          </a:prstGeom>
          <a:noFill/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4903">
            <a:off x="7371865" y="1439276"/>
            <a:ext cx="1158401" cy="11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ttp://media2.industriemagazin.net/2891/res/high/do/view/bau_symbol_bauarbeiter_arbeiter/media.req/APA_Bau_Bauarbeiter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50493"/>
            <a:ext cx="3352800" cy="2324608"/>
          </a:xfrm>
          <a:prstGeom prst="rect">
            <a:avLst/>
          </a:prstGeom>
          <a:noFill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019" y="4802187"/>
            <a:ext cx="3372381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263" y="152400"/>
            <a:ext cx="5408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im Bau befindlichen Anlagen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33363" y="993775"/>
            <a:ext cx="6983412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400">
                <a:solidFill>
                  <a:schemeClr val="accent2"/>
                </a:solidFill>
                <a:latin typeface="Benguiat Frisky ATT" pitchFamily="66" charset="0"/>
              </a:rPr>
              <a:t>Buchungen während der Herstellung einer Anlage: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3363" y="1736725"/>
            <a:ext cx="6523037" cy="1009650"/>
            <a:chOff x="147" y="1094"/>
            <a:chExt cx="5047" cy="636"/>
          </a:xfrm>
        </p:grpSpPr>
        <p:sp>
          <p:nvSpPr>
            <p:cNvPr id="28688" name="Text Box 7"/>
            <p:cNvSpPr txBox="1">
              <a:spLocks noChangeArrowheads="1"/>
            </p:cNvSpPr>
            <p:nvPr/>
          </p:nvSpPr>
          <p:spPr bwMode="auto">
            <a:xfrm>
              <a:off x="147" y="1106"/>
              <a:ext cx="1414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Abschlagszahlungen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Akontozahlungen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664" y="1094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0" y="2941638"/>
            <a:ext cx="6534150" cy="1009650"/>
            <a:chOff x="140" y="1853"/>
            <a:chExt cx="5065" cy="636"/>
          </a:xfrm>
        </p:grpSpPr>
        <p:sp>
          <p:nvSpPr>
            <p:cNvPr id="28686" name="Text Box 9"/>
            <p:cNvSpPr txBox="1">
              <a:spLocks noChangeArrowheads="1"/>
            </p:cNvSpPr>
            <p:nvPr/>
          </p:nvSpPr>
          <p:spPr bwMode="auto">
            <a:xfrm>
              <a:off x="140" y="2014"/>
              <a:ext cx="1395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Selbst erstellte Teile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675" y="1853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22250" y="4130675"/>
            <a:ext cx="6980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800">
                <a:solidFill>
                  <a:schemeClr val="accent2"/>
                </a:solidFill>
                <a:latin typeface="Benguiat Frisky ATT" pitchFamily="66" charset="0"/>
              </a:rPr>
              <a:t>Buchungen nach Fertigstellung der Anlage: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9388" y="4724400"/>
            <a:ext cx="7046912" cy="1009650"/>
            <a:chOff x="113" y="2976"/>
            <a:chExt cx="4819" cy="636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13" y="3016"/>
              <a:ext cx="1167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Endabrechnung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(Restbetrag)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402" y="2976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9388" y="5889625"/>
            <a:ext cx="7046912" cy="612775"/>
            <a:chOff x="113" y="3710"/>
            <a:chExt cx="4819" cy="386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1402" y="3713"/>
              <a:ext cx="3530" cy="3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113" y="3710"/>
              <a:ext cx="1199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Umbuchung Konto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3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 autoUpdateAnimBg="0"/>
      <p:bldP spid="3687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ttp://media2.industriemagazin.net/2891/res/high/do/view/bau_symbol_bauarbeiter_arbeiter/media.req/APA_Bau_Bauarbeiter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50493"/>
            <a:ext cx="3352800" cy="2324608"/>
          </a:xfrm>
          <a:prstGeom prst="rect">
            <a:avLst/>
          </a:prstGeom>
          <a:noFill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019" y="4802187"/>
            <a:ext cx="3372381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263" y="152400"/>
            <a:ext cx="5408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im Bau befindlichen Anlagen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33363" y="993775"/>
            <a:ext cx="6983412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400">
                <a:solidFill>
                  <a:schemeClr val="accent2"/>
                </a:solidFill>
                <a:latin typeface="Benguiat Frisky ATT" pitchFamily="66" charset="0"/>
              </a:rPr>
              <a:t>Buchungen während der Herstellung einer Anlage: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3363" y="1736725"/>
            <a:ext cx="6523037" cy="1009650"/>
            <a:chOff x="147" y="1094"/>
            <a:chExt cx="5047" cy="636"/>
          </a:xfrm>
        </p:grpSpPr>
        <p:sp>
          <p:nvSpPr>
            <p:cNvPr id="28688" name="Text Box 7"/>
            <p:cNvSpPr txBox="1">
              <a:spLocks noChangeArrowheads="1"/>
            </p:cNvSpPr>
            <p:nvPr/>
          </p:nvSpPr>
          <p:spPr bwMode="auto">
            <a:xfrm>
              <a:off x="147" y="1106"/>
              <a:ext cx="1414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Abschlagszahlungen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Akontozahlungen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664" y="1094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2500 Vorsteuer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an </a:t>
              </a:r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 33</a:t>
              </a: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... Lieferantenkonto (2800 Bank etc.)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0" y="2941638"/>
            <a:ext cx="6534150" cy="1009650"/>
            <a:chOff x="140" y="1853"/>
            <a:chExt cx="5065" cy="636"/>
          </a:xfrm>
        </p:grpSpPr>
        <p:sp>
          <p:nvSpPr>
            <p:cNvPr id="28686" name="Text Box 9"/>
            <p:cNvSpPr txBox="1">
              <a:spLocks noChangeArrowheads="1"/>
            </p:cNvSpPr>
            <p:nvPr/>
          </p:nvSpPr>
          <p:spPr bwMode="auto">
            <a:xfrm>
              <a:off x="140" y="2014"/>
              <a:ext cx="1395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Selbst erstellte Teile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675" y="1853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an  4580 </a:t>
              </a: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Aktivierte Eigenleistungen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22250" y="4130675"/>
            <a:ext cx="6980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800">
                <a:solidFill>
                  <a:schemeClr val="accent2"/>
                </a:solidFill>
                <a:latin typeface="Benguiat Frisky ATT" pitchFamily="66" charset="0"/>
              </a:rPr>
              <a:t>Buchungen nach Fertigstellung der Anlage: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9388" y="4724400"/>
            <a:ext cx="7046912" cy="1009650"/>
            <a:chOff x="113" y="2976"/>
            <a:chExt cx="4819" cy="636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13" y="3016"/>
              <a:ext cx="1167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Endabrechnung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(Restbetrag)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402" y="2976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2500 Vorsteuer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an 	33... Lieferantenkonto (2800 Bank etc.)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9388" y="5889625"/>
            <a:ext cx="7046912" cy="612775"/>
            <a:chOff x="113" y="3710"/>
            <a:chExt cx="4819" cy="386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1402" y="3713"/>
              <a:ext cx="3530" cy="3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0... / 0710 Anlagen in Bau</a:t>
              </a:r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113" y="3710"/>
              <a:ext cx="1199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Umbuchung Konto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 autoUpdateAnimBg="0"/>
      <p:bldP spid="3687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7625" y="123825"/>
            <a:ext cx="5840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Instandhaltung, Instandsetzung und Erweiterung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7175" y="798513"/>
            <a:ext cx="4281488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Aufwendungen für die 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Instandhaltung &amp; Instandsetzung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von Anlagen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7963" y="800100"/>
            <a:ext cx="4344987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>
                <a:latin typeface="Verdana" pitchFamily="34" charset="0"/>
              </a:rPr>
              <a:t>Aufwendungen für den Umbau und</a:t>
            </a:r>
          </a:p>
          <a:p>
            <a:pPr algn="ctr" defTabSz="762000"/>
            <a:r>
              <a:rPr lang="de-DE" sz="1800">
                <a:latin typeface="Verdana" pitchFamily="34" charset="0"/>
              </a:rPr>
              <a:t>die Erweiterung von Anlagen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7175" y="2001825"/>
            <a:ext cx="29974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de-DE" sz="1400" dirty="0">
                <a:latin typeface="Verdana" pitchFamily="34" charset="0"/>
              </a:rPr>
              <a:t>Erhaltung der Betriebsfähigkeit</a:t>
            </a:r>
          </a:p>
          <a:p>
            <a:pPr algn="ctr" defTabSz="762000">
              <a:lnSpc>
                <a:spcPct val="80000"/>
              </a:lnSpc>
            </a:pPr>
            <a:r>
              <a:rPr lang="de-DE" sz="1400" dirty="0">
                <a:latin typeface="Verdana" pitchFamily="34" charset="0"/>
              </a:rPr>
              <a:t>Reparaturen, Wartung, Service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213350" y="1998663"/>
            <a:ext cx="4391025" cy="6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400" dirty="0">
                <a:latin typeface="Verdana" pitchFamily="34" charset="0"/>
              </a:rPr>
              <a:t>Gebrauchsmöglichkeit/Substanz wird erhöht </a:t>
            </a:r>
            <a:endParaRPr lang="de-DE" sz="1400" dirty="0" smtClean="0">
              <a:latin typeface="Verdana" pitchFamily="34" charset="0"/>
            </a:endParaRPr>
          </a:p>
          <a:p>
            <a:pPr defTabSz="762000">
              <a:lnSpc>
                <a:spcPct val="90000"/>
              </a:lnSpc>
            </a:pPr>
            <a:r>
              <a:rPr lang="de-DE" sz="1400" dirty="0" smtClean="0">
                <a:latin typeface="Verdana" pitchFamily="34" charset="0"/>
              </a:rPr>
              <a:t>Beispiele: </a:t>
            </a:r>
            <a:r>
              <a:rPr lang="de-DE" sz="1400" dirty="0">
                <a:latin typeface="Verdana" pitchFamily="34" charset="0"/>
              </a:rPr>
              <a:t>Anbau, Umbau oder Zubau- Gebäudeaufstockungen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8313" y="3559175"/>
            <a:ext cx="1787525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</a:t>
            </a:r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Aufwand </a:t>
            </a:r>
            <a:endParaRPr lang="de-DE" sz="1800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762000"/>
            <a:r>
              <a:rPr lang="de-DE" sz="1800" dirty="0">
                <a:latin typeface="Verdana" pitchFamily="34" charset="0"/>
              </a:rPr>
              <a:t>voll </a:t>
            </a:r>
            <a:r>
              <a:rPr lang="de-DE" sz="1800" dirty="0" smtClean="0">
                <a:latin typeface="Verdana" pitchFamily="34" charset="0"/>
              </a:rPr>
              <a:t>absetzbar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</a:t>
            </a: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Klasse 7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300913" y="3276600"/>
            <a:ext cx="2537619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aktivierungs-</a:t>
            </a:r>
          </a:p>
          <a:p>
            <a:pPr algn="ctr" defTabSz="762000"/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pflichtig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 </a:t>
            </a:r>
            <a:br>
              <a:rPr lang="de-DE" sz="18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Klasse 0</a:t>
            </a:r>
          </a:p>
          <a:p>
            <a:pPr algn="ctr" defTabSz="762000"/>
            <a:endParaRPr lang="de-DE" sz="1800" dirty="0" smtClean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  <a:sym typeface="Wingdings" panose="05000000000000000000" pitchFamily="2" charset="2"/>
              </a:rPr>
              <a:t> Abschreibung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66713" y="5595938"/>
            <a:ext cx="4151312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270500" y="5595938"/>
            <a:ext cx="4362450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9707" name="AutoShape 20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08" name="Picture 21" descr="tapetenwechsel_prop_155x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981325"/>
            <a:ext cx="1965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10" name="Picture 24" descr="zub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7749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utoUpdateAnimBg="0"/>
      <p:bldP spid="11273" grpId="0" autoUpdateAnimBg="0"/>
      <p:bldP spid="11276" grpId="0" autoUpdateAnimBg="0"/>
      <p:bldP spid="11277" grpId="0" autoUpdateAnimBg="0"/>
      <p:bldP spid="11280" grpId="0" animBg="1" autoUpdateAnimBg="0"/>
      <p:bldP spid="1128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3315" name="Text Box 26"/>
          <p:cNvSpPr txBox="1">
            <a:spLocks noChangeArrowheads="1"/>
          </p:cNvSpPr>
          <p:nvPr/>
        </p:nvSpPr>
        <p:spPr bwMode="auto">
          <a:xfrm>
            <a:off x="66675" y="130175"/>
            <a:ext cx="2519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Der Jahresabschluss</a:t>
            </a:r>
          </a:p>
        </p:txBody>
      </p:sp>
      <p:pic>
        <p:nvPicPr>
          <p:cNvPr id="1331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650875"/>
            <a:ext cx="842486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7625" y="123825"/>
            <a:ext cx="5840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Instandhaltung, Instandsetzung und Erweiterung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7175" y="798513"/>
            <a:ext cx="4281488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Aufwendungen für die 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Instandhaltung &amp; Instandsetzung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von Anlagen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7963" y="800100"/>
            <a:ext cx="4344987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>
                <a:latin typeface="Verdana" pitchFamily="34" charset="0"/>
              </a:rPr>
              <a:t>Aufwendungen für den Umbau und</a:t>
            </a:r>
          </a:p>
          <a:p>
            <a:pPr algn="ctr" defTabSz="762000"/>
            <a:r>
              <a:rPr lang="de-DE" sz="1800">
                <a:latin typeface="Verdana" pitchFamily="34" charset="0"/>
              </a:rPr>
              <a:t>die Erweiterung von Anlagen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7175" y="2001825"/>
            <a:ext cx="29974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de-DE" sz="1400" dirty="0">
                <a:latin typeface="Verdana" pitchFamily="34" charset="0"/>
              </a:rPr>
              <a:t>Erhaltung der Betriebsfähigkeit</a:t>
            </a:r>
          </a:p>
          <a:p>
            <a:pPr algn="ctr" defTabSz="762000">
              <a:lnSpc>
                <a:spcPct val="80000"/>
              </a:lnSpc>
            </a:pPr>
            <a:r>
              <a:rPr lang="de-DE" sz="1400" dirty="0">
                <a:latin typeface="Verdana" pitchFamily="34" charset="0"/>
              </a:rPr>
              <a:t>Reparaturen, Wartung, Service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213350" y="1998663"/>
            <a:ext cx="4391025" cy="6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400" dirty="0">
                <a:latin typeface="Verdana" pitchFamily="34" charset="0"/>
              </a:rPr>
              <a:t>Gebrauchsmöglichkeit/Substanz wird erhöht </a:t>
            </a:r>
            <a:endParaRPr lang="de-DE" sz="1400" dirty="0" smtClean="0">
              <a:latin typeface="Verdana" pitchFamily="34" charset="0"/>
            </a:endParaRPr>
          </a:p>
          <a:p>
            <a:pPr defTabSz="762000">
              <a:lnSpc>
                <a:spcPct val="90000"/>
              </a:lnSpc>
            </a:pPr>
            <a:r>
              <a:rPr lang="de-DE" sz="1400" dirty="0" smtClean="0">
                <a:latin typeface="Verdana" pitchFamily="34" charset="0"/>
              </a:rPr>
              <a:t>Beispiele: </a:t>
            </a:r>
            <a:r>
              <a:rPr lang="de-DE" sz="1400" dirty="0">
                <a:latin typeface="Verdana" pitchFamily="34" charset="0"/>
              </a:rPr>
              <a:t>Anbau, Umbau oder Zubau- Gebäudeaufstockungen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8313" y="3559175"/>
            <a:ext cx="1787525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</a:t>
            </a:r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Aufwand </a:t>
            </a:r>
            <a:endParaRPr lang="de-DE" sz="1800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762000"/>
            <a:r>
              <a:rPr lang="de-DE" sz="1800" dirty="0">
                <a:latin typeface="Verdana" pitchFamily="34" charset="0"/>
              </a:rPr>
              <a:t>voll </a:t>
            </a:r>
            <a:r>
              <a:rPr lang="de-DE" sz="1800" dirty="0" smtClean="0">
                <a:latin typeface="Verdana" pitchFamily="34" charset="0"/>
              </a:rPr>
              <a:t>absetzbar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</a:t>
            </a: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Klasse 7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300913" y="3276600"/>
            <a:ext cx="2537619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aktivierungs-</a:t>
            </a:r>
          </a:p>
          <a:p>
            <a:pPr algn="ctr" defTabSz="762000"/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pflichtig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 </a:t>
            </a:r>
            <a:br>
              <a:rPr lang="de-DE" sz="18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Klasse 0</a:t>
            </a:r>
          </a:p>
          <a:p>
            <a:pPr algn="ctr" defTabSz="762000"/>
            <a:endParaRPr lang="de-DE" sz="1800" dirty="0" smtClean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  <a:sym typeface="Wingdings" panose="05000000000000000000" pitchFamily="2" charset="2"/>
              </a:rPr>
              <a:t> Abschreibung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9707" name="AutoShape 20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08" name="Picture 21" descr="tapetenwechsel_prop_155x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981325"/>
            <a:ext cx="1965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10" name="Picture 24" descr="zub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7749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66713" y="5595938"/>
            <a:ext cx="4151312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7200 Instandhaltung d. Dritte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270500" y="5595938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0300 Gebäude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utoUpdateAnimBg="0"/>
      <p:bldP spid="11273" grpId="0" autoUpdateAnimBg="0"/>
      <p:bldP spid="11276" grpId="0" autoUpdateAnimBg="0"/>
      <p:bldP spid="11277" grpId="0" autoUpdateAnimBg="0"/>
      <p:bldP spid="15" grpId="0" animBg="1" autoUpdateAnimBg="0"/>
      <p:bldP spid="1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7625" y="123825"/>
            <a:ext cx="5840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Instandhaltung, Instandsetzung und Erweiterung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7175" y="798513"/>
            <a:ext cx="4281488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Aufwendungen für die 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Instandhaltung &amp; Instandsetzung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von Anlagen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7963" y="800100"/>
            <a:ext cx="4344987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>
                <a:latin typeface="Verdana" pitchFamily="34" charset="0"/>
              </a:rPr>
              <a:t>Aufwendungen für den Umbau und</a:t>
            </a:r>
          </a:p>
          <a:p>
            <a:pPr algn="ctr" defTabSz="762000"/>
            <a:r>
              <a:rPr lang="de-DE" sz="1800">
                <a:latin typeface="Verdana" pitchFamily="34" charset="0"/>
              </a:rPr>
              <a:t>die Erweiterung von Anlagen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5013" y="2073275"/>
            <a:ext cx="376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de-DE" sz="1800" dirty="0">
                <a:latin typeface="Verdana" pitchFamily="34" charset="0"/>
              </a:rPr>
              <a:t>Erhaltung der Betriebsfähigkeit</a:t>
            </a:r>
          </a:p>
          <a:p>
            <a:pPr algn="ctr" defTabSz="762000">
              <a:lnSpc>
                <a:spcPct val="80000"/>
              </a:lnSpc>
            </a:pPr>
            <a:r>
              <a:rPr lang="de-DE" sz="1800" dirty="0">
                <a:latin typeface="Verdana" pitchFamily="34" charset="0"/>
              </a:rPr>
              <a:t>Reparaturen, Wartung, Service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213350" y="1998663"/>
            <a:ext cx="43910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Gebrauchsmöglichkeit/Substanz wird erhöht Bsp: Anbau, Umbau oder Zubau- Gebäudeaufstockungen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8313" y="3559175"/>
            <a:ext cx="178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800">
                <a:latin typeface="Verdana" pitchFamily="34" charset="0"/>
              </a:rPr>
              <a:t>= Aufwand – </a:t>
            </a:r>
          </a:p>
          <a:p>
            <a:pPr defTabSz="762000"/>
            <a:r>
              <a:rPr lang="de-DE" sz="1800">
                <a:latin typeface="Verdana" pitchFamily="34" charset="0"/>
              </a:rPr>
              <a:t>voll absetzbar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451725" y="3914775"/>
            <a:ext cx="196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>
                <a:latin typeface="Verdana" pitchFamily="34" charset="0"/>
              </a:rPr>
              <a:t>= aktivierungs-</a:t>
            </a:r>
          </a:p>
          <a:p>
            <a:pPr defTabSz="762000"/>
            <a:r>
              <a:rPr lang="de-DE" sz="1800">
                <a:latin typeface="Verdana" pitchFamily="34" charset="0"/>
              </a:rPr>
              <a:t>pflichtig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66713" y="5595938"/>
            <a:ext cx="4151312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7200 Instandhaltung d. Dritte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270500" y="5595938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0300 Gebäude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9707" name="AutoShape 20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08" name="Picture 21" descr="tapetenwechsel_prop_155x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981325"/>
            <a:ext cx="1965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10" name="Picture 24" descr="zub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7749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5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utoUpdateAnimBg="0"/>
      <p:bldP spid="11273" grpId="0" autoUpdateAnimBg="0"/>
      <p:bldP spid="11276" grpId="0" autoUpdateAnimBg="0"/>
      <p:bldP spid="11277" grpId="0" autoUpdateAnimBg="0"/>
      <p:bldP spid="11280" grpId="0" animBg="1" autoUpdateAnimBg="0"/>
      <p:bldP spid="1128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 descr="zu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8191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19325" y="657225"/>
            <a:ext cx="7648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600" b="1" dirty="0">
                <a:latin typeface="Verdana" pitchFamily="34" charset="0"/>
              </a:rPr>
              <a:t>Beispiel:</a:t>
            </a:r>
          </a:p>
          <a:p>
            <a:r>
              <a:rPr lang="de-AT" sz="1600" dirty="0" smtClean="0">
                <a:latin typeface="Verdana" pitchFamily="34" charset="0"/>
              </a:rPr>
              <a:t>Ein nicht genutzter Teil des Firmengebäudes wird </a:t>
            </a:r>
            <a:r>
              <a:rPr lang="de-AT" sz="1600" dirty="0">
                <a:latin typeface="Verdana" pitchFamily="34" charset="0"/>
              </a:rPr>
              <a:t>zu Büroräumen umgebaut. Daten lt. Anlagedatei: AW ursprüngliches Gebäude: 1.054.000,--; </a:t>
            </a:r>
            <a:endParaRPr lang="de-AT" sz="1600" dirty="0" smtClean="0">
              <a:latin typeface="Verdana" pitchFamily="34" charset="0"/>
            </a:endParaRPr>
          </a:p>
          <a:p>
            <a:r>
              <a:rPr lang="de-AT" sz="1600" dirty="0" smtClean="0">
                <a:latin typeface="Verdana" pitchFamily="34" charset="0"/>
              </a:rPr>
              <a:t>Inbetriebnahme </a:t>
            </a:r>
            <a:r>
              <a:rPr lang="de-AT" sz="1600" dirty="0">
                <a:latin typeface="Verdana" pitchFamily="34" charset="0"/>
              </a:rPr>
              <a:t>Juni </a:t>
            </a:r>
            <a:r>
              <a:rPr lang="de-AT" sz="1600" dirty="0" smtClean="0">
                <a:latin typeface="Verdana" pitchFamily="34" charset="0"/>
              </a:rPr>
              <a:t>2014</a:t>
            </a:r>
          </a:p>
          <a:p>
            <a:r>
              <a:rPr lang="de-AT" sz="1600" dirty="0" smtClean="0">
                <a:latin typeface="Verdana" pitchFamily="34" charset="0"/>
              </a:rPr>
              <a:t>Abschreibung </a:t>
            </a:r>
            <a:r>
              <a:rPr lang="de-AT" sz="1600" dirty="0">
                <a:latin typeface="Verdana" pitchFamily="34" charset="0"/>
              </a:rPr>
              <a:t>4 </a:t>
            </a:r>
            <a:r>
              <a:rPr lang="de-AT" sz="1600" dirty="0" smtClean="0">
                <a:latin typeface="Verdana" pitchFamily="34" charset="0"/>
              </a:rPr>
              <a:t>%</a:t>
            </a:r>
          </a:p>
          <a:p>
            <a:r>
              <a:rPr lang="de-AT" sz="1600" dirty="0" smtClean="0">
                <a:latin typeface="Verdana" pitchFamily="34" charset="0"/>
              </a:rPr>
              <a:t>BW </a:t>
            </a:r>
            <a:r>
              <a:rPr lang="de-AT" sz="1600" dirty="0">
                <a:latin typeface="Verdana" pitchFamily="34" charset="0"/>
              </a:rPr>
              <a:t>am 1. Jan </a:t>
            </a:r>
            <a:r>
              <a:rPr lang="de-AT" sz="1600" dirty="0" smtClean="0">
                <a:latin typeface="Verdana" pitchFamily="34" charset="0"/>
              </a:rPr>
              <a:t>2014: </a:t>
            </a:r>
            <a:r>
              <a:rPr lang="de-AT" sz="1600" dirty="0">
                <a:latin typeface="Verdana" pitchFamily="34" charset="0"/>
              </a:rPr>
              <a:t>632.400,-- </a:t>
            </a:r>
            <a:r>
              <a:rPr lang="de-AT" sz="1600" dirty="0" smtClean="0">
                <a:latin typeface="Verdana" pitchFamily="34" charset="0"/>
              </a:rPr>
              <a:t>(lt. Saldenbilanz)</a:t>
            </a:r>
            <a:endParaRPr lang="de-AT" sz="1600" dirty="0">
              <a:latin typeface="Verdana" pitchFamily="34" charset="0"/>
            </a:endParaRPr>
          </a:p>
          <a:p>
            <a:endParaRPr lang="de-AT" sz="1600" b="1" dirty="0" smtClean="0">
              <a:latin typeface="Verdana" pitchFamily="34" charset="0"/>
            </a:endParaRPr>
          </a:p>
          <a:p>
            <a:r>
              <a:rPr lang="de-AT" sz="1600" b="1" dirty="0" smtClean="0">
                <a:latin typeface="Verdana" pitchFamily="34" charset="0"/>
              </a:rPr>
              <a:t>Umbaukosten Dachboden:</a:t>
            </a:r>
            <a:r>
              <a:rPr lang="de-AT" sz="1600" dirty="0" smtClean="0">
                <a:latin typeface="Verdana" pitchFamily="34" charset="0"/>
              </a:rPr>
              <a:t> </a:t>
            </a:r>
          </a:p>
          <a:p>
            <a:r>
              <a:rPr lang="de-AT" sz="1600" dirty="0" smtClean="0">
                <a:latin typeface="Verdana" pitchFamily="34" charset="0"/>
              </a:rPr>
              <a:t>AW 154.000</a:t>
            </a:r>
            <a:r>
              <a:rPr lang="de-AT" sz="1600" dirty="0">
                <a:latin typeface="Verdana" pitchFamily="34" charset="0"/>
              </a:rPr>
              <a:t>,-- + 30.800,-- </a:t>
            </a:r>
            <a:r>
              <a:rPr lang="de-AT" sz="1600" dirty="0" err="1">
                <a:latin typeface="Verdana" pitchFamily="34" charset="0"/>
              </a:rPr>
              <a:t>Ust</a:t>
            </a:r>
            <a:r>
              <a:rPr lang="de-AT" sz="1600" dirty="0">
                <a:latin typeface="Verdana" pitchFamily="34" charset="0"/>
              </a:rPr>
              <a:t> = 184.800,-- </a:t>
            </a:r>
            <a:endParaRPr lang="de-AT" sz="1600" dirty="0" smtClean="0">
              <a:latin typeface="Verdana" pitchFamily="34" charset="0"/>
            </a:endParaRPr>
          </a:p>
          <a:p>
            <a:r>
              <a:rPr lang="de-AT" sz="1600" dirty="0" smtClean="0">
                <a:latin typeface="Verdana" pitchFamily="34" charset="0"/>
              </a:rPr>
              <a:t>Nutzung</a:t>
            </a:r>
            <a:r>
              <a:rPr lang="de-AT" sz="1600" dirty="0">
                <a:latin typeface="Verdana" pitchFamily="34" charset="0"/>
              </a:rPr>
              <a:t>: ab 17. Nov </a:t>
            </a:r>
            <a:r>
              <a:rPr lang="de-AT" sz="1600" dirty="0" smtClean="0">
                <a:latin typeface="Verdana" pitchFamily="34" charset="0"/>
              </a:rPr>
              <a:t>2014</a:t>
            </a:r>
            <a:endParaRPr lang="de-AT" sz="1600" dirty="0">
              <a:latin typeface="Verdana" pitchFamily="34" charset="0"/>
            </a:endParaRPr>
          </a:p>
          <a:p>
            <a:endParaRPr lang="de-AT" sz="1600" dirty="0">
              <a:latin typeface="Verdana" pitchFamily="34" charset="0"/>
            </a:endParaRPr>
          </a:p>
          <a:p>
            <a:r>
              <a:rPr lang="de-AT" sz="1600" dirty="0">
                <a:latin typeface="Verdana" pitchFamily="34" charset="0"/>
              </a:rPr>
              <a:t>Abschluss </a:t>
            </a:r>
            <a:r>
              <a:rPr lang="de-AT" sz="1600" dirty="0" smtClean="0">
                <a:latin typeface="Verdana" pitchFamily="34" charset="0"/>
              </a:rPr>
              <a:t>31.12.14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73961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latin typeface="Verdana" pitchFamily="34" charset="0"/>
              </a:rPr>
              <a:t>Abschreibung Zubau und urspr. Gebäude - Restnutzungsdauer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 rot="10800000">
            <a:off x="279400" y="2908300"/>
            <a:ext cx="431800" cy="9525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 rot="12006634">
            <a:off x="1549400" y="2971802"/>
            <a:ext cx="431800" cy="9525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7000" y="3848100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Umbau      altes Gebäude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2514600"/>
            <a:ext cx="99060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4978400" cy="18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198695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Anlagenverkauf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219138" name="Picture 2" descr="http://www.wiltschko.at/images/holz/kreissaege_krts700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" y="736600"/>
            <a:ext cx="1521576" cy="164147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828800" y="711200"/>
            <a:ext cx="32480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Tischlerei Reich &amp; Schild GmbH:</a:t>
            </a:r>
          </a:p>
          <a:p>
            <a:r>
              <a:rPr lang="de-DE" sz="1400" dirty="0" smtClean="0"/>
              <a:t>15. 11.2010: ER 255 Kauf einer </a:t>
            </a:r>
          </a:p>
          <a:p>
            <a:r>
              <a:rPr lang="de-DE" sz="1400" dirty="0" smtClean="0"/>
              <a:t>Kreissäge um € 3.600,- (inkl. </a:t>
            </a:r>
          </a:p>
          <a:p>
            <a:r>
              <a:rPr lang="de-DE" sz="1400" dirty="0" smtClean="0"/>
              <a:t>20 % </a:t>
            </a:r>
            <a:r>
              <a:rPr lang="de-DE" sz="1400" dirty="0" err="1" smtClean="0"/>
              <a:t>Ust</a:t>
            </a:r>
            <a:r>
              <a:rPr lang="de-DE" sz="1400" dirty="0" smtClean="0"/>
              <a:t>) von der Matt GmbH (33222)</a:t>
            </a:r>
          </a:p>
          <a:p>
            <a:endParaRPr lang="de-DE" sz="1400" dirty="0" smtClean="0"/>
          </a:p>
          <a:p>
            <a:r>
              <a:rPr lang="de-DE" sz="1400" dirty="0" smtClean="0"/>
              <a:t>22.11.2010: Zahlung der ER 255 abz.</a:t>
            </a:r>
          </a:p>
          <a:p>
            <a:r>
              <a:rPr lang="de-DE" sz="1400" dirty="0" smtClean="0"/>
              <a:t>2 % Skonto durch Banküberweisung</a:t>
            </a:r>
          </a:p>
          <a:p>
            <a:r>
              <a:rPr lang="de-DE" sz="1000" dirty="0" smtClean="0"/>
              <a:t>Nutzungsdauer: 5 Jahre</a:t>
            </a:r>
            <a:endParaRPr lang="de-DE" sz="1000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03788" y="680268"/>
            <a:ext cx="4968875" cy="1364432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74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0400 Maschinen (Jahr 2008)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427235" y="6230620"/>
            <a:ext cx="54152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	1. Buchungssätze für 2010, Erfassung im Konto inkl. Abschluss 2010</a:t>
            </a:r>
          </a:p>
          <a:p>
            <a:r>
              <a:rPr lang="de-DE" sz="1100" dirty="0" smtClean="0"/>
              <a:t>	2. Verbuchung der Abschreibung 2011, 2012</a:t>
            </a:r>
          </a:p>
          <a:p>
            <a:r>
              <a:rPr lang="de-DE" sz="1100" dirty="0" smtClean="0"/>
              <a:t>	2. Buchungssätze  2013, Erfassung im Konto inkl. Abschluss 2013</a:t>
            </a:r>
            <a:endParaRPr lang="de-DE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-25400" y="2590800"/>
            <a:ext cx="185339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15.11.2010: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22.11.2010: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Anschaffungswert 2010: </a:t>
            </a:r>
            <a:endParaRPr lang="de-DE" sz="1100" dirty="0"/>
          </a:p>
        </p:txBody>
      </p:sp>
      <p:sp>
        <p:nvSpPr>
          <p:cNvPr id="15" name="Textfeld 14"/>
          <p:cNvSpPr txBox="1"/>
          <p:nvPr/>
        </p:nvSpPr>
        <p:spPr>
          <a:xfrm>
            <a:off x="4965700" y="2476500"/>
            <a:ext cx="24032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Abschreibung  2010:</a:t>
            </a:r>
            <a:endParaRPr lang="de-DE" sz="1100" dirty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/>
              <a:t>Buchungssatz Abschreibung  </a:t>
            </a:r>
            <a:r>
              <a:rPr lang="de-DE" sz="1100" dirty="0" smtClean="0"/>
              <a:t>2011: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/>
              <a:t>Buchungssatz Abschreibung  </a:t>
            </a:r>
            <a:r>
              <a:rPr lang="de-DE" sz="1100" dirty="0" smtClean="0"/>
              <a:t>2012:</a:t>
            </a:r>
          </a:p>
          <a:p>
            <a:endParaRPr lang="de-DE" sz="11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42799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Verkauf am 3. März 2013: </a:t>
            </a:r>
            <a:r>
              <a:rPr lang="de-DE" sz="1400" dirty="0" smtClean="0"/>
              <a:t>Verkauf der Kreissäge um € 1.200,- (inkl. 20 % </a:t>
            </a:r>
            <a:r>
              <a:rPr lang="de-DE" sz="1400" dirty="0" err="1" smtClean="0"/>
              <a:t>Ust</a:t>
            </a:r>
            <a:r>
              <a:rPr lang="de-DE" sz="1400" dirty="0" smtClean="0"/>
              <a:t>) an die </a:t>
            </a:r>
            <a:r>
              <a:rPr lang="de-DE" sz="1400" dirty="0" err="1" smtClean="0"/>
              <a:t>Hirscher</a:t>
            </a:r>
            <a:r>
              <a:rPr lang="de-DE" sz="1400" dirty="0" smtClean="0"/>
              <a:t> GmbH (20012), bar.</a:t>
            </a:r>
          </a:p>
          <a:p>
            <a:endParaRPr lang="de-DE" sz="14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-12700" y="4635500"/>
            <a:ext cx="259878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03. März 2013: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Abschreibung 31.12.2013: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Ausbuchung der Maschine 31.12.2013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86325" y="4718868"/>
            <a:ext cx="4968875" cy="1364432"/>
            <a:chOff x="2937" y="3392"/>
            <a:chExt cx="3130" cy="92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74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0400 Maschinen (Jahr 2011)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4" name="Explosion 2 3"/>
          <p:cNvSpPr/>
          <p:nvPr/>
        </p:nvSpPr>
        <p:spPr bwMode="auto">
          <a:xfrm>
            <a:off x="19025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64897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Anlagenverkauf                                             Lösung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19025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660400"/>
            <a:ext cx="8616950" cy="543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2514600"/>
            <a:ext cx="9906000" cy="130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4978400" cy="187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41925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Zubau/Erweiterung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5300" y="660400"/>
            <a:ext cx="3127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Spedition Janko </a:t>
            </a:r>
            <a:r>
              <a:rPr lang="de-DE" sz="1200" b="1" dirty="0" err="1" smtClean="0"/>
              <a:t>e.U</a:t>
            </a:r>
            <a:r>
              <a:rPr lang="de-DE" sz="1200" b="1" dirty="0" smtClean="0"/>
              <a:t>:</a:t>
            </a:r>
          </a:p>
          <a:p>
            <a:r>
              <a:rPr lang="de-DE" sz="1200" dirty="0" smtClean="0"/>
              <a:t>15. 03.2010: ER 366 Kauf eines </a:t>
            </a:r>
          </a:p>
          <a:p>
            <a:r>
              <a:rPr lang="de-DE" sz="1200" dirty="0" err="1" smtClean="0"/>
              <a:t>LKW´s</a:t>
            </a:r>
            <a:r>
              <a:rPr lang="de-DE" sz="1200" dirty="0" smtClean="0"/>
              <a:t> um € 33.600,- (inkl.  20 % </a:t>
            </a:r>
            <a:r>
              <a:rPr lang="de-DE" sz="1200" dirty="0" err="1" smtClean="0"/>
              <a:t>Ust</a:t>
            </a:r>
            <a:r>
              <a:rPr lang="de-DE" sz="1200" dirty="0" smtClean="0"/>
              <a:t>) von </a:t>
            </a:r>
          </a:p>
          <a:p>
            <a:r>
              <a:rPr lang="de-DE" sz="1200" dirty="0" smtClean="0"/>
              <a:t>der Wallner GmbH  (33222) 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r>
              <a:rPr lang="de-DE" sz="1200" dirty="0" smtClean="0"/>
              <a:t>25.03.2010: Beschriftung durch die </a:t>
            </a:r>
            <a:r>
              <a:rPr lang="de-DE" sz="1200" dirty="0" err="1" smtClean="0"/>
              <a:t>Svento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Druckerei € 600,- (inkl. </a:t>
            </a:r>
            <a:r>
              <a:rPr lang="de-DE" sz="1200" dirty="0" err="1" smtClean="0"/>
              <a:t>Ust</a:t>
            </a:r>
            <a:r>
              <a:rPr lang="de-DE" sz="1200" dirty="0" smtClean="0"/>
              <a:t>, Barzahlung)</a:t>
            </a:r>
            <a:endParaRPr lang="de-DE" sz="1200" dirty="0"/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903788" y="680268"/>
            <a:ext cx="4968875" cy="1364432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4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0640 LKW (Jahr 2010)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427235" y="6375400"/>
            <a:ext cx="5415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	1. Buchungssätze für 2010, Erfassung im Konto inkl. Abschluss 2010</a:t>
            </a:r>
          </a:p>
          <a:p>
            <a:r>
              <a:rPr lang="de-DE" sz="1100" dirty="0" smtClean="0"/>
              <a:t>	2. Buchungssätze  2013, Erfassung im Konto inkl. Abschluss 2013</a:t>
            </a:r>
            <a:endParaRPr lang="de-DE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-25400" y="2590800"/>
            <a:ext cx="185339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15.03.2010: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25.03.2010: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965700" y="2590800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Ermittlung des Anschaffungswertes: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Abschreibung  2010:  (Nutzungsdauer 8 Jahre)</a:t>
            </a:r>
          </a:p>
          <a:p>
            <a:endParaRPr lang="de-DE" sz="11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3886200"/>
            <a:ext cx="990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Erweiterung am 13. Oktober 2013: </a:t>
            </a:r>
            <a:r>
              <a:rPr lang="de-DE" sz="1400" dirty="0" smtClean="0"/>
              <a:t>Der Lkw wird um eine Hebebühne erweitert. Preis: 4.800,- (inkl. 20 % </a:t>
            </a:r>
            <a:r>
              <a:rPr lang="de-DE" sz="1400" dirty="0" err="1" smtClean="0"/>
              <a:t>Ust</a:t>
            </a:r>
            <a:r>
              <a:rPr lang="de-DE" sz="1400" dirty="0" smtClean="0"/>
              <a:t>) Der Kauf wurde noch nicht verbucht (E 402, 33222), Abschreibung auf die Restnutzungsdauer.</a:t>
            </a:r>
          </a:p>
          <a:p>
            <a:endParaRPr lang="de-DE" sz="1400" dirty="0" smtClean="0"/>
          </a:p>
        </p:txBody>
      </p: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4899025" y="4464868"/>
            <a:ext cx="4968875" cy="1364432"/>
            <a:chOff x="2937" y="3392"/>
            <a:chExt cx="3130" cy="92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4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0640 LKW (Jahr 2013)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19142" name="Picture 6" descr="http://www.dts-transportlogistik.de/images3/iveco_lkw12.jpg"/>
          <p:cNvPicPr>
            <a:picLocks noChangeAspect="1" noChangeArrowheads="1"/>
          </p:cNvPicPr>
          <p:nvPr/>
        </p:nvPicPr>
        <p:blipFill>
          <a:blip r:embed="rId3" cstate="print"/>
          <a:srcRect l="4984" t="4278" r="5294" b="6738"/>
          <a:stretch>
            <a:fillRect/>
          </a:stretch>
        </p:blipFill>
        <p:spPr bwMode="auto">
          <a:xfrm>
            <a:off x="0" y="838200"/>
            <a:ext cx="1784838" cy="1473200"/>
          </a:xfrm>
          <a:prstGeom prst="rect">
            <a:avLst/>
          </a:prstGeom>
          <a:noFill/>
        </p:spPr>
      </p:pic>
      <p:pic>
        <p:nvPicPr>
          <p:cNvPr id="219144" name="Picture 8" descr="http://brinkmann-logistik.de/cms/upload/system/hebebuehne.jpg"/>
          <p:cNvPicPr>
            <a:picLocks noChangeAspect="1" noChangeArrowheads="1"/>
          </p:cNvPicPr>
          <p:nvPr/>
        </p:nvPicPr>
        <p:blipFill>
          <a:blip r:embed="rId4" cstate="print"/>
          <a:srcRect l="16254"/>
          <a:stretch>
            <a:fillRect/>
          </a:stretch>
        </p:blipFill>
        <p:spPr bwMode="auto">
          <a:xfrm>
            <a:off x="0" y="4533900"/>
            <a:ext cx="1865552" cy="17430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409700" y="4546600"/>
            <a:ext cx="22733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 13. Oktober 2013: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Ermittlung Restnutzungsdauer: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Ermittlung Abschreibung:</a:t>
            </a:r>
          </a:p>
        </p:txBody>
      </p:sp>
      <p:sp>
        <p:nvSpPr>
          <p:cNvPr id="25" name="Explosion 2 24"/>
          <p:cNvSpPr/>
          <p:nvPr/>
        </p:nvSpPr>
        <p:spPr bwMode="auto">
          <a:xfrm>
            <a:off x="22200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684033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Zubau/Erweiterung                                            Lösung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22200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00986"/>
            <a:ext cx="8822277" cy="57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-12700" y="2514600"/>
            <a:ext cx="4991100" cy="13081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4978400" cy="187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9386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Selbst erstellte Anlagen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5300" y="660400"/>
            <a:ext cx="31710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Tischlerei </a:t>
            </a:r>
            <a:r>
              <a:rPr lang="de-DE" sz="1200" b="1" dirty="0" err="1" smtClean="0"/>
              <a:t>Maierhofer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b="1" dirty="0" smtClean="0"/>
              <a:t>:</a:t>
            </a:r>
          </a:p>
          <a:p>
            <a:r>
              <a:rPr lang="de-DE" sz="1200" dirty="0" smtClean="0"/>
              <a:t>18. 04.2011:  Einkauf von Holz für die</a:t>
            </a:r>
          </a:p>
          <a:p>
            <a:r>
              <a:rPr lang="de-DE" sz="1200" dirty="0" smtClean="0"/>
              <a:t>Produktion eines Schreibtisches: € 72,-</a:t>
            </a:r>
          </a:p>
          <a:p>
            <a:r>
              <a:rPr lang="de-DE" sz="1200" dirty="0" smtClean="0"/>
              <a:t>(inkl. </a:t>
            </a:r>
            <a:r>
              <a:rPr lang="de-DE" sz="1200" dirty="0" err="1" smtClean="0"/>
              <a:t>Ust</a:t>
            </a:r>
            <a:r>
              <a:rPr lang="de-DE" sz="1200" dirty="0" smtClean="0"/>
              <a:t>), Barzahlung; Der Schreibtisch</a:t>
            </a:r>
          </a:p>
          <a:p>
            <a:r>
              <a:rPr lang="de-DE" sz="1200" dirty="0" smtClean="0"/>
              <a:t>wird  später im eigenen Büro verwendet.</a:t>
            </a:r>
          </a:p>
          <a:p>
            <a:endParaRPr lang="de-DE" sz="1200" dirty="0" smtClean="0"/>
          </a:p>
          <a:p>
            <a:r>
              <a:rPr lang="de-DE" sz="1200" dirty="0" smtClean="0"/>
              <a:t>18.04.2011: Einkauf von Schrauben und</a:t>
            </a:r>
          </a:p>
          <a:p>
            <a:r>
              <a:rPr lang="de-DE" sz="1200" dirty="0" smtClean="0"/>
              <a:t>Lack für die Produktion des Schreibtisches, </a:t>
            </a:r>
          </a:p>
          <a:p>
            <a:r>
              <a:rPr lang="de-DE" sz="1200" dirty="0" smtClean="0"/>
              <a:t>bar: € 24,- (inkl. </a:t>
            </a:r>
            <a:r>
              <a:rPr lang="de-DE" sz="1200" dirty="0" err="1" smtClean="0"/>
              <a:t>Ust</a:t>
            </a:r>
            <a:r>
              <a:rPr lang="de-DE" sz="1200" dirty="0" smtClean="0"/>
              <a:t>)</a:t>
            </a:r>
          </a:p>
          <a:p>
            <a:endParaRPr lang="de-DE" sz="1200" dirty="0"/>
          </a:p>
          <a:p>
            <a:r>
              <a:rPr lang="de-DE" sz="1000" dirty="0" smtClean="0"/>
              <a:t>Anteilige Lohnkosten: € 144,- (bereits verbucht)</a:t>
            </a:r>
          </a:p>
          <a:p>
            <a:r>
              <a:rPr lang="de-DE" sz="1000" dirty="0" smtClean="0"/>
              <a:t>Fertigstellung/</a:t>
            </a:r>
            <a:r>
              <a:rPr lang="de-DE" sz="1000" dirty="0" err="1" smtClean="0"/>
              <a:t>Inbtriebnahme</a:t>
            </a:r>
            <a:r>
              <a:rPr lang="de-DE" sz="1000" dirty="0" smtClean="0"/>
              <a:t>: 1. Juli 2011.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03788" y="680268"/>
            <a:ext cx="4968875" cy="1364432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97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5100 Rohstoffe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427235" y="6540500"/>
            <a:ext cx="5331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2011, Erfassung in den Konten inkl. Abschluss 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8060" y="2930624"/>
            <a:ext cx="47283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Buchungssätze 18.04.2011: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44700" y="4318000"/>
            <a:ext cx="243207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Ermittlung des Anschaffungswertes: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Abschreibung des Schreibtisches:</a:t>
            </a:r>
          </a:p>
          <a:p>
            <a:endParaRPr lang="de-DE" sz="11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38354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Aktivierung des Schreibtisches am 31.12 &amp; Abschreibung (Nutzungsdauer 8 Jahre):</a:t>
            </a:r>
            <a:endParaRPr lang="de-DE" sz="1400" dirty="0" smtClean="0"/>
          </a:p>
          <a:p>
            <a:endParaRPr lang="de-DE" sz="1400" dirty="0" smtClean="0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937125" y="2204268"/>
            <a:ext cx="4968875" cy="1364432"/>
            <a:chOff x="2937" y="3392"/>
            <a:chExt cx="3130" cy="92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00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5300 Hilfsstoffe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27330" name="Picture 2" descr="http://www.cdz.cz/wp-content/gallery/rezivo/435-20040827113930.jpg"/>
          <p:cNvPicPr>
            <a:picLocks noChangeAspect="1" noChangeArrowheads="1"/>
          </p:cNvPicPr>
          <p:nvPr/>
        </p:nvPicPr>
        <p:blipFill rotWithShape="1">
          <a:blip r:embed="rId3" cstate="print"/>
          <a:srcRect l="884" t="4518"/>
          <a:stretch/>
        </p:blipFill>
        <p:spPr bwMode="auto">
          <a:xfrm>
            <a:off x="118060" y="762000"/>
            <a:ext cx="1488440" cy="1778000"/>
          </a:xfrm>
          <a:prstGeom prst="rect">
            <a:avLst/>
          </a:prstGeom>
          <a:noFill/>
        </p:spPr>
      </p:pic>
      <p:pic>
        <p:nvPicPr>
          <p:cNvPr id="227332" name="Picture 4" descr="http://www.modellbau-lenz.at/onlineshop/images/pdt_big_20105226163810.jpg"/>
          <p:cNvPicPr>
            <a:picLocks noChangeAspect="1" noChangeArrowheads="1"/>
          </p:cNvPicPr>
          <p:nvPr/>
        </p:nvPicPr>
        <p:blipFill>
          <a:blip r:embed="rId4" cstate="print"/>
          <a:srcRect t="31016" b="31551"/>
          <a:stretch>
            <a:fillRect/>
          </a:stretch>
        </p:blipFill>
        <p:spPr bwMode="auto">
          <a:xfrm>
            <a:off x="118060" y="2261418"/>
            <a:ext cx="1488440" cy="444500"/>
          </a:xfrm>
          <a:prstGeom prst="rect">
            <a:avLst/>
          </a:prstGeom>
          <a:noFill/>
        </p:spPr>
      </p:pic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4937125" y="4274368"/>
            <a:ext cx="4968875" cy="1364432"/>
            <a:chOff x="2937" y="3392"/>
            <a:chExt cx="3130" cy="927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78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4580 Aktivierte Eigenleistung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27334" name="Picture 6" descr="http://bilder.universal.at/pool/formata/2759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78300"/>
            <a:ext cx="1814066" cy="1250950"/>
          </a:xfrm>
          <a:prstGeom prst="rect">
            <a:avLst/>
          </a:prstGeom>
          <a:noFill/>
        </p:spPr>
      </p:pic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747191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Selbst erstellte Anlagen 				Lösung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782004"/>
            <a:ext cx="9218036" cy="56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23" name="AutoShape 4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0724" name="Picture 5" descr="zu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540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57425" y="860425"/>
            <a:ext cx="7648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600" b="1" dirty="0">
                <a:latin typeface="Verdana" pitchFamily="34" charset="0"/>
              </a:rPr>
              <a:t>Beispiel:</a:t>
            </a:r>
          </a:p>
          <a:p>
            <a:r>
              <a:rPr lang="de-AT" sz="1600" dirty="0">
                <a:latin typeface="Verdana" pitchFamily="34" charset="0"/>
              </a:rPr>
              <a:t>Der Dachboden wird zu Büroräumen umgebaut. Daten lt. Anlagedatei: AW ursprüngliches Gebäude: 1.054.000,--; Inbetriebnahme Juni </a:t>
            </a:r>
            <a:r>
              <a:rPr lang="de-AT" sz="1600" dirty="0" smtClean="0">
                <a:latin typeface="Verdana" pitchFamily="34" charset="0"/>
              </a:rPr>
              <a:t>2000, </a:t>
            </a:r>
            <a:r>
              <a:rPr lang="de-AT" sz="1600" dirty="0">
                <a:latin typeface="Verdana" pitchFamily="34" charset="0"/>
              </a:rPr>
              <a:t>Abschreibung 4 %, BW am 1. Jan </a:t>
            </a:r>
            <a:r>
              <a:rPr lang="de-AT" sz="1600" dirty="0" smtClean="0">
                <a:latin typeface="Verdana" pitchFamily="34" charset="0"/>
              </a:rPr>
              <a:t>2010: </a:t>
            </a:r>
            <a:r>
              <a:rPr lang="de-AT" sz="1600" dirty="0">
                <a:latin typeface="Verdana" pitchFamily="34" charset="0"/>
              </a:rPr>
              <a:t>632.400,-- </a:t>
            </a:r>
          </a:p>
          <a:p>
            <a:r>
              <a:rPr lang="de-AT" sz="1600" b="1" dirty="0">
                <a:latin typeface="Verdana" pitchFamily="34" charset="0"/>
              </a:rPr>
              <a:t>Umbaukosten:</a:t>
            </a:r>
            <a:r>
              <a:rPr lang="de-AT" sz="1600" dirty="0">
                <a:latin typeface="Verdana" pitchFamily="34" charset="0"/>
              </a:rPr>
              <a:t> 154.000,-- + 30.800,-- </a:t>
            </a:r>
            <a:r>
              <a:rPr lang="de-AT" sz="1600" dirty="0" err="1">
                <a:latin typeface="Verdana" pitchFamily="34" charset="0"/>
              </a:rPr>
              <a:t>Ust</a:t>
            </a:r>
            <a:r>
              <a:rPr lang="de-AT" sz="1600" dirty="0">
                <a:latin typeface="Verdana" pitchFamily="34" charset="0"/>
              </a:rPr>
              <a:t> = 184.800,-- Nutzung: ab 17. Nov </a:t>
            </a:r>
            <a:r>
              <a:rPr lang="de-AT" sz="1600" dirty="0" smtClean="0">
                <a:latin typeface="Verdana" pitchFamily="34" charset="0"/>
              </a:rPr>
              <a:t>2010</a:t>
            </a:r>
            <a:endParaRPr lang="de-AT" sz="1600" dirty="0">
              <a:latin typeface="Verdana" pitchFamily="34" charset="0"/>
            </a:endParaRPr>
          </a:p>
          <a:p>
            <a:endParaRPr lang="de-AT" sz="1600" dirty="0">
              <a:latin typeface="Verdana" pitchFamily="34" charset="0"/>
            </a:endParaRPr>
          </a:p>
          <a:p>
            <a:r>
              <a:rPr lang="de-AT" sz="1600" dirty="0">
                <a:latin typeface="Verdana" pitchFamily="34" charset="0"/>
              </a:rPr>
              <a:t>Abschluss </a:t>
            </a:r>
            <a:r>
              <a:rPr lang="de-AT" sz="1600" dirty="0" smtClean="0">
                <a:latin typeface="Verdana" pitchFamily="34" charset="0"/>
              </a:rPr>
              <a:t>31.12.10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49225" y="3536950"/>
            <a:ext cx="49244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>
                <a:latin typeface="Verdana" pitchFamily="34" charset="0"/>
              </a:rPr>
              <a:t>AW		1.054.000,--</a:t>
            </a:r>
          </a:p>
          <a:p>
            <a:r>
              <a:rPr lang="de-AT" sz="1800" u="sng" dirty="0" err="1">
                <a:latin typeface="Verdana" pitchFamily="34" charset="0"/>
              </a:rPr>
              <a:t>bish</a:t>
            </a:r>
            <a:r>
              <a:rPr lang="de-AT" sz="1800" u="sng" dirty="0">
                <a:latin typeface="Verdana" pitchFamily="34" charset="0"/>
              </a:rPr>
              <a:t>.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	   421.600,--</a:t>
            </a:r>
            <a:r>
              <a:rPr lang="de-AT" sz="1800" dirty="0">
                <a:latin typeface="Verdana" pitchFamily="34" charset="0"/>
              </a:rPr>
              <a:t>  (10 Jahre)</a:t>
            </a:r>
          </a:p>
          <a:p>
            <a:r>
              <a:rPr lang="de-AT" sz="1800" dirty="0">
                <a:latin typeface="Verdana" pitchFamily="34" charset="0"/>
              </a:rPr>
              <a:t>BW </a:t>
            </a:r>
            <a:r>
              <a:rPr lang="de-AT" sz="1800" dirty="0" smtClean="0">
                <a:latin typeface="Verdana" pitchFamily="34" charset="0"/>
              </a:rPr>
              <a:t>1.1.10</a:t>
            </a:r>
            <a:r>
              <a:rPr lang="de-AT" sz="1800" dirty="0">
                <a:latin typeface="Verdana" pitchFamily="34" charset="0"/>
              </a:rPr>
              <a:t>	   632.400,--</a:t>
            </a:r>
          </a:p>
          <a:p>
            <a:r>
              <a:rPr lang="de-AT" sz="1800" dirty="0">
                <a:latin typeface="Verdana" pitchFamily="34" charset="0"/>
              </a:rPr>
              <a:t> </a:t>
            </a:r>
            <a:r>
              <a:rPr lang="de-AT" sz="1800" u="sng" dirty="0">
                <a:latin typeface="Verdana" pitchFamily="34" charset="0"/>
              </a:rPr>
              <a:t>-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 ½ </a:t>
            </a:r>
            <a:r>
              <a:rPr lang="de-AT" sz="1800" u="sng" dirty="0" err="1">
                <a:latin typeface="Verdana" pitchFamily="34" charset="0"/>
              </a:rPr>
              <a:t>akt</a:t>
            </a:r>
            <a:r>
              <a:rPr lang="de-AT" sz="1800" u="sng" dirty="0">
                <a:latin typeface="Verdana" pitchFamily="34" charset="0"/>
              </a:rPr>
              <a:t>. Jahr  21.080,--  </a:t>
            </a:r>
            <a:r>
              <a:rPr lang="de-AT" sz="1800" dirty="0">
                <a:latin typeface="Verdana" pitchFamily="34" charset="0"/>
              </a:rPr>
              <a:t>(0,5 Jahre)</a:t>
            </a:r>
          </a:p>
          <a:p>
            <a:r>
              <a:rPr lang="de-AT" sz="1800" dirty="0">
                <a:latin typeface="Verdana" pitchFamily="34" charset="0"/>
              </a:rPr>
              <a:t>BW </a:t>
            </a:r>
            <a:r>
              <a:rPr lang="de-AT" sz="1800" dirty="0" smtClean="0">
                <a:latin typeface="Verdana" pitchFamily="34" charset="0"/>
              </a:rPr>
              <a:t>30.6.10</a:t>
            </a:r>
            <a:r>
              <a:rPr lang="de-AT" sz="1800" dirty="0">
                <a:latin typeface="Verdana" pitchFamily="34" charset="0"/>
              </a:rPr>
              <a:t>	   611.320,-- </a:t>
            </a:r>
          </a:p>
          <a:p>
            <a:r>
              <a:rPr lang="de-AT" sz="1800" u="sng" dirty="0">
                <a:latin typeface="Verdana" pitchFamily="34" charset="0"/>
              </a:rPr>
              <a:t> + Umbau	   154.000,--</a:t>
            </a:r>
          </a:p>
          <a:p>
            <a:r>
              <a:rPr lang="de-AT" sz="1800" dirty="0">
                <a:latin typeface="Verdana" pitchFamily="34" charset="0"/>
              </a:rPr>
              <a:t>		   </a:t>
            </a:r>
            <a:r>
              <a:rPr lang="de-AT" sz="1800" dirty="0">
                <a:solidFill>
                  <a:srgbClr val="FF0000"/>
                </a:solidFill>
                <a:latin typeface="Verdana" pitchFamily="34" charset="0"/>
              </a:rPr>
              <a:t>765.320</a:t>
            </a:r>
            <a:endParaRPr lang="de-DE" sz="18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79400" y="5530850"/>
            <a:ext cx="5232400" cy="10795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itchFamily="34" charset="0"/>
              </a:rPr>
              <a:t>Gesamtnutzungsdauer: 	25,0 Jahre</a:t>
            </a:r>
          </a:p>
          <a:p>
            <a:pPr>
              <a:buFontTx/>
              <a:buChar char="-"/>
            </a:pPr>
            <a:r>
              <a:rPr lang="de-AT" sz="1600" dirty="0">
                <a:latin typeface="Verdana" pitchFamily="34" charset="0"/>
              </a:rPr>
              <a:t> bisherige </a:t>
            </a:r>
            <a:r>
              <a:rPr lang="de-AT" sz="1600" dirty="0" err="1">
                <a:latin typeface="Verdana" pitchFamily="34" charset="0"/>
              </a:rPr>
              <a:t>Afa</a:t>
            </a:r>
            <a:r>
              <a:rPr lang="de-AT" sz="1600" dirty="0">
                <a:latin typeface="Verdana" pitchFamily="34" charset="0"/>
              </a:rPr>
              <a:t> 		10,0 </a:t>
            </a:r>
          </a:p>
          <a:p>
            <a:pPr>
              <a:buFontTx/>
              <a:buChar char="-"/>
            </a:pPr>
            <a:r>
              <a:rPr lang="de-AT" sz="1600" u="sng" dirty="0">
                <a:latin typeface="Verdana" pitchFamily="34" charset="0"/>
              </a:rPr>
              <a:t> aktuelle </a:t>
            </a:r>
            <a:r>
              <a:rPr lang="de-AT" sz="1600" u="sng" dirty="0" err="1">
                <a:latin typeface="Verdana" pitchFamily="34" charset="0"/>
              </a:rPr>
              <a:t>Afa</a:t>
            </a:r>
            <a:r>
              <a:rPr lang="de-AT" sz="1600" u="sng" dirty="0">
                <a:latin typeface="Verdana" pitchFamily="34" charset="0"/>
              </a:rPr>
              <a:t> 		  </a:t>
            </a:r>
            <a:r>
              <a:rPr lang="de-AT" sz="1600" u="sng" dirty="0" smtClean="0">
                <a:latin typeface="Verdana" pitchFamily="34" charset="0"/>
              </a:rPr>
              <a:t>0,5 (1. Halbjahr)</a:t>
            </a:r>
            <a:endParaRPr lang="de-AT" sz="1600" u="sng" dirty="0">
              <a:latin typeface="Verdana" pitchFamily="34" charset="0"/>
            </a:endParaRPr>
          </a:p>
          <a:p>
            <a:r>
              <a:rPr lang="de-AT" sz="1600" b="1" dirty="0">
                <a:latin typeface="Verdana" pitchFamily="34" charset="0"/>
              </a:rPr>
              <a:t>Restnutzungsdauer	14,5 </a:t>
            </a:r>
            <a:r>
              <a:rPr lang="de-AT" sz="1600" b="1" dirty="0" smtClean="0">
                <a:latin typeface="Verdana" pitchFamily="34" charset="0"/>
              </a:rPr>
              <a:t>Jahre  ab 2. HJ</a:t>
            </a:r>
            <a:endParaRPr lang="de-DE" sz="1600" b="1" dirty="0">
              <a:latin typeface="Verdana" pitchFamily="34" charset="0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575300" y="5595938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7010 Abschreibungen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… 47.470,--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an 0300 Gebäude		47.470,--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5534025" y="3587750"/>
            <a:ext cx="41211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AT" sz="1800" dirty="0">
                <a:solidFill>
                  <a:srgbClr val="FF0000"/>
                </a:solidFill>
                <a:latin typeface="Verdana" pitchFamily="34" charset="0"/>
              </a:rPr>
              <a:t>765.320</a:t>
            </a:r>
            <a:r>
              <a:rPr lang="de-AT" sz="1800" dirty="0">
                <a:latin typeface="Verdana" pitchFamily="34" charset="0"/>
              </a:rPr>
              <a:t> : 14,5 : 2 = 	26.390,--</a:t>
            </a:r>
          </a:p>
          <a:p>
            <a:pPr algn="r"/>
            <a:r>
              <a:rPr lang="de-AT" sz="1800" u="sng" dirty="0">
                <a:latin typeface="Verdana" pitchFamily="34" charset="0"/>
              </a:rPr>
              <a:t> + aktuelle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		21.080,--</a:t>
            </a:r>
          </a:p>
          <a:p>
            <a:pPr algn="r"/>
            <a:r>
              <a:rPr lang="de-AT" sz="1800" b="1" dirty="0">
                <a:latin typeface="Verdana" pitchFamily="34" charset="0"/>
              </a:rPr>
              <a:t>Abschreibung		47.470,--</a:t>
            </a:r>
          </a:p>
          <a:p>
            <a:pPr algn="r"/>
            <a:r>
              <a:rPr lang="de-AT" sz="900" dirty="0">
                <a:latin typeface="Verdana" pitchFamily="34" charset="0"/>
              </a:rPr>
              <a:t>(gerundet)</a:t>
            </a:r>
            <a:endParaRPr lang="de-DE" sz="900" dirty="0">
              <a:latin typeface="Verdana" pitchFamily="34" charset="0"/>
            </a:endParaRPr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4356100" y="2247900"/>
            <a:ext cx="3403600" cy="1117600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Möglichkeit 1</a:t>
            </a:r>
            <a:endParaRPr lang="de-DE"/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73961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latin typeface="Verdana" pitchFamily="34" charset="0"/>
              </a:rPr>
              <a:t>Abschreibung Zubau und urspr. Gebäude - Restnutzungsdauer</a:t>
            </a:r>
            <a:endParaRPr lang="de-DE" sz="1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pla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775" y="660400"/>
            <a:ext cx="2943225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8"/>
          <p:cNvSpPr>
            <a:spLocks noChangeArrowheads="1"/>
          </p:cNvSpPr>
          <p:nvPr/>
        </p:nvSpPr>
        <p:spPr bwMode="auto">
          <a:xfrm>
            <a:off x="1054100" y="1066800"/>
            <a:ext cx="4305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Arten der Inventur</a:t>
            </a:r>
            <a:endParaRPr lang="de-AT"/>
          </a:p>
        </p:txBody>
      </p:sp>
      <p:sp>
        <p:nvSpPr>
          <p:cNvPr id="14340" name="Line 32"/>
          <p:cNvSpPr>
            <a:spLocks noChangeShapeType="1"/>
          </p:cNvSpPr>
          <p:nvPr/>
        </p:nvSpPr>
        <p:spPr bwMode="auto">
          <a:xfrm>
            <a:off x="1206500" y="1714500"/>
            <a:ext cx="0" cy="387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1" name="Line 34"/>
          <p:cNvSpPr>
            <a:spLocks noChangeShapeType="1"/>
          </p:cNvSpPr>
          <p:nvPr/>
        </p:nvSpPr>
        <p:spPr bwMode="auto">
          <a:xfrm>
            <a:off x="1206500" y="55753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2" name="Line 35"/>
          <p:cNvSpPr>
            <a:spLocks noChangeShapeType="1"/>
          </p:cNvSpPr>
          <p:nvPr/>
        </p:nvSpPr>
        <p:spPr bwMode="auto">
          <a:xfrm>
            <a:off x="1206500" y="4114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3" name="Line 36"/>
          <p:cNvSpPr>
            <a:spLocks noChangeShapeType="1"/>
          </p:cNvSpPr>
          <p:nvPr/>
        </p:nvSpPr>
        <p:spPr bwMode="auto">
          <a:xfrm>
            <a:off x="1206500" y="26289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4" name="Rectangle 29"/>
          <p:cNvSpPr>
            <a:spLocks noChangeArrowheads="1"/>
          </p:cNvSpPr>
          <p:nvPr/>
        </p:nvSpPr>
        <p:spPr bwMode="auto">
          <a:xfrm>
            <a:off x="1447800" y="2260600"/>
            <a:ext cx="3924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Stichtagsinventur</a:t>
            </a:r>
            <a:endParaRPr lang="de-AT"/>
          </a:p>
        </p:txBody>
      </p:sp>
      <p:sp>
        <p:nvSpPr>
          <p:cNvPr id="14345" name="Rectangle 30"/>
          <p:cNvSpPr>
            <a:spLocks noChangeArrowheads="1"/>
          </p:cNvSpPr>
          <p:nvPr/>
        </p:nvSpPr>
        <p:spPr bwMode="auto">
          <a:xfrm>
            <a:off x="1447800" y="3733800"/>
            <a:ext cx="3924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Permanente Inventur</a:t>
            </a:r>
            <a:endParaRPr lang="de-AT"/>
          </a:p>
        </p:txBody>
      </p:sp>
      <p:sp>
        <p:nvSpPr>
          <p:cNvPr id="14346" name="Rectangle 31"/>
          <p:cNvSpPr>
            <a:spLocks noChangeArrowheads="1"/>
          </p:cNvSpPr>
          <p:nvPr/>
        </p:nvSpPr>
        <p:spPr bwMode="auto">
          <a:xfrm>
            <a:off x="1447800" y="5207000"/>
            <a:ext cx="3924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Stichprobeninventur</a:t>
            </a:r>
            <a:endParaRPr lang="de-AT"/>
          </a:p>
        </p:txBody>
      </p:sp>
      <p:sp>
        <p:nvSpPr>
          <p:cNvPr id="14347" name="Text Box 37"/>
          <p:cNvSpPr txBox="1">
            <a:spLocks noChangeArrowheads="1"/>
          </p:cNvSpPr>
          <p:nvPr/>
        </p:nvSpPr>
        <p:spPr bwMode="auto">
          <a:xfrm>
            <a:off x="1393825" y="2854325"/>
            <a:ext cx="3268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zu einem bestimmten Zeitpunkt</a:t>
            </a:r>
          </a:p>
          <a:p>
            <a:r>
              <a:rPr lang="de-DE" sz="1600"/>
              <a:t>Bsp: Warenbestände, Rohstoffe…</a:t>
            </a:r>
            <a:endParaRPr lang="de-AT" sz="1600"/>
          </a:p>
        </p:txBody>
      </p:sp>
      <p:sp>
        <p:nvSpPr>
          <p:cNvPr id="14348" name="Text Box 38"/>
          <p:cNvSpPr txBox="1">
            <a:spLocks noChangeArrowheads="1"/>
          </p:cNvSpPr>
          <p:nvPr/>
        </p:nvSpPr>
        <p:spPr bwMode="auto">
          <a:xfrm>
            <a:off x="1393825" y="4352925"/>
            <a:ext cx="312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…auf das ganze Jahr verteilt</a:t>
            </a:r>
          </a:p>
          <a:p>
            <a:r>
              <a:rPr lang="de-DE" sz="1600"/>
              <a:t>Bsp: sehr große Warenbestände</a:t>
            </a:r>
            <a:endParaRPr lang="de-AT" sz="1600"/>
          </a:p>
        </p:txBody>
      </p: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406525" y="5813425"/>
            <a:ext cx="335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…mit Hilfe statistischer Methoden</a:t>
            </a:r>
          </a:p>
          <a:p>
            <a:r>
              <a:rPr lang="de-DE" sz="1600"/>
              <a:t>Bsp: bei sehr großen Unternehmen</a:t>
            </a:r>
            <a:endParaRPr lang="de-AT" sz="1600"/>
          </a:p>
        </p:txBody>
      </p:sp>
      <p:sp>
        <p:nvSpPr>
          <p:cNvPr id="14350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233521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der Inventur</a:t>
            </a:r>
          </a:p>
        </p:txBody>
      </p:sp>
      <p:sp>
        <p:nvSpPr>
          <p:cNvPr id="2" name="Rechteck 1"/>
          <p:cNvSpPr/>
          <p:nvPr/>
        </p:nvSpPr>
        <p:spPr>
          <a:xfrm>
            <a:off x="3254375" y="662716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 smtClean="0">
                <a:hlinkClick r:id="rId4"/>
              </a:rPr>
              <a:t>Video: https</a:t>
            </a:r>
            <a:r>
              <a:rPr lang="de-DE" sz="900" dirty="0">
                <a:hlinkClick r:id="rId4"/>
              </a:rPr>
              <a:t>://</a:t>
            </a:r>
            <a:r>
              <a:rPr lang="de-DE" sz="900" dirty="0" smtClean="0">
                <a:hlinkClick r:id="rId4"/>
              </a:rPr>
              <a:t>www.youtube.com/watch?v=JSCOEpgjINU</a:t>
            </a:r>
            <a:endParaRPr lang="de-DE" sz="900" dirty="0" smtClean="0"/>
          </a:p>
          <a:p>
            <a:endParaRPr lang="de-D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7625" y="123825"/>
            <a:ext cx="73961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latin typeface="Verdana" pitchFamily="34" charset="0"/>
              </a:rPr>
              <a:t>Abschreibung Zubau und urspr. Gebäude - Restnutzungsdauer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31747" name="AutoShape 11" descr="tapetenwechsel_prop_155x195"/>
          <p:cNvSpPr>
            <a:spLocks noChangeAspect="1" noChangeArrowheads="1"/>
          </p:cNvSpPr>
          <p:nvPr/>
        </p:nvSpPr>
        <p:spPr bwMode="auto">
          <a:xfrm>
            <a:off x="4800600" y="317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1748" name="AutoShape 13" descr="tapetenwechsel_prop_155x195"/>
          <p:cNvSpPr>
            <a:spLocks noChangeAspect="1" noChangeArrowheads="1"/>
          </p:cNvSpPr>
          <p:nvPr/>
        </p:nvSpPr>
        <p:spPr bwMode="auto">
          <a:xfrm>
            <a:off x="4800600" y="317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1749" name="Picture 14" descr="zu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540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6"/>
          <p:cNvSpPr txBox="1">
            <a:spLocks noChangeArrowheads="1"/>
          </p:cNvSpPr>
          <p:nvPr/>
        </p:nvSpPr>
        <p:spPr bwMode="auto">
          <a:xfrm>
            <a:off x="2257425" y="860425"/>
            <a:ext cx="76485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600" b="1" dirty="0">
                <a:latin typeface="Verdana" pitchFamily="34" charset="0"/>
              </a:rPr>
              <a:t>Beispiel:</a:t>
            </a:r>
          </a:p>
          <a:p>
            <a:r>
              <a:rPr lang="de-AT" sz="1600" dirty="0">
                <a:latin typeface="Verdana" pitchFamily="34" charset="0"/>
              </a:rPr>
              <a:t>Der Dachboden wird zu Büroräumen umgebaut. Daten lt. Anlagedatei: AW ursprüngliches Gebäude: 1.054.000,--; Inbetriebnahme Juni </a:t>
            </a:r>
            <a:r>
              <a:rPr lang="de-AT" sz="1600" dirty="0" smtClean="0">
                <a:latin typeface="Verdana" pitchFamily="34" charset="0"/>
              </a:rPr>
              <a:t>2000, </a:t>
            </a:r>
            <a:r>
              <a:rPr lang="de-AT" sz="1600" dirty="0">
                <a:latin typeface="Verdana" pitchFamily="34" charset="0"/>
              </a:rPr>
              <a:t>Abschreibung 4 %, BW am 1. Jan </a:t>
            </a:r>
            <a:r>
              <a:rPr lang="de-AT" sz="1600" dirty="0" smtClean="0">
                <a:latin typeface="Verdana" pitchFamily="34" charset="0"/>
              </a:rPr>
              <a:t>2010: </a:t>
            </a:r>
            <a:r>
              <a:rPr lang="de-AT" sz="1600" dirty="0">
                <a:latin typeface="Verdana" pitchFamily="34" charset="0"/>
              </a:rPr>
              <a:t>632.400,-- </a:t>
            </a:r>
          </a:p>
          <a:p>
            <a:r>
              <a:rPr lang="de-AT" sz="1600" b="1" dirty="0">
                <a:latin typeface="Verdana" pitchFamily="34" charset="0"/>
              </a:rPr>
              <a:t>Umbaukosten:</a:t>
            </a:r>
            <a:r>
              <a:rPr lang="de-AT" sz="1600" dirty="0">
                <a:latin typeface="Verdana" pitchFamily="34" charset="0"/>
              </a:rPr>
              <a:t> 154.000,-- + 30.800,-- </a:t>
            </a:r>
            <a:r>
              <a:rPr lang="de-AT" sz="1600" dirty="0" err="1">
                <a:latin typeface="Verdana" pitchFamily="34" charset="0"/>
              </a:rPr>
              <a:t>Ust</a:t>
            </a:r>
            <a:r>
              <a:rPr lang="de-AT" sz="1600" dirty="0">
                <a:latin typeface="Verdana" pitchFamily="34" charset="0"/>
              </a:rPr>
              <a:t> = 184.800,-- Nutzung: ab 17. Nov </a:t>
            </a:r>
            <a:r>
              <a:rPr lang="de-AT" sz="1600" dirty="0" smtClean="0">
                <a:latin typeface="Verdana" pitchFamily="34" charset="0"/>
              </a:rPr>
              <a:t>2010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31751" name="Text Box 17"/>
          <p:cNvSpPr txBox="1">
            <a:spLocks noChangeArrowheads="1"/>
          </p:cNvSpPr>
          <p:nvPr/>
        </p:nvSpPr>
        <p:spPr bwMode="auto">
          <a:xfrm>
            <a:off x="187325" y="3460750"/>
            <a:ext cx="5097870" cy="2308324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b="1" dirty="0">
                <a:latin typeface="Verdana" pitchFamily="34" charset="0"/>
              </a:rPr>
              <a:t>Ursprüngliches Gebäude</a:t>
            </a:r>
          </a:p>
          <a:p>
            <a:r>
              <a:rPr lang="de-AT" sz="1800" dirty="0">
                <a:latin typeface="Verdana" pitchFamily="34" charset="0"/>
              </a:rPr>
              <a:t>Abschreibung </a:t>
            </a:r>
            <a:r>
              <a:rPr lang="de-AT" sz="1800" dirty="0" smtClean="0">
                <a:latin typeface="Verdana" pitchFamily="34" charset="0"/>
              </a:rPr>
              <a:t>2010:</a:t>
            </a:r>
            <a:endParaRPr lang="de-AT" sz="1800" dirty="0">
              <a:latin typeface="Verdana" pitchFamily="34" charset="0"/>
            </a:endParaRP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dirty="0">
                <a:latin typeface="Verdana" pitchFamily="34" charset="0"/>
              </a:rPr>
              <a:t>AW		1.054.000,--</a:t>
            </a:r>
          </a:p>
          <a:p>
            <a:r>
              <a:rPr lang="de-AT" sz="1800" u="sng" dirty="0" err="1">
                <a:latin typeface="Verdana" pitchFamily="34" charset="0"/>
              </a:rPr>
              <a:t>bish</a:t>
            </a:r>
            <a:r>
              <a:rPr lang="de-AT" sz="1800" u="sng" dirty="0">
                <a:latin typeface="Verdana" pitchFamily="34" charset="0"/>
              </a:rPr>
              <a:t>.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	   421.600</a:t>
            </a:r>
            <a:r>
              <a:rPr lang="de-AT" sz="1800" u="sng" dirty="0" smtClean="0">
                <a:latin typeface="Verdana" pitchFamily="34" charset="0"/>
              </a:rPr>
              <a:t>,-- (= 10 Jahre)</a:t>
            </a:r>
            <a:endParaRPr lang="de-AT" sz="1800" dirty="0">
              <a:latin typeface="Verdana" pitchFamily="34" charset="0"/>
            </a:endParaRPr>
          </a:p>
          <a:p>
            <a:r>
              <a:rPr lang="de-AT" sz="1800" dirty="0">
                <a:latin typeface="Verdana" pitchFamily="34" charset="0"/>
              </a:rPr>
              <a:t>BW </a:t>
            </a:r>
            <a:r>
              <a:rPr lang="de-AT" sz="1800" dirty="0" smtClean="0">
                <a:latin typeface="Verdana" pitchFamily="34" charset="0"/>
              </a:rPr>
              <a:t>1.1.10</a:t>
            </a:r>
            <a:r>
              <a:rPr lang="de-AT" sz="1800" dirty="0">
                <a:latin typeface="Verdana" pitchFamily="34" charset="0"/>
              </a:rPr>
              <a:t>	   632.400,--</a:t>
            </a: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b="1" dirty="0" err="1">
                <a:latin typeface="Verdana" pitchFamily="34" charset="0"/>
              </a:rPr>
              <a:t>Afa</a:t>
            </a:r>
            <a:r>
              <a:rPr lang="de-AT" sz="1800" b="1" dirty="0">
                <a:latin typeface="Verdana" pitchFamily="34" charset="0"/>
              </a:rPr>
              <a:t> aktuelles Jahr: 42.160,--</a:t>
            </a:r>
          </a:p>
        </p:txBody>
      </p:sp>
      <p:sp>
        <p:nvSpPr>
          <p:cNvPr id="31752" name="AutoShape 22"/>
          <p:cNvSpPr>
            <a:spLocks noChangeArrowheads="1"/>
          </p:cNvSpPr>
          <p:nvPr/>
        </p:nvSpPr>
        <p:spPr bwMode="auto">
          <a:xfrm>
            <a:off x="2133600" y="2501900"/>
            <a:ext cx="2514600" cy="825500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800"/>
              <a:t>Möglichkeit 2</a:t>
            </a:r>
            <a:endParaRPr lang="de-DE" sz="1800"/>
          </a:p>
        </p:txBody>
      </p:sp>
      <p:sp>
        <p:nvSpPr>
          <p:cNvPr id="31753" name="Text Box 23"/>
          <p:cNvSpPr txBox="1">
            <a:spLocks noChangeArrowheads="1"/>
          </p:cNvSpPr>
          <p:nvPr/>
        </p:nvSpPr>
        <p:spPr bwMode="auto">
          <a:xfrm>
            <a:off x="5724525" y="3486150"/>
            <a:ext cx="3705225" cy="21605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b="1" dirty="0">
                <a:latin typeface="Verdana" pitchFamily="34" charset="0"/>
              </a:rPr>
              <a:t>Umbau</a:t>
            </a:r>
            <a:r>
              <a:rPr lang="de-AT" sz="1800" dirty="0">
                <a:latin typeface="Verdana" pitchFamily="34" charset="0"/>
              </a:rPr>
              <a:t>:</a:t>
            </a:r>
          </a:p>
          <a:p>
            <a:r>
              <a:rPr lang="de-AT" sz="1800" dirty="0">
                <a:latin typeface="Verdana" pitchFamily="34" charset="0"/>
              </a:rPr>
              <a:t>Abschreibung </a:t>
            </a:r>
            <a:r>
              <a:rPr lang="de-AT" sz="1800" dirty="0" smtClean="0">
                <a:latin typeface="Verdana" pitchFamily="34" charset="0"/>
              </a:rPr>
              <a:t>2010:</a:t>
            </a:r>
            <a:endParaRPr lang="de-AT" sz="1800" dirty="0">
              <a:latin typeface="Verdana" pitchFamily="34" charset="0"/>
            </a:endParaRP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dirty="0">
                <a:latin typeface="Verdana" pitchFamily="34" charset="0"/>
              </a:rPr>
              <a:t>AW		154.000,--</a:t>
            </a:r>
          </a:p>
          <a:p>
            <a:r>
              <a:rPr lang="de-AT" sz="1800" dirty="0" err="1">
                <a:latin typeface="Verdana" pitchFamily="34" charset="0"/>
              </a:rPr>
              <a:t>Afa</a:t>
            </a:r>
            <a:r>
              <a:rPr lang="de-AT" sz="1800" dirty="0">
                <a:latin typeface="Verdana" pitchFamily="34" charset="0"/>
              </a:rPr>
              <a:t>: 154.000 : 14,5 : 2</a:t>
            </a: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b="1" dirty="0" err="1">
                <a:latin typeface="Verdana" pitchFamily="34" charset="0"/>
              </a:rPr>
              <a:t>Afa</a:t>
            </a:r>
            <a:r>
              <a:rPr lang="de-AT" sz="1800" b="1" dirty="0">
                <a:latin typeface="Verdana" pitchFamily="34" charset="0"/>
              </a:rPr>
              <a:t> aktuelles Jahr: 5.310,--</a:t>
            </a:r>
          </a:p>
          <a:p>
            <a:r>
              <a:rPr lang="de-AT" sz="900" dirty="0"/>
              <a:t>			(gerundet)</a:t>
            </a:r>
            <a:endParaRPr lang="de-AT" sz="1800" b="1" dirty="0">
              <a:latin typeface="Verdana" pitchFamily="34" charset="0"/>
            </a:endParaRPr>
          </a:p>
        </p:txBody>
      </p:sp>
      <p:sp>
        <p:nvSpPr>
          <p:cNvPr id="31754" name="Text Box 24"/>
          <p:cNvSpPr txBox="1">
            <a:spLocks noChangeArrowheads="1"/>
          </p:cNvSpPr>
          <p:nvPr/>
        </p:nvSpPr>
        <p:spPr bwMode="auto">
          <a:xfrm>
            <a:off x="4835525" y="2563813"/>
            <a:ext cx="4278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/>
              <a:t>Ursprüngliches Gebäude und Zubau</a:t>
            </a:r>
          </a:p>
          <a:p>
            <a:r>
              <a:rPr lang="de-AT" dirty="0"/>
              <a:t>werden </a:t>
            </a:r>
            <a:r>
              <a:rPr lang="de-AT" dirty="0">
                <a:solidFill>
                  <a:srgbClr val="FF0000"/>
                </a:solidFill>
              </a:rPr>
              <a:t>getrennt</a:t>
            </a:r>
            <a:r>
              <a:rPr lang="de-AT" dirty="0"/>
              <a:t> abgeschrieben:</a:t>
            </a:r>
            <a:endParaRPr lang="de-DE" dirty="0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5397500" y="5762625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9933"/>
            </a:outerShdw>
          </a:effectLst>
        </p:spPr>
        <p:txBody>
          <a:bodyPr wrap="none" lIns="73025" tIns="36512" rIns="73025" bIns="36512" anchor="ctr"/>
          <a:lstStyle/>
          <a:p>
            <a:pPr defTabSz="487363">
              <a:tabLst>
                <a:tab pos="454025" algn="l"/>
              </a:tabLst>
              <a:defRPr/>
            </a:pPr>
            <a:r>
              <a:rPr lang="de-DE" sz="1400" b="1">
                <a:latin typeface="Verdana" pitchFamily="34" charset="0"/>
              </a:rPr>
              <a:t>7010</a:t>
            </a:r>
            <a:r>
              <a:rPr lang="de-DE" sz="1400">
                <a:latin typeface="Verdana" pitchFamily="34" charset="0"/>
              </a:rPr>
              <a:t> Abschreibungen …	47.470,--</a:t>
            </a:r>
          </a:p>
          <a:p>
            <a:pPr defTabSz="487363">
              <a:tabLst>
                <a:tab pos="454025" algn="l"/>
              </a:tabLst>
              <a:defRPr/>
            </a:pPr>
            <a:r>
              <a:rPr lang="de-DE" sz="1400">
                <a:latin typeface="Verdana" pitchFamily="34" charset="0"/>
              </a:rPr>
              <a:t>		an 0300 Gebäude		47.470,--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139700"/>
            <a:ext cx="64531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Ausscheiden von Gegenständen des Anlagevermögens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2300" y="2995613"/>
            <a:ext cx="3581400" cy="385762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Benguiat Frisky ATT" pitchFamily="66" charset="0"/>
              </a:rPr>
              <a:t>Verbuchung des Verkaufserlös: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140325" y="2767013"/>
            <a:ext cx="4562475" cy="1009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2700 Kassa (Bank...)</a:t>
            </a:r>
          </a:p>
          <a:p>
            <a:pPr>
              <a:defRPr/>
            </a:pPr>
            <a:r>
              <a:rPr lang="de-DE" sz="1800"/>
              <a:t>	an 4600 Erlöse .. Abgang Anlagen</a:t>
            </a:r>
          </a:p>
          <a:p>
            <a:pPr>
              <a:defRPr/>
            </a:pPr>
            <a:r>
              <a:rPr lang="de-DE" sz="1800"/>
              <a:t>	     3500 UST		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30238" y="4794250"/>
            <a:ext cx="3586162" cy="385763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Benguiat Frisky ATT" pitchFamily="66" charset="0"/>
              </a:rPr>
              <a:t>Letzte aktuelle Abschreibung: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55638" y="5549900"/>
            <a:ext cx="3543300" cy="385763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Benguiat Frisky ATT" pitchFamily="66" charset="0"/>
              </a:rPr>
              <a:t>Ausbuchung des Buchwertes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5146675" y="4654550"/>
            <a:ext cx="456565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de-DE"/>
              <a:t>7010 AFA</a:t>
            </a:r>
          </a:p>
          <a:p>
            <a:r>
              <a:rPr lang="de-DE"/>
              <a:t>	an 0.. Anlage</a:t>
            </a:r>
            <a:endParaRPr lang="de-DE" sz="28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5148263" y="5499100"/>
            <a:ext cx="462915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de-DE"/>
              <a:t>7820 Buchwert abgegangener Anlagen</a:t>
            </a:r>
          </a:p>
          <a:p>
            <a:r>
              <a:rPr lang="de-DE"/>
              <a:t>	an 0... Anlagenkonto</a:t>
            </a:r>
            <a:endParaRPr lang="de-DE" sz="2400"/>
          </a:p>
        </p:txBody>
      </p:sp>
      <p:pic>
        <p:nvPicPr>
          <p:cNvPr id="32777" name="Picture 27" descr="schneidemas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15950"/>
            <a:ext cx="32639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Line 28"/>
          <p:cNvSpPr>
            <a:spLocks noChangeShapeType="1"/>
          </p:cNvSpPr>
          <p:nvPr/>
        </p:nvSpPr>
        <p:spPr bwMode="auto">
          <a:xfrm>
            <a:off x="3975100" y="1511300"/>
            <a:ext cx="2222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2779" name="Text Box 29"/>
          <p:cNvSpPr txBox="1">
            <a:spLocks noChangeArrowheads="1"/>
          </p:cNvSpPr>
          <p:nvPr/>
        </p:nvSpPr>
        <p:spPr bwMode="auto">
          <a:xfrm>
            <a:off x="3908425" y="1001713"/>
            <a:ext cx="12827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Verkauf </a:t>
            </a:r>
          </a:p>
          <a:p>
            <a:endParaRPr lang="de-DE" dirty="0" smtClean="0"/>
          </a:p>
          <a:p>
            <a:r>
              <a:rPr lang="de-DE" dirty="0" smtClean="0"/>
              <a:t>Maschine</a:t>
            </a:r>
            <a:endParaRPr lang="de-DE" dirty="0"/>
          </a:p>
        </p:txBody>
      </p:sp>
      <p:sp>
        <p:nvSpPr>
          <p:cNvPr id="32780" name="Text Box 30"/>
          <p:cNvSpPr txBox="1">
            <a:spLocks noChangeArrowheads="1"/>
          </p:cNvSpPr>
          <p:nvPr/>
        </p:nvSpPr>
        <p:spPr bwMode="auto">
          <a:xfrm>
            <a:off x="6296025" y="1179513"/>
            <a:ext cx="321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dirty="0"/>
              <a:t>Verbuchung Erlös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Ausbuchen der Anlage</a:t>
            </a:r>
          </a:p>
        </p:txBody>
      </p:sp>
      <p:sp>
        <p:nvSpPr>
          <p:cNvPr id="32781" name="Oval 31"/>
          <p:cNvSpPr>
            <a:spLocks noChangeArrowheads="1"/>
          </p:cNvSpPr>
          <p:nvPr/>
        </p:nvSpPr>
        <p:spPr bwMode="auto">
          <a:xfrm>
            <a:off x="177800" y="2997200"/>
            <a:ext cx="3810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152400" y="5194300"/>
            <a:ext cx="3810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5102225" y="3756025"/>
            <a:ext cx="385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Ausscheiden durch Schadensfall:</a:t>
            </a:r>
          </a:p>
          <a:p>
            <a:r>
              <a:rPr lang="de-DE" sz="1600"/>
              <a:t>… an 4610 Versicherungsentschädigung</a:t>
            </a:r>
          </a:p>
        </p:txBody>
      </p:sp>
      <p:sp>
        <p:nvSpPr>
          <p:cNvPr id="32784" name="Text Box 34"/>
          <p:cNvSpPr txBox="1">
            <a:spLocks noChangeArrowheads="1"/>
          </p:cNvSpPr>
          <p:nvPr/>
        </p:nvSpPr>
        <p:spPr bwMode="auto">
          <a:xfrm>
            <a:off x="5140325" y="6175375"/>
            <a:ext cx="3184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Ausscheiden durch Schadensfall:</a:t>
            </a:r>
          </a:p>
          <a:p>
            <a:r>
              <a:rPr lang="de-DE" sz="1600"/>
              <a:t>7819 an 0… Anlagenkonto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  <p:bldP spid="14348" grpId="0" animBg="1" autoUpdateAnimBg="0"/>
      <p:bldP spid="14352" grpId="0" animBg="1" autoUpdateAnimBg="0"/>
      <p:bldP spid="14354" grpId="0" animBg="1" autoUpdateAnimBg="0"/>
      <p:bldP spid="14357" grpId="0" animBg="1" autoUpdateAnimBg="0"/>
      <p:bldP spid="1435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139700"/>
            <a:ext cx="760451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Ausscheiden von Gegenständen des </a:t>
            </a:r>
            <a:r>
              <a:rPr lang="de-DE" sz="1800" dirty="0" smtClean="0">
                <a:latin typeface="Verdana" pitchFamily="34" charset="0"/>
              </a:rPr>
              <a:t>Anlagevermögens - Beispiel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69899" y="2538413"/>
            <a:ext cx="9114367" cy="52322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Verkauf einer Druckmaschine an Maier &amp; Co gegen Barzahlung:</a:t>
            </a:r>
          </a:p>
          <a:p>
            <a:pPr>
              <a:defRPr/>
            </a:pP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€ 4.000,- + € 800,- </a:t>
            </a:r>
            <a:r>
              <a:rPr lang="de-DE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Ust</a:t>
            </a: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= € 4.800,- (Verkauf am 4.9.20..); Anschaffungswert: € 24.000,-, ND 8 Jahre;  BW 1.1. € 9.000,--</a:t>
            </a:r>
            <a:endParaRPr lang="de-DE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03238" y="4363730"/>
            <a:ext cx="4259262" cy="307777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Letzte aktuelle </a:t>
            </a: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Abschreibung</a:t>
            </a:r>
            <a:endParaRPr lang="de-DE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03238" y="5492011"/>
            <a:ext cx="4259262" cy="307777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Ausbuchung des Buchwertes</a:t>
            </a:r>
          </a:p>
        </p:txBody>
      </p:sp>
      <p:pic>
        <p:nvPicPr>
          <p:cNvPr id="32777" name="Picture 27" descr="schneidemas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654050"/>
            <a:ext cx="2673350" cy="18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Line 28"/>
          <p:cNvSpPr>
            <a:spLocks noChangeShapeType="1"/>
          </p:cNvSpPr>
          <p:nvPr/>
        </p:nvSpPr>
        <p:spPr bwMode="auto">
          <a:xfrm>
            <a:off x="3162300" y="1530350"/>
            <a:ext cx="2222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2779" name="Text Box 29"/>
          <p:cNvSpPr txBox="1">
            <a:spLocks noChangeArrowheads="1"/>
          </p:cNvSpPr>
          <p:nvPr/>
        </p:nvSpPr>
        <p:spPr bwMode="auto">
          <a:xfrm>
            <a:off x="2995612" y="1123612"/>
            <a:ext cx="221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/>
              <a:t>Verkauf Maschine</a:t>
            </a:r>
            <a:endParaRPr lang="de-DE" dirty="0"/>
          </a:p>
        </p:txBody>
      </p:sp>
      <p:sp>
        <p:nvSpPr>
          <p:cNvPr id="32780" name="Text Box 30"/>
          <p:cNvSpPr txBox="1">
            <a:spLocks noChangeArrowheads="1"/>
          </p:cNvSpPr>
          <p:nvPr/>
        </p:nvSpPr>
        <p:spPr bwMode="auto">
          <a:xfrm>
            <a:off x="5449606" y="690369"/>
            <a:ext cx="28712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Zwei Schritte:</a:t>
            </a:r>
          </a:p>
          <a:p>
            <a:pPr marL="457200" indent="-457200">
              <a:buFontTx/>
              <a:buAutoNum type="arabicPeriod"/>
            </a:pPr>
            <a:r>
              <a:rPr lang="de-DE" sz="1600" dirty="0" smtClean="0">
                <a:solidFill>
                  <a:srgbClr val="FF0000"/>
                </a:solidFill>
              </a:rPr>
              <a:t>Verbuchung </a:t>
            </a:r>
            <a:r>
              <a:rPr lang="de-DE" sz="1600" dirty="0">
                <a:solidFill>
                  <a:srgbClr val="FF0000"/>
                </a:solidFill>
              </a:rPr>
              <a:t>Erlös</a:t>
            </a:r>
          </a:p>
          <a:p>
            <a:pPr marL="457200" indent="-457200">
              <a:buFontTx/>
              <a:buAutoNum type="arabicPeriod"/>
            </a:pPr>
            <a:r>
              <a:rPr lang="de-DE" sz="1600" dirty="0"/>
              <a:t>Ausbuchen der </a:t>
            </a:r>
            <a:r>
              <a:rPr lang="de-DE" sz="1600" dirty="0" smtClean="0"/>
              <a:t>Anlage:</a:t>
            </a:r>
          </a:p>
          <a:p>
            <a:pPr marL="742950" lvl="1" indent="-285750">
              <a:buFontTx/>
              <a:buChar char="-"/>
            </a:pPr>
            <a:r>
              <a:rPr lang="de-DE" sz="1600" dirty="0" smtClean="0"/>
              <a:t>Letzte Abschreibung</a:t>
            </a:r>
          </a:p>
          <a:p>
            <a:pPr marL="742950" lvl="1" indent="-285750">
              <a:buFontTx/>
              <a:buChar char="-"/>
            </a:pPr>
            <a:r>
              <a:rPr lang="de-DE" sz="1600" dirty="0" smtClean="0"/>
              <a:t>Ausbuchen Buchwert</a:t>
            </a:r>
            <a:endParaRPr lang="de-DE" sz="1600" dirty="0"/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397933" y="4055556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8" name="Gerade Verbindung 17"/>
          <p:cNvCxnSpPr/>
          <p:nvPr/>
        </p:nvCxnSpPr>
        <p:spPr bwMode="auto">
          <a:xfrm>
            <a:off x="5667768" y="5575322"/>
            <a:ext cx="410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rot="5400000">
            <a:off x="7160018" y="6051572"/>
            <a:ext cx="952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6607568" y="5232422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0400 Maschinen</a:t>
            </a:r>
            <a:endParaRPr lang="de-DE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57200" y="3232706"/>
            <a:ext cx="4305300" cy="307777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Verbuchung Verkaufserlös</a:t>
            </a:r>
            <a:endParaRPr lang="de-DE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781" name="Oval 31"/>
          <p:cNvSpPr>
            <a:spLocks noChangeArrowheads="1"/>
          </p:cNvSpPr>
          <p:nvPr/>
        </p:nvSpPr>
        <p:spPr bwMode="auto">
          <a:xfrm>
            <a:off x="4635500" y="3196094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6983" y="3540483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700"/>
            </a:pPr>
            <a:r>
              <a:rPr lang="de-AT" sz="1600" dirty="0" smtClean="0"/>
              <a:t>     4.800,-</a:t>
            </a:r>
          </a:p>
          <a:p>
            <a:r>
              <a:rPr lang="de-AT" sz="1600" dirty="0"/>
              <a:t> </a:t>
            </a:r>
            <a:r>
              <a:rPr lang="de-AT" sz="1600" dirty="0" smtClean="0"/>
              <a:t> an </a:t>
            </a:r>
            <a:r>
              <a:rPr lang="de-AT" sz="1600" dirty="0" smtClean="0">
                <a:solidFill>
                  <a:srgbClr val="FF0000"/>
                </a:solidFill>
              </a:rPr>
              <a:t>4600           4.000,-</a:t>
            </a:r>
          </a:p>
          <a:p>
            <a:r>
              <a:rPr lang="de-AT" sz="1600" dirty="0">
                <a:solidFill>
                  <a:srgbClr val="FF0000"/>
                </a:solidFill>
              </a:rPr>
              <a:t> </a:t>
            </a:r>
            <a:r>
              <a:rPr lang="de-AT" sz="1600" dirty="0" smtClean="0">
                <a:solidFill>
                  <a:srgbClr val="FF0000"/>
                </a:solidFill>
              </a:rPr>
              <a:t>      </a:t>
            </a:r>
            <a:r>
              <a:rPr lang="de-AT" sz="1600" dirty="0" smtClean="0"/>
              <a:t>3500              800,-</a:t>
            </a:r>
            <a:endParaRPr lang="de-AT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5659064" y="557532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1.1.  EBK   9.000,-</a:t>
            </a:r>
            <a:endParaRPr lang="de-AT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778933" y="483231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7010 an 0400        3.000,-</a:t>
            </a:r>
            <a:endParaRPr lang="de-AT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7636268" y="5645899"/>
            <a:ext cx="231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31.12.  7010      3.000,-</a:t>
            </a:r>
            <a:endParaRPr lang="de-AT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5959510" y="3532828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AW         24.000,-</a:t>
            </a:r>
          </a:p>
          <a:p>
            <a:r>
              <a:rPr lang="de-AT" sz="1800" dirty="0" smtClean="0"/>
              <a:t>BW 1.1.    9.000,-</a:t>
            </a:r>
          </a:p>
          <a:p>
            <a:r>
              <a:rPr lang="de-AT" sz="1800" dirty="0" smtClean="0"/>
              <a:t>Akt. </a:t>
            </a:r>
            <a:r>
              <a:rPr lang="de-AT" sz="1800" dirty="0" err="1" smtClean="0"/>
              <a:t>Afa</a:t>
            </a:r>
            <a:r>
              <a:rPr lang="de-AT" sz="1800" dirty="0" smtClean="0"/>
              <a:t>     3.000,- x</a:t>
            </a:r>
          </a:p>
          <a:p>
            <a:r>
              <a:rPr lang="de-AT" sz="1800" dirty="0" smtClean="0"/>
              <a:t>BW 4.9.     6.000,- x</a:t>
            </a:r>
            <a:endParaRPr lang="de-AT" sz="1800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7071353" y="4397607"/>
            <a:ext cx="975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778933" y="5974322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7820 an 0400   6.000,-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7631906" y="5972479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31.12.  7820      6.000,-</a:t>
            </a:r>
          </a:p>
          <a:p>
            <a:r>
              <a:rPr lang="de-AT" sz="1600" dirty="0"/>
              <a:t> </a:t>
            </a:r>
            <a:r>
              <a:rPr lang="de-AT" sz="1600" dirty="0" smtClean="0"/>
              <a:t>                         9.000,-</a:t>
            </a:r>
            <a:endParaRPr lang="de-AT" sz="1600" dirty="0"/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6665496" y="6258779"/>
            <a:ext cx="975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>
            <a:off x="8930633" y="6258779"/>
            <a:ext cx="975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880409" y="622734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9.000,-</a:t>
            </a:r>
            <a:endParaRPr lang="de-A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  <p:bldP spid="14352" grpId="0" animBg="1" autoUpdateAnimBg="0"/>
      <p:bldP spid="14354" grpId="0" animBg="1" autoUpdateAnimBg="0"/>
      <p:bldP spid="1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139700"/>
            <a:ext cx="760131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Ausscheiden von Gegenständen des </a:t>
            </a:r>
            <a:r>
              <a:rPr lang="de-DE" sz="1800" dirty="0" smtClean="0">
                <a:latin typeface="Verdana" pitchFamily="34" charset="0"/>
              </a:rPr>
              <a:t>Anlagevermögens - Lösung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840966"/>
            <a:ext cx="8367480" cy="555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2" descr="kaput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1271588"/>
            <a:ext cx="4565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6200" y="139700"/>
            <a:ext cx="77612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Ausscheiden von Anlagegegenständen infolge eins Schadensfalles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127375" y="793750"/>
            <a:ext cx="3524250" cy="66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800" b="1"/>
              <a:t>7819</a:t>
            </a:r>
            <a:r>
              <a:rPr lang="de-DE" sz="1800"/>
              <a:t> Sonstige Schadensfälle</a:t>
            </a:r>
          </a:p>
          <a:p>
            <a:r>
              <a:rPr lang="de-DE" sz="1800"/>
              <a:t>	an 0... Anlagenkonto</a:t>
            </a:r>
            <a:endParaRPr lang="de-DE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65100" y="868363"/>
            <a:ext cx="2305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Buchwert auflösen:</a:t>
            </a:r>
          </a:p>
          <a:p>
            <a:r>
              <a:rPr lang="de-DE" sz="1800" b="1"/>
              <a:t>statt Konto „7820“</a:t>
            </a:r>
          </a:p>
          <a:p>
            <a:endParaRPr lang="de-DE" sz="1800" b="1"/>
          </a:p>
          <a:p>
            <a:r>
              <a:rPr lang="de-DE" sz="1800" b="1"/>
              <a:t>Versicherungs-</a:t>
            </a:r>
          </a:p>
          <a:p>
            <a:r>
              <a:rPr lang="de-DE" sz="1800" b="1"/>
              <a:t>entschädigung:</a:t>
            </a:r>
          </a:p>
          <a:p>
            <a:endParaRPr lang="de-DE" sz="1800" b="1"/>
          </a:p>
          <a:p>
            <a:r>
              <a:rPr lang="de-DE" sz="1800" b="1"/>
              <a:t>Sonstige</a:t>
            </a:r>
          </a:p>
          <a:p>
            <a:r>
              <a:rPr lang="de-DE" sz="1800" b="1"/>
              <a:t>Entschädigung:</a:t>
            </a: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3127375" y="1746250"/>
            <a:ext cx="3524250" cy="927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800" b="1"/>
              <a:t>2700</a:t>
            </a:r>
            <a:r>
              <a:rPr lang="de-DE" sz="1800"/>
              <a:t> Kassa (2800...)</a:t>
            </a:r>
          </a:p>
          <a:p>
            <a:r>
              <a:rPr lang="de-DE" sz="1800"/>
              <a:t>	an </a:t>
            </a:r>
            <a:r>
              <a:rPr lang="de-DE" sz="1800" b="1"/>
              <a:t>4610</a:t>
            </a:r>
            <a:r>
              <a:rPr lang="de-DE" sz="1800"/>
              <a:t> Versicherungs-</a:t>
            </a:r>
          </a:p>
          <a:p>
            <a:r>
              <a:rPr lang="de-DE" sz="1800"/>
              <a:t>		entschädigung</a:t>
            </a:r>
            <a:endParaRPr lang="de-DE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3140075" y="2806700"/>
            <a:ext cx="3524250" cy="927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800" b="1"/>
              <a:t>2700</a:t>
            </a:r>
            <a:r>
              <a:rPr lang="de-DE" sz="1800"/>
              <a:t> Kassa (2800...)</a:t>
            </a:r>
          </a:p>
          <a:p>
            <a:r>
              <a:rPr lang="de-DE" sz="1800"/>
              <a:t>	an </a:t>
            </a:r>
            <a:r>
              <a:rPr lang="de-DE" sz="1800" b="1"/>
              <a:t>4600</a:t>
            </a:r>
            <a:r>
              <a:rPr lang="de-DE" sz="1800"/>
              <a:t> Erlöse aus d.</a:t>
            </a:r>
          </a:p>
          <a:p>
            <a:r>
              <a:rPr lang="de-DE" sz="1800"/>
              <a:t>		 Abgang von...</a:t>
            </a:r>
            <a:endParaRPr lang="de-DE"/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73604" y="4832350"/>
            <a:ext cx="2815066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/>
              <a:t>Versicherungsentschädigung</a:t>
            </a:r>
          </a:p>
          <a:p>
            <a:pPr algn="ctr">
              <a:buFontTx/>
              <a:buChar char="-"/>
            </a:pPr>
            <a:r>
              <a:rPr lang="de-DE" sz="1600" u="sng" dirty="0" smtClean="0"/>
              <a:t>Buchwert______________</a:t>
            </a:r>
          </a:p>
          <a:p>
            <a:pPr algn="ctr"/>
            <a:r>
              <a:rPr lang="de-DE" sz="1600" dirty="0" smtClean="0"/>
              <a:t>positiv oder negativ</a:t>
            </a:r>
            <a:endParaRPr lang="de-DE" sz="1600" dirty="0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3127375" y="42894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4610</a:t>
            </a:r>
            <a:r>
              <a:rPr lang="de-DE"/>
              <a:t> Versicherungsentsch. an </a:t>
            </a:r>
            <a:r>
              <a:rPr lang="de-DE" b="1"/>
              <a:t>4630</a:t>
            </a:r>
            <a:r>
              <a:rPr lang="de-DE"/>
              <a:t> Erträge a.d. Abg.</a:t>
            </a:r>
            <a:endParaRPr lang="de-DE" sz="2400"/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3127375" y="47085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4630</a:t>
            </a:r>
            <a:r>
              <a:rPr lang="de-DE"/>
              <a:t> Erträge a.d. Abg.         an </a:t>
            </a:r>
            <a:r>
              <a:rPr lang="de-DE" b="1"/>
              <a:t>7819 </a:t>
            </a:r>
            <a:r>
              <a:rPr lang="de-DE"/>
              <a:t>Sonstige Schad.</a:t>
            </a:r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3127375" y="54324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4610</a:t>
            </a:r>
            <a:r>
              <a:rPr lang="de-DE"/>
              <a:t> Versicherungsentsch. an </a:t>
            </a:r>
            <a:r>
              <a:rPr lang="de-DE" b="1"/>
              <a:t>7830</a:t>
            </a:r>
            <a:r>
              <a:rPr lang="de-DE"/>
              <a:t> Verluste a.d. Abg...</a:t>
            </a:r>
            <a:endParaRPr lang="de-DE" sz="2400"/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3127375" y="58896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7830</a:t>
            </a:r>
            <a:r>
              <a:rPr lang="de-DE"/>
              <a:t> Verluste a.d. Abg...     an </a:t>
            </a:r>
            <a:r>
              <a:rPr lang="de-DE" b="1"/>
              <a:t>7819 </a:t>
            </a:r>
            <a:r>
              <a:rPr lang="de-DE"/>
              <a:t>Sonstige Schad.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3035300" y="3894138"/>
            <a:ext cx="238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Saldo = positiv oder 0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3013075" y="5068888"/>
            <a:ext cx="194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Saldo = negativ</a:t>
            </a: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95250" y="6438900"/>
            <a:ext cx="2803525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/>
              <a:t>Ohne Entschädigung</a:t>
            </a: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3127375" y="644207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7830</a:t>
            </a:r>
            <a:r>
              <a:rPr lang="de-DE"/>
              <a:t> Verluste a.d. Abg...     an </a:t>
            </a:r>
            <a:r>
              <a:rPr lang="de-DE" b="1"/>
              <a:t>7819 </a:t>
            </a:r>
            <a:r>
              <a:rPr lang="de-DE"/>
              <a:t>Sonstige Schad.</a:t>
            </a:r>
          </a:p>
        </p:txBody>
      </p: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41275" y="390366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Saldierungsbuchungen:</a:t>
            </a:r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>
            <a:off x="0" y="6343650"/>
            <a:ext cx="96583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0963" y="127000"/>
            <a:ext cx="641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Ermittlung des buchmäßigen Gewinnes oder Verlustes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4708525" y="946150"/>
            <a:ext cx="1828800" cy="15176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de-DE" sz="1800"/>
              <a:t>Erlös</a:t>
            </a:r>
          </a:p>
          <a:p>
            <a:r>
              <a:rPr lang="de-DE" sz="1800"/>
              <a:t>- Buchwert</a:t>
            </a:r>
          </a:p>
          <a:p>
            <a:endParaRPr lang="de-DE" sz="1800"/>
          </a:p>
          <a:p>
            <a:r>
              <a:rPr lang="de-DE" sz="1800"/>
              <a:t>Saldo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762500" y="1885950"/>
            <a:ext cx="171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1547813" y="374650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4600Erlöse a.d. Abgang...</a:t>
            </a:r>
          </a:p>
          <a:p>
            <a:pPr>
              <a:defRPr/>
            </a:pPr>
            <a:r>
              <a:rPr lang="de-DE" sz="1800"/>
              <a:t>  an 4630 Erträge a.d. Abgang...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95250" y="3611563"/>
            <a:ext cx="1425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de-DE" b="1"/>
          </a:p>
          <a:p>
            <a:pPr algn="r"/>
            <a:r>
              <a:rPr lang="de-DE" b="1"/>
              <a:t>Erlös:</a:t>
            </a:r>
          </a:p>
          <a:p>
            <a:pPr algn="r"/>
            <a:endParaRPr lang="de-DE" b="1"/>
          </a:p>
          <a:p>
            <a:pPr algn="r"/>
            <a:endParaRPr lang="de-DE" b="1"/>
          </a:p>
          <a:p>
            <a:pPr algn="r"/>
            <a:endParaRPr lang="de-DE" b="1"/>
          </a:p>
          <a:p>
            <a:pPr algn="r"/>
            <a:r>
              <a:rPr lang="de-DE" b="1"/>
              <a:t>Buchwert: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1547813" y="519430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4630 Erträge a.d. Abgang...</a:t>
            </a:r>
          </a:p>
          <a:p>
            <a:pPr>
              <a:defRPr/>
            </a:pPr>
            <a:r>
              <a:rPr lang="de-DE" sz="1800"/>
              <a:t>  an 7820 Buchwert abgegang.A..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910263" y="376555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4600Erlöse a.d. Abgang...</a:t>
            </a:r>
          </a:p>
          <a:p>
            <a:pPr>
              <a:defRPr/>
            </a:pPr>
            <a:r>
              <a:rPr lang="de-DE" sz="1800"/>
              <a:t>  an 7830 Verluste a.d. Abgang...</a:t>
            </a: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910263" y="521335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7830 Verluste a.d. Abgang...</a:t>
            </a:r>
          </a:p>
          <a:p>
            <a:pPr>
              <a:defRPr/>
            </a:pPr>
            <a:r>
              <a:rPr lang="de-DE" sz="1800"/>
              <a:t> an 7820 Buchwert abgegang.A..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462338" y="2478088"/>
            <a:ext cx="4362450" cy="1273175"/>
            <a:chOff x="2181" y="1561"/>
            <a:chExt cx="2748" cy="802"/>
          </a:xfrm>
        </p:grpSpPr>
        <p:cxnSp>
          <p:nvCxnSpPr>
            <p:cNvPr id="33805" name="AutoShape 37"/>
            <p:cNvCxnSpPr>
              <a:cxnSpLocks noChangeShapeType="1"/>
              <a:stCxn id="39960" idx="2"/>
              <a:endCxn id="39965" idx="0"/>
            </p:cNvCxnSpPr>
            <p:nvPr/>
          </p:nvCxnSpPr>
          <p:spPr bwMode="auto">
            <a:xfrm rot="5400000">
              <a:off x="2467" y="1275"/>
              <a:ext cx="790" cy="13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6" name="AutoShape 38"/>
            <p:cNvCxnSpPr>
              <a:cxnSpLocks noChangeShapeType="1"/>
              <a:stCxn id="39960" idx="2"/>
              <a:endCxn id="39971" idx="0"/>
            </p:cNvCxnSpPr>
            <p:nvPr/>
          </p:nvCxnSpPr>
          <p:spPr bwMode="auto">
            <a:xfrm rot="16200000" flipH="1">
              <a:off x="3835" y="1268"/>
              <a:ext cx="802" cy="13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3807" name="Text Box 39"/>
            <p:cNvSpPr txBox="1">
              <a:spLocks noChangeArrowheads="1"/>
            </p:cNvSpPr>
            <p:nvPr/>
          </p:nvSpPr>
          <p:spPr bwMode="auto">
            <a:xfrm>
              <a:off x="2222" y="1735"/>
              <a:ext cx="26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Saldo = positiv 	      Saldo = negativ</a:t>
              </a:r>
            </a:p>
            <a:p>
              <a:r>
                <a:rPr lang="de-DE"/>
                <a:t>oder 0	</a:t>
              </a:r>
            </a:p>
          </p:txBody>
        </p:sp>
      </p:grpSp>
      <p:sp>
        <p:nvSpPr>
          <p:cNvPr id="33803" name="Text Box 40"/>
          <p:cNvSpPr txBox="1">
            <a:spLocks noChangeArrowheads="1"/>
          </p:cNvSpPr>
          <p:nvPr/>
        </p:nvSpPr>
        <p:spPr bwMode="auto">
          <a:xfrm>
            <a:off x="3355975" y="6169025"/>
            <a:ext cx="460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„Saldierungsbuchungen“</a:t>
            </a:r>
          </a:p>
        </p:txBody>
      </p:sp>
      <p:pic>
        <p:nvPicPr>
          <p:cNvPr id="33804" name="Picture 43" descr="schneidemas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704850"/>
            <a:ext cx="32639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 animBg="1" autoUpdateAnimBg="0"/>
      <p:bldP spid="39967" grpId="0" autoUpdateAnimBg="0"/>
      <p:bldP spid="39968" grpId="0" animBg="1" autoUpdateAnimBg="0"/>
      <p:bldP spid="39971" grpId="0" animBg="1" autoUpdateAnimBg="0"/>
      <p:bldP spid="3997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6200" y="157163"/>
            <a:ext cx="36449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 Zahlung gegebene Anlagen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98963" y="1987550"/>
            <a:ext cx="1666875" cy="492125"/>
            <a:chOff x="2771" y="1252"/>
            <a:chExt cx="1050" cy="310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3300" y="1256"/>
              <a:ext cx="521" cy="306"/>
            </a:xfrm>
            <a:prstGeom prst="rightArrow">
              <a:avLst>
                <a:gd name="adj1" fmla="val 75009"/>
                <a:gd name="adj2" fmla="val 85139"/>
              </a:avLst>
            </a:prstGeom>
            <a:gradFill rotWithShape="0">
              <a:gsLst>
                <a:gs pos="0">
                  <a:srgbClr val="FF9999"/>
                </a:gs>
                <a:gs pos="5000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12700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771" y="1252"/>
              <a:ext cx="521" cy="306"/>
            </a:xfrm>
            <a:prstGeom prst="leftArrow">
              <a:avLst>
                <a:gd name="adj1" fmla="val 75009"/>
                <a:gd name="adj2" fmla="val 85123"/>
              </a:avLst>
            </a:prstGeom>
            <a:gradFill rotWithShape="0">
              <a:gsLst>
                <a:gs pos="0">
                  <a:srgbClr val="FF9999"/>
                </a:gs>
                <a:gs pos="5000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12700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</p:grpSp>
      <p:graphicFrame>
        <p:nvGraphicFramePr>
          <p:cNvPr id="15370" name="Object 10"/>
          <p:cNvGraphicFramePr>
            <a:graphicFrameLocks/>
          </p:cNvGraphicFramePr>
          <p:nvPr/>
        </p:nvGraphicFramePr>
        <p:xfrm>
          <a:off x="6403975" y="1098550"/>
          <a:ext cx="25193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GALLERY" r:id="rId4" imgW="6957670" imgH="4994453" progId="">
                  <p:embed/>
                </p:oleObj>
              </mc:Choice>
              <mc:Fallback>
                <p:oleObj name="GALLERY" r:id="rId4" imgW="6957670" imgH="4994453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1098550"/>
                        <a:ext cx="25193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79550" y="1092200"/>
            <a:ext cx="2446338" cy="1806575"/>
            <a:chOff x="932" y="688"/>
            <a:chExt cx="1541" cy="1138"/>
          </a:xfrm>
        </p:grpSpPr>
        <p:sp>
          <p:nvSpPr>
            <p:cNvPr id="4117" name="Freeform 12"/>
            <p:cNvSpPr>
              <a:spLocks/>
            </p:cNvSpPr>
            <p:nvPr/>
          </p:nvSpPr>
          <p:spPr bwMode="auto">
            <a:xfrm>
              <a:off x="1284" y="1596"/>
              <a:ext cx="323" cy="39"/>
            </a:xfrm>
            <a:custGeom>
              <a:avLst/>
              <a:gdLst>
                <a:gd name="T0" fmla="*/ 0 w 323"/>
                <a:gd name="T1" fmla="*/ 14 h 39"/>
                <a:gd name="T2" fmla="*/ 321 w 323"/>
                <a:gd name="T3" fmla="*/ 0 h 39"/>
                <a:gd name="T4" fmla="*/ 322 w 323"/>
                <a:gd name="T5" fmla="*/ 24 h 39"/>
                <a:gd name="T6" fmla="*/ 0 w 323"/>
                <a:gd name="T7" fmla="*/ 38 h 39"/>
                <a:gd name="T8" fmla="*/ 0 w 323"/>
                <a:gd name="T9" fmla="*/ 1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9"/>
                <a:gd name="T17" fmla="*/ 323 w 3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9">
                  <a:moveTo>
                    <a:pt x="0" y="14"/>
                  </a:moveTo>
                  <a:lnTo>
                    <a:pt x="321" y="0"/>
                  </a:lnTo>
                  <a:lnTo>
                    <a:pt x="322" y="24"/>
                  </a:lnTo>
                  <a:lnTo>
                    <a:pt x="0" y="38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18" name="Freeform 13"/>
            <p:cNvSpPr>
              <a:spLocks/>
            </p:cNvSpPr>
            <p:nvPr/>
          </p:nvSpPr>
          <p:spPr bwMode="auto">
            <a:xfrm>
              <a:off x="1284" y="1595"/>
              <a:ext cx="322" cy="17"/>
            </a:xfrm>
            <a:custGeom>
              <a:avLst/>
              <a:gdLst>
                <a:gd name="T0" fmla="*/ 320 w 322"/>
                <a:gd name="T1" fmla="*/ 1 h 17"/>
                <a:gd name="T2" fmla="*/ 321 w 322"/>
                <a:gd name="T3" fmla="*/ 2 h 17"/>
                <a:gd name="T4" fmla="*/ 0 w 322"/>
                <a:gd name="T5" fmla="*/ 16 h 17"/>
                <a:gd name="T6" fmla="*/ 0 w 322"/>
                <a:gd name="T7" fmla="*/ 14 h 17"/>
                <a:gd name="T8" fmla="*/ 321 w 322"/>
                <a:gd name="T9" fmla="*/ 0 h 17"/>
                <a:gd name="T10" fmla="*/ 321 w 322"/>
                <a:gd name="T11" fmla="*/ 1 h 17"/>
                <a:gd name="T12" fmla="*/ 321 w 322"/>
                <a:gd name="T13" fmla="*/ 0 h 17"/>
                <a:gd name="T14" fmla="*/ 321 w 322"/>
                <a:gd name="T15" fmla="*/ 0 h 17"/>
                <a:gd name="T16" fmla="*/ 321 w 322"/>
                <a:gd name="T17" fmla="*/ 1 h 17"/>
                <a:gd name="T18" fmla="*/ 321 w 322"/>
                <a:gd name="T19" fmla="*/ 2 h 17"/>
                <a:gd name="T20" fmla="*/ 321 w 322"/>
                <a:gd name="T21" fmla="*/ 2 h 17"/>
                <a:gd name="T22" fmla="*/ 320 w 322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17"/>
                <a:gd name="T38" fmla="*/ 322 w 3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17">
                  <a:moveTo>
                    <a:pt x="320" y="1"/>
                  </a:moveTo>
                  <a:lnTo>
                    <a:pt x="321" y="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1" y="2"/>
                  </a:lnTo>
                  <a:lnTo>
                    <a:pt x="32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19" name="Freeform 14"/>
            <p:cNvSpPr>
              <a:spLocks/>
            </p:cNvSpPr>
            <p:nvPr/>
          </p:nvSpPr>
          <p:spPr bwMode="auto">
            <a:xfrm>
              <a:off x="1588" y="1596"/>
              <a:ext cx="17" cy="26"/>
            </a:xfrm>
            <a:custGeom>
              <a:avLst/>
              <a:gdLst>
                <a:gd name="T0" fmla="*/ 11 w 17"/>
                <a:gd name="T1" fmla="*/ 23 h 26"/>
                <a:gd name="T2" fmla="*/ 6 w 17"/>
                <a:gd name="T3" fmla="*/ 24 h 26"/>
                <a:gd name="T4" fmla="*/ 0 w 17"/>
                <a:gd name="T5" fmla="*/ 0 h 26"/>
                <a:gd name="T6" fmla="*/ 6 w 17"/>
                <a:gd name="T7" fmla="*/ 0 h 26"/>
                <a:gd name="T8" fmla="*/ 16 w 17"/>
                <a:gd name="T9" fmla="*/ 24 h 26"/>
                <a:gd name="T10" fmla="*/ 11 w 17"/>
                <a:gd name="T11" fmla="*/ 25 h 26"/>
                <a:gd name="T12" fmla="*/ 16 w 17"/>
                <a:gd name="T13" fmla="*/ 24 h 26"/>
                <a:gd name="T14" fmla="*/ 11 w 17"/>
                <a:gd name="T15" fmla="*/ 25 h 26"/>
                <a:gd name="T16" fmla="*/ 11 w 17"/>
                <a:gd name="T17" fmla="*/ 25 h 26"/>
                <a:gd name="T18" fmla="*/ 6 w 17"/>
                <a:gd name="T19" fmla="*/ 25 h 26"/>
                <a:gd name="T20" fmla="*/ 6 w 17"/>
                <a:gd name="T21" fmla="*/ 24 h 26"/>
                <a:gd name="T22" fmla="*/ 11 w 17"/>
                <a:gd name="T23" fmla="*/ 23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"/>
                <a:gd name="T38" fmla="*/ 17 w 17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">
                  <a:moveTo>
                    <a:pt x="11" y="23"/>
                  </a:moveTo>
                  <a:lnTo>
                    <a:pt x="6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11" y="2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0" name="Freeform 15"/>
            <p:cNvSpPr>
              <a:spLocks/>
            </p:cNvSpPr>
            <p:nvPr/>
          </p:nvSpPr>
          <p:spPr bwMode="auto">
            <a:xfrm>
              <a:off x="1283" y="1619"/>
              <a:ext cx="324" cy="17"/>
            </a:xfrm>
            <a:custGeom>
              <a:avLst/>
              <a:gdLst>
                <a:gd name="T0" fmla="*/ 2 w 324"/>
                <a:gd name="T1" fmla="*/ 15 h 17"/>
                <a:gd name="T2" fmla="*/ 1 w 324"/>
                <a:gd name="T3" fmla="*/ 15 h 17"/>
                <a:gd name="T4" fmla="*/ 323 w 324"/>
                <a:gd name="T5" fmla="*/ 0 h 17"/>
                <a:gd name="T6" fmla="*/ 323 w 324"/>
                <a:gd name="T7" fmla="*/ 2 h 17"/>
                <a:gd name="T8" fmla="*/ 1 w 324"/>
                <a:gd name="T9" fmla="*/ 16 h 17"/>
                <a:gd name="T10" fmla="*/ 0 w 324"/>
                <a:gd name="T11" fmla="*/ 15 h 17"/>
                <a:gd name="T12" fmla="*/ 1 w 324"/>
                <a:gd name="T13" fmla="*/ 16 h 17"/>
                <a:gd name="T14" fmla="*/ 0 w 324"/>
                <a:gd name="T15" fmla="*/ 16 h 17"/>
                <a:gd name="T16" fmla="*/ 0 w 324"/>
                <a:gd name="T17" fmla="*/ 15 h 17"/>
                <a:gd name="T18" fmla="*/ 0 w 324"/>
                <a:gd name="T19" fmla="*/ 15 h 17"/>
                <a:gd name="T20" fmla="*/ 1 w 324"/>
                <a:gd name="T21" fmla="*/ 15 h 17"/>
                <a:gd name="T22" fmla="*/ 2 w 324"/>
                <a:gd name="T23" fmla="*/ 1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4"/>
                <a:gd name="T37" fmla="*/ 0 h 17"/>
                <a:gd name="T38" fmla="*/ 324 w 32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4" h="17">
                  <a:moveTo>
                    <a:pt x="2" y="15"/>
                  </a:moveTo>
                  <a:lnTo>
                    <a:pt x="1" y="15"/>
                  </a:lnTo>
                  <a:lnTo>
                    <a:pt x="323" y="0"/>
                  </a:lnTo>
                  <a:lnTo>
                    <a:pt x="323" y="2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1" name="Freeform 16"/>
            <p:cNvSpPr>
              <a:spLocks/>
            </p:cNvSpPr>
            <p:nvPr/>
          </p:nvSpPr>
          <p:spPr bwMode="auto">
            <a:xfrm>
              <a:off x="1269" y="1609"/>
              <a:ext cx="17" cy="26"/>
            </a:xfrm>
            <a:custGeom>
              <a:avLst/>
              <a:gdLst>
                <a:gd name="T0" fmla="*/ 8 w 17"/>
                <a:gd name="T1" fmla="*/ 2 h 26"/>
                <a:gd name="T2" fmla="*/ 16 w 17"/>
                <a:gd name="T3" fmla="*/ 1 h 26"/>
                <a:gd name="T4" fmla="*/ 16 w 17"/>
                <a:gd name="T5" fmla="*/ 25 h 26"/>
                <a:gd name="T6" fmla="*/ 0 w 17"/>
                <a:gd name="T7" fmla="*/ 25 h 26"/>
                <a:gd name="T8" fmla="*/ 0 w 17"/>
                <a:gd name="T9" fmla="*/ 1 h 26"/>
                <a:gd name="T10" fmla="*/ 8 w 17"/>
                <a:gd name="T11" fmla="*/ 0 h 26"/>
                <a:gd name="T12" fmla="*/ 0 w 17"/>
                <a:gd name="T13" fmla="*/ 1 h 26"/>
                <a:gd name="T14" fmla="*/ 0 w 17"/>
                <a:gd name="T15" fmla="*/ 1 h 26"/>
                <a:gd name="T16" fmla="*/ 8 w 17"/>
                <a:gd name="T17" fmla="*/ 0 h 26"/>
                <a:gd name="T18" fmla="*/ 16 w 17"/>
                <a:gd name="T19" fmla="*/ 1 h 26"/>
                <a:gd name="T20" fmla="*/ 16 w 17"/>
                <a:gd name="T21" fmla="*/ 1 h 26"/>
                <a:gd name="T22" fmla="*/ 8 w 17"/>
                <a:gd name="T23" fmla="*/ 2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"/>
                <a:gd name="T38" fmla="*/ 17 w 17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">
                  <a:moveTo>
                    <a:pt x="8" y="2"/>
                  </a:moveTo>
                  <a:lnTo>
                    <a:pt x="16" y="1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2" name="Freeform 17"/>
            <p:cNvSpPr>
              <a:spLocks/>
            </p:cNvSpPr>
            <p:nvPr/>
          </p:nvSpPr>
          <p:spPr bwMode="auto">
            <a:xfrm>
              <a:off x="1057" y="1452"/>
              <a:ext cx="284" cy="48"/>
            </a:xfrm>
            <a:custGeom>
              <a:avLst/>
              <a:gdLst>
                <a:gd name="T0" fmla="*/ 283 w 284"/>
                <a:gd name="T1" fmla="*/ 47 h 48"/>
                <a:gd name="T2" fmla="*/ 253 w 284"/>
                <a:gd name="T3" fmla="*/ 9 h 48"/>
                <a:gd name="T4" fmla="*/ 57 w 284"/>
                <a:gd name="T5" fmla="*/ 0 h 48"/>
                <a:gd name="T6" fmla="*/ 0 w 284"/>
                <a:gd name="T7" fmla="*/ 47 h 48"/>
                <a:gd name="T8" fmla="*/ 283 w 284"/>
                <a:gd name="T9" fmla="*/ 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48"/>
                <a:gd name="T17" fmla="*/ 284 w 28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48">
                  <a:moveTo>
                    <a:pt x="283" y="47"/>
                  </a:moveTo>
                  <a:lnTo>
                    <a:pt x="253" y="9"/>
                  </a:lnTo>
                  <a:lnTo>
                    <a:pt x="57" y="0"/>
                  </a:lnTo>
                  <a:lnTo>
                    <a:pt x="0" y="47"/>
                  </a:lnTo>
                  <a:lnTo>
                    <a:pt x="283" y="47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3" name="Freeform 18"/>
            <p:cNvSpPr>
              <a:spLocks/>
            </p:cNvSpPr>
            <p:nvPr/>
          </p:nvSpPr>
          <p:spPr bwMode="auto">
            <a:xfrm>
              <a:off x="1309" y="1461"/>
              <a:ext cx="32" cy="39"/>
            </a:xfrm>
            <a:custGeom>
              <a:avLst/>
              <a:gdLst>
                <a:gd name="T0" fmla="*/ 1 w 32"/>
                <a:gd name="T1" fmla="*/ 0 h 39"/>
                <a:gd name="T2" fmla="*/ 2 w 32"/>
                <a:gd name="T3" fmla="*/ 0 h 39"/>
                <a:gd name="T4" fmla="*/ 31 w 32"/>
                <a:gd name="T5" fmla="*/ 37 h 39"/>
                <a:gd name="T6" fmla="*/ 30 w 32"/>
                <a:gd name="T7" fmla="*/ 38 h 39"/>
                <a:gd name="T8" fmla="*/ 0 w 32"/>
                <a:gd name="T9" fmla="*/ 1 h 39"/>
                <a:gd name="T10" fmla="*/ 1 w 32"/>
                <a:gd name="T11" fmla="*/ 1 h 39"/>
                <a:gd name="T12" fmla="*/ 0 w 32"/>
                <a:gd name="T13" fmla="*/ 1 h 39"/>
                <a:gd name="T14" fmla="*/ 0 w 32"/>
                <a:gd name="T15" fmla="*/ 0 h 39"/>
                <a:gd name="T16" fmla="*/ 1 w 32"/>
                <a:gd name="T17" fmla="*/ 0 h 39"/>
                <a:gd name="T18" fmla="*/ 1 w 32"/>
                <a:gd name="T19" fmla="*/ 0 h 39"/>
                <a:gd name="T20" fmla="*/ 2 w 32"/>
                <a:gd name="T21" fmla="*/ 0 h 39"/>
                <a:gd name="T22" fmla="*/ 1 w 32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9"/>
                <a:gd name="T38" fmla="*/ 32 w 32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9">
                  <a:moveTo>
                    <a:pt x="1" y="0"/>
                  </a:moveTo>
                  <a:lnTo>
                    <a:pt x="2" y="0"/>
                  </a:lnTo>
                  <a:lnTo>
                    <a:pt x="31" y="37"/>
                  </a:lnTo>
                  <a:lnTo>
                    <a:pt x="30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4" name="Freeform 19"/>
            <p:cNvSpPr>
              <a:spLocks/>
            </p:cNvSpPr>
            <p:nvPr/>
          </p:nvSpPr>
          <p:spPr bwMode="auto">
            <a:xfrm>
              <a:off x="1114" y="1452"/>
              <a:ext cx="197" cy="17"/>
            </a:xfrm>
            <a:custGeom>
              <a:avLst/>
              <a:gdLst>
                <a:gd name="T0" fmla="*/ 0 w 197"/>
                <a:gd name="T1" fmla="*/ 1 h 17"/>
                <a:gd name="T2" fmla="*/ 0 w 197"/>
                <a:gd name="T3" fmla="*/ 0 h 17"/>
                <a:gd name="T4" fmla="*/ 196 w 197"/>
                <a:gd name="T5" fmla="*/ 14 h 17"/>
                <a:gd name="T6" fmla="*/ 196 w 197"/>
                <a:gd name="T7" fmla="*/ 16 h 17"/>
                <a:gd name="T8" fmla="*/ 0 w 197"/>
                <a:gd name="T9" fmla="*/ 3 h 17"/>
                <a:gd name="T10" fmla="*/ 1 w 197"/>
                <a:gd name="T11" fmla="*/ 3 h 17"/>
                <a:gd name="T12" fmla="*/ 0 w 197"/>
                <a:gd name="T13" fmla="*/ 3 h 17"/>
                <a:gd name="T14" fmla="*/ 0 w 197"/>
                <a:gd name="T15" fmla="*/ 3 h 17"/>
                <a:gd name="T16" fmla="*/ 0 w 197"/>
                <a:gd name="T17" fmla="*/ 1 h 17"/>
                <a:gd name="T18" fmla="*/ 0 w 197"/>
                <a:gd name="T19" fmla="*/ 1 h 17"/>
                <a:gd name="T20" fmla="*/ 0 w 197"/>
                <a:gd name="T21" fmla="*/ 0 h 17"/>
                <a:gd name="T22" fmla="*/ 0 w 197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"/>
                <a:gd name="T37" fmla="*/ 0 h 17"/>
                <a:gd name="T38" fmla="*/ 197 w 19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" h="17">
                  <a:moveTo>
                    <a:pt x="0" y="1"/>
                  </a:moveTo>
                  <a:lnTo>
                    <a:pt x="0" y="0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5" name="Freeform 20"/>
            <p:cNvSpPr>
              <a:spLocks/>
            </p:cNvSpPr>
            <p:nvPr/>
          </p:nvSpPr>
          <p:spPr bwMode="auto">
            <a:xfrm>
              <a:off x="1056" y="1452"/>
              <a:ext cx="60" cy="49"/>
            </a:xfrm>
            <a:custGeom>
              <a:avLst/>
              <a:gdLst>
                <a:gd name="T0" fmla="*/ 1 w 60"/>
                <a:gd name="T1" fmla="*/ 48 h 49"/>
                <a:gd name="T2" fmla="*/ 0 w 60"/>
                <a:gd name="T3" fmla="*/ 46 h 49"/>
                <a:gd name="T4" fmla="*/ 58 w 60"/>
                <a:gd name="T5" fmla="*/ 0 h 49"/>
                <a:gd name="T6" fmla="*/ 59 w 60"/>
                <a:gd name="T7" fmla="*/ 1 h 49"/>
                <a:gd name="T8" fmla="*/ 1 w 60"/>
                <a:gd name="T9" fmla="*/ 47 h 49"/>
                <a:gd name="T10" fmla="*/ 1 w 60"/>
                <a:gd name="T11" fmla="*/ 46 h 49"/>
                <a:gd name="T12" fmla="*/ 1 w 60"/>
                <a:gd name="T13" fmla="*/ 47 h 49"/>
                <a:gd name="T14" fmla="*/ 0 w 60"/>
                <a:gd name="T15" fmla="*/ 47 h 49"/>
                <a:gd name="T16" fmla="*/ 0 w 60"/>
                <a:gd name="T17" fmla="*/ 47 h 49"/>
                <a:gd name="T18" fmla="*/ 0 w 60"/>
                <a:gd name="T19" fmla="*/ 47 h 49"/>
                <a:gd name="T20" fmla="*/ 0 w 60"/>
                <a:gd name="T21" fmla="*/ 46 h 49"/>
                <a:gd name="T22" fmla="*/ 1 w 60"/>
                <a:gd name="T23" fmla="*/ 48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49"/>
                <a:gd name="T38" fmla="*/ 60 w 60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49">
                  <a:moveTo>
                    <a:pt x="1" y="48"/>
                  </a:moveTo>
                  <a:lnTo>
                    <a:pt x="0" y="46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6" name="Freeform 21"/>
            <p:cNvSpPr>
              <a:spLocks/>
            </p:cNvSpPr>
            <p:nvPr/>
          </p:nvSpPr>
          <p:spPr bwMode="auto">
            <a:xfrm>
              <a:off x="1057" y="1498"/>
              <a:ext cx="284" cy="17"/>
            </a:xfrm>
            <a:custGeom>
              <a:avLst/>
              <a:gdLst>
                <a:gd name="T0" fmla="*/ 283 w 284"/>
                <a:gd name="T1" fmla="*/ 0 h 17"/>
                <a:gd name="T2" fmla="*/ 283 w 284"/>
                <a:gd name="T3" fmla="*/ 8 h 17"/>
                <a:gd name="T4" fmla="*/ 0 w 284"/>
                <a:gd name="T5" fmla="*/ 16 h 17"/>
                <a:gd name="T6" fmla="*/ 0 w 284"/>
                <a:gd name="T7" fmla="*/ 0 h 17"/>
                <a:gd name="T8" fmla="*/ 283 w 284"/>
                <a:gd name="T9" fmla="*/ 0 h 17"/>
                <a:gd name="T10" fmla="*/ 282 w 284"/>
                <a:gd name="T11" fmla="*/ 8 h 17"/>
                <a:gd name="T12" fmla="*/ 283 w 284"/>
                <a:gd name="T13" fmla="*/ 0 h 17"/>
                <a:gd name="T14" fmla="*/ 283 w 284"/>
                <a:gd name="T15" fmla="*/ 0 h 17"/>
                <a:gd name="T16" fmla="*/ 283 w 284"/>
                <a:gd name="T17" fmla="*/ 8 h 17"/>
                <a:gd name="T18" fmla="*/ 283 w 284"/>
                <a:gd name="T19" fmla="*/ 8 h 17"/>
                <a:gd name="T20" fmla="*/ 283 w 284"/>
                <a:gd name="T21" fmla="*/ 8 h 17"/>
                <a:gd name="T22" fmla="*/ 283 w 284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4"/>
                <a:gd name="T37" fmla="*/ 0 h 17"/>
                <a:gd name="T38" fmla="*/ 284 w 28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4" h="17">
                  <a:moveTo>
                    <a:pt x="283" y="0"/>
                  </a:moveTo>
                  <a:lnTo>
                    <a:pt x="283" y="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2" y="8"/>
                  </a:lnTo>
                  <a:lnTo>
                    <a:pt x="283" y="0"/>
                  </a:lnTo>
                  <a:lnTo>
                    <a:pt x="283" y="8"/>
                  </a:lnTo>
                  <a:lnTo>
                    <a:pt x="283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7" name="Freeform 22"/>
            <p:cNvSpPr>
              <a:spLocks/>
            </p:cNvSpPr>
            <p:nvPr/>
          </p:nvSpPr>
          <p:spPr bwMode="auto">
            <a:xfrm>
              <a:off x="956" y="1499"/>
              <a:ext cx="1439" cy="93"/>
            </a:xfrm>
            <a:custGeom>
              <a:avLst/>
              <a:gdLst>
                <a:gd name="T0" fmla="*/ 1438 w 1439"/>
                <a:gd name="T1" fmla="*/ 92 h 93"/>
                <a:gd name="T2" fmla="*/ 0 w 1439"/>
                <a:gd name="T3" fmla="*/ 92 h 93"/>
                <a:gd name="T4" fmla="*/ 0 w 1439"/>
                <a:gd name="T5" fmla="*/ 0 h 93"/>
                <a:gd name="T6" fmla="*/ 1438 w 1439"/>
                <a:gd name="T7" fmla="*/ 0 h 93"/>
                <a:gd name="T8" fmla="*/ 1438 w 1439"/>
                <a:gd name="T9" fmla="*/ 9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9"/>
                <a:gd name="T16" fmla="*/ 0 h 93"/>
                <a:gd name="T17" fmla="*/ 1439 w 1439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9" h="93">
                  <a:moveTo>
                    <a:pt x="1438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438" y="0"/>
                  </a:lnTo>
                  <a:lnTo>
                    <a:pt x="1438" y="92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8" name="Freeform 23"/>
            <p:cNvSpPr>
              <a:spLocks/>
            </p:cNvSpPr>
            <p:nvPr/>
          </p:nvSpPr>
          <p:spPr bwMode="auto">
            <a:xfrm>
              <a:off x="955" y="1590"/>
              <a:ext cx="1440" cy="17"/>
            </a:xfrm>
            <a:custGeom>
              <a:avLst/>
              <a:gdLst>
                <a:gd name="T0" fmla="*/ 1 w 1440"/>
                <a:gd name="T1" fmla="*/ 8 h 17"/>
                <a:gd name="T2" fmla="*/ 1 w 1440"/>
                <a:gd name="T3" fmla="*/ 0 h 17"/>
                <a:gd name="T4" fmla="*/ 1439 w 1440"/>
                <a:gd name="T5" fmla="*/ 0 h 17"/>
                <a:gd name="T6" fmla="*/ 1439 w 1440"/>
                <a:gd name="T7" fmla="*/ 16 h 17"/>
                <a:gd name="T8" fmla="*/ 1 w 1440"/>
                <a:gd name="T9" fmla="*/ 16 h 17"/>
                <a:gd name="T10" fmla="*/ 0 w 1440"/>
                <a:gd name="T11" fmla="*/ 8 h 17"/>
                <a:gd name="T12" fmla="*/ 1 w 1440"/>
                <a:gd name="T13" fmla="*/ 16 h 17"/>
                <a:gd name="T14" fmla="*/ 0 w 1440"/>
                <a:gd name="T15" fmla="*/ 16 h 17"/>
                <a:gd name="T16" fmla="*/ 0 w 1440"/>
                <a:gd name="T17" fmla="*/ 8 h 17"/>
                <a:gd name="T18" fmla="*/ 0 w 1440"/>
                <a:gd name="T19" fmla="*/ 8 h 17"/>
                <a:gd name="T20" fmla="*/ 1 w 1440"/>
                <a:gd name="T21" fmla="*/ 0 h 17"/>
                <a:gd name="T22" fmla="*/ 1 w 1440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7"/>
                <a:gd name="T38" fmla="*/ 1440 w 144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7">
                  <a:moveTo>
                    <a:pt x="1" y="8"/>
                  </a:moveTo>
                  <a:lnTo>
                    <a:pt x="1" y="0"/>
                  </a:lnTo>
                  <a:lnTo>
                    <a:pt x="1439" y="0"/>
                  </a:lnTo>
                  <a:lnTo>
                    <a:pt x="1439" y="1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" y="0"/>
                  </a:lnTo>
                  <a:lnTo>
                    <a:pt x="1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9" name="Freeform 24"/>
            <p:cNvSpPr>
              <a:spLocks/>
            </p:cNvSpPr>
            <p:nvPr/>
          </p:nvSpPr>
          <p:spPr bwMode="auto">
            <a:xfrm>
              <a:off x="932" y="1498"/>
              <a:ext cx="17" cy="94"/>
            </a:xfrm>
            <a:custGeom>
              <a:avLst/>
              <a:gdLst>
                <a:gd name="T0" fmla="*/ 16 w 17"/>
                <a:gd name="T1" fmla="*/ 2 h 94"/>
                <a:gd name="T2" fmla="*/ 16 w 17"/>
                <a:gd name="T3" fmla="*/ 1 h 94"/>
                <a:gd name="T4" fmla="*/ 16 w 17"/>
                <a:gd name="T5" fmla="*/ 93 h 94"/>
                <a:gd name="T6" fmla="*/ 0 w 17"/>
                <a:gd name="T7" fmla="*/ 93 h 94"/>
                <a:gd name="T8" fmla="*/ 0 w 17"/>
                <a:gd name="T9" fmla="*/ 1 h 94"/>
                <a:gd name="T10" fmla="*/ 16 w 17"/>
                <a:gd name="T11" fmla="*/ 0 h 94"/>
                <a:gd name="T12" fmla="*/ 0 w 17"/>
                <a:gd name="T13" fmla="*/ 1 h 94"/>
                <a:gd name="T14" fmla="*/ 0 w 17"/>
                <a:gd name="T15" fmla="*/ 0 h 94"/>
                <a:gd name="T16" fmla="*/ 16 w 17"/>
                <a:gd name="T17" fmla="*/ 0 h 94"/>
                <a:gd name="T18" fmla="*/ 16 w 17"/>
                <a:gd name="T19" fmla="*/ 0 h 94"/>
                <a:gd name="T20" fmla="*/ 16 w 17"/>
                <a:gd name="T21" fmla="*/ 1 h 94"/>
                <a:gd name="T22" fmla="*/ 16 w 17"/>
                <a:gd name="T23" fmla="*/ 2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94"/>
                <a:gd name="T38" fmla="*/ 17 w 17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94">
                  <a:moveTo>
                    <a:pt x="16" y="2"/>
                  </a:moveTo>
                  <a:lnTo>
                    <a:pt x="16" y="1"/>
                  </a:lnTo>
                  <a:lnTo>
                    <a:pt x="16" y="93"/>
                  </a:lnTo>
                  <a:lnTo>
                    <a:pt x="0" y="93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0" name="Freeform 25"/>
            <p:cNvSpPr>
              <a:spLocks/>
            </p:cNvSpPr>
            <p:nvPr/>
          </p:nvSpPr>
          <p:spPr bwMode="auto">
            <a:xfrm>
              <a:off x="956" y="1498"/>
              <a:ext cx="1439" cy="17"/>
            </a:xfrm>
            <a:custGeom>
              <a:avLst/>
              <a:gdLst>
                <a:gd name="T0" fmla="*/ 1437 w 1439"/>
                <a:gd name="T1" fmla="*/ 8 h 17"/>
                <a:gd name="T2" fmla="*/ 1438 w 1439"/>
                <a:gd name="T3" fmla="*/ 16 h 17"/>
                <a:gd name="T4" fmla="*/ 0 w 1439"/>
                <a:gd name="T5" fmla="*/ 16 h 17"/>
                <a:gd name="T6" fmla="*/ 0 w 1439"/>
                <a:gd name="T7" fmla="*/ 0 h 17"/>
                <a:gd name="T8" fmla="*/ 1438 w 1439"/>
                <a:gd name="T9" fmla="*/ 0 h 17"/>
                <a:gd name="T10" fmla="*/ 1438 w 1439"/>
                <a:gd name="T11" fmla="*/ 8 h 17"/>
                <a:gd name="T12" fmla="*/ 1438 w 1439"/>
                <a:gd name="T13" fmla="*/ 0 h 17"/>
                <a:gd name="T14" fmla="*/ 1438 w 1439"/>
                <a:gd name="T15" fmla="*/ 0 h 17"/>
                <a:gd name="T16" fmla="*/ 1438 w 1439"/>
                <a:gd name="T17" fmla="*/ 8 h 17"/>
                <a:gd name="T18" fmla="*/ 1438 w 1439"/>
                <a:gd name="T19" fmla="*/ 8 h 17"/>
                <a:gd name="T20" fmla="*/ 1438 w 1439"/>
                <a:gd name="T21" fmla="*/ 16 h 17"/>
                <a:gd name="T22" fmla="*/ 1437 w 1439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9"/>
                <a:gd name="T37" fmla="*/ 0 h 17"/>
                <a:gd name="T38" fmla="*/ 1439 w 143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9" h="17">
                  <a:moveTo>
                    <a:pt x="1437" y="8"/>
                  </a:moveTo>
                  <a:lnTo>
                    <a:pt x="143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38" y="0"/>
                  </a:lnTo>
                  <a:lnTo>
                    <a:pt x="1438" y="8"/>
                  </a:lnTo>
                  <a:lnTo>
                    <a:pt x="1438" y="0"/>
                  </a:lnTo>
                  <a:lnTo>
                    <a:pt x="1438" y="8"/>
                  </a:lnTo>
                  <a:lnTo>
                    <a:pt x="1438" y="16"/>
                  </a:lnTo>
                  <a:lnTo>
                    <a:pt x="1437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1" name="Freeform 26"/>
            <p:cNvSpPr>
              <a:spLocks/>
            </p:cNvSpPr>
            <p:nvPr/>
          </p:nvSpPr>
          <p:spPr bwMode="auto">
            <a:xfrm>
              <a:off x="2370" y="1499"/>
              <a:ext cx="17" cy="94"/>
            </a:xfrm>
            <a:custGeom>
              <a:avLst/>
              <a:gdLst>
                <a:gd name="T0" fmla="*/ 16 w 17"/>
                <a:gd name="T1" fmla="*/ 91 h 94"/>
                <a:gd name="T2" fmla="*/ 0 w 17"/>
                <a:gd name="T3" fmla="*/ 92 h 94"/>
                <a:gd name="T4" fmla="*/ 0 w 17"/>
                <a:gd name="T5" fmla="*/ 0 h 94"/>
                <a:gd name="T6" fmla="*/ 16 w 17"/>
                <a:gd name="T7" fmla="*/ 0 h 94"/>
                <a:gd name="T8" fmla="*/ 16 w 17"/>
                <a:gd name="T9" fmla="*/ 92 h 94"/>
                <a:gd name="T10" fmla="*/ 16 w 17"/>
                <a:gd name="T11" fmla="*/ 93 h 94"/>
                <a:gd name="T12" fmla="*/ 16 w 17"/>
                <a:gd name="T13" fmla="*/ 92 h 94"/>
                <a:gd name="T14" fmla="*/ 16 w 17"/>
                <a:gd name="T15" fmla="*/ 93 h 94"/>
                <a:gd name="T16" fmla="*/ 16 w 17"/>
                <a:gd name="T17" fmla="*/ 93 h 94"/>
                <a:gd name="T18" fmla="*/ 0 w 17"/>
                <a:gd name="T19" fmla="*/ 93 h 94"/>
                <a:gd name="T20" fmla="*/ 0 w 17"/>
                <a:gd name="T21" fmla="*/ 92 h 94"/>
                <a:gd name="T22" fmla="*/ 16 w 17"/>
                <a:gd name="T23" fmla="*/ 91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94"/>
                <a:gd name="T38" fmla="*/ 17 w 17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94">
                  <a:moveTo>
                    <a:pt x="16" y="91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92"/>
                  </a:lnTo>
                  <a:lnTo>
                    <a:pt x="16" y="93"/>
                  </a:lnTo>
                  <a:lnTo>
                    <a:pt x="16" y="92"/>
                  </a:lnTo>
                  <a:lnTo>
                    <a:pt x="16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16" y="9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2" name="Freeform 27"/>
            <p:cNvSpPr>
              <a:spLocks/>
            </p:cNvSpPr>
            <p:nvPr/>
          </p:nvSpPr>
          <p:spPr bwMode="auto">
            <a:xfrm>
              <a:off x="1567" y="976"/>
              <a:ext cx="853" cy="620"/>
            </a:xfrm>
            <a:custGeom>
              <a:avLst/>
              <a:gdLst>
                <a:gd name="T0" fmla="*/ 851 w 853"/>
                <a:gd name="T1" fmla="*/ 322 h 620"/>
                <a:gd name="T2" fmla="*/ 850 w 853"/>
                <a:gd name="T3" fmla="*/ 307 h 620"/>
                <a:gd name="T4" fmla="*/ 845 w 853"/>
                <a:gd name="T5" fmla="*/ 297 h 620"/>
                <a:gd name="T6" fmla="*/ 839 w 853"/>
                <a:gd name="T7" fmla="*/ 288 h 620"/>
                <a:gd name="T8" fmla="*/ 830 w 853"/>
                <a:gd name="T9" fmla="*/ 283 h 620"/>
                <a:gd name="T10" fmla="*/ 819 w 853"/>
                <a:gd name="T11" fmla="*/ 279 h 620"/>
                <a:gd name="T12" fmla="*/ 811 w 853"/>
                <a:gd name="T13" fmla="*/ 272 h 620"/>
                <a:gd name="T14" fmla="*/ 803 w 853"/>
                <a:gd name="T15" fmla="*/ 264 h 620"/>
                <a:gd name="T16" fmla="*/ 794 w 853"/>
                <a:gd name="T17" fmla="*/ 258 h 620"/>
                <a:gd name="T18" fmla="*/ 783 w 853"/>
                <a:gd name="T19" fmla="*/ 254 h 620"/>
                <a:gd name="T20" fmla="*/ 772 w 853"/>
                <a:gd name="T21" fmla="*/ 251 h 620"/>
                <a:gd name="T22" fmla="*/ 425 w 853"/>
                <a:gd name="T23" fmla="*/ 233 h 620"/>
                <a:gd name="T24" fmla="*/ 387 w 853"/>
                <a:gd name="T25" fmla="*/ 33 h 620"/>
                <a:gd name="T26" fmla="*/ 382 w 853"/>
                <a:gd name="T27" fmla="*/ 22 h 620"/>
                <a:gd name="T28" fmla="*/ 376 w 853"/>
                <a:gd name="T29" fmla="*/ 13 h 620"/>
                <a:gd name="T30" fmla="*/ 367 w 853"/>
                <a:gd name="T31" fmla="*/ 6 h 620"/>
                <a:gd name="T32" fmla="*/ 354 w 853"/>
                <a:gd name="T33" fmla="*/ 2 h 620"/>
                <a:gd name="T34" fmla="*/ 333 w 853"/>
                <a:gd name="T35" fmla="*/ 0 h 620"/>
                <a:gd name="T36" fmla="*/ 15 w 853"/>
                <a:gd name="T37" fmla="*/ 2 h 620"/>
                <a:gd name="T38" fmla="*/ 4 w 853"/>
                <a:gd name="T39" fmla="*/ 11 h 620"/>
                <a:gd name="T40" fmla="*/ 0 w 853"/>
                <a:gd name="T41" fmla="*/ 29 h 620"/>
                <a:gd name="T42" fmla="*/ 397 w 853"/>
                <a:gd name="T43" fmla="*/ 619 h 620"/>
                <a:gd name="T44" fmla="*/ 421 w 853"/>
                <a:gd name="T45" fmla="*/ 615 h 620"/>
                <a:gd name="T46" fmla="*/ 440 w 853"/>
                <a:gd name="T47" fmla="*/ 603 h 620"/>
                <a:gd name="T48" fmla="*/ 456 w 853"/>
                <a:gd name="T49" fmla="*/ 585 h 620"/>
                <a:gd name="T50" fmla="*/ 470 w 853"/>
                <a:gd name="T51" fmla="*/ 563 h 620"/>
                <a:gd name="T52" fmla="*/ 483 w 853"/>
                <a:gd name="T53" fmla="*/ 539 h 620"/>
                <a:gd name="T54" fmla="*/ 496 w 853"/>
                <a:gd name="T55" fmla="*/ 514 h 620"/>
                <a:gd name="T56" fmla="*/ 509 w 853"/>
                <a:gd name="T57" fmla="*/ 491 h 620"/>
                <a:gd name="T58" fmla="*/ 524 w 853"/>
                <a:gd name="T59" fmla="*/ 470 h 620"/>
                <a:gd name="T60" fmla="*/ 541 w 853"/>
                <a:gd name="T61" fmla="*/ 454 h 620"/>
                <a:gd name="T62" fmla="*/ 562 w 853"/>
                <a:gd name="T63" fmla="*/ 445 h 620"/>
                <a:gd name="T64" fmla="*/ 700 w 853"/>
                <a:gd name="T65" fmla="*/ 442 h 620"/>
                <a:gd name="T66" fmla="*/ 716 w 853"/>
                <a:gd name="T67" fmla="*/ 444 h 620"/>
                <a:gd name="T68" fmla="*/ 731 w 853"/>
                <a:gd name="T69" fmla="*/ 451 h 620"/>
                <a:gd name="T70" fmla="*/ 744 w 853"/>
                <a:gd name="T71" fmla="*/ 460 h 620"/>
                <a:gd name="T72" fmla="*/ 756 w 853"/>
                <a:gd name="T73" fmla="*/ 473 h 620"/>
                <a:gd name="T74" fmla="*/ 766 w 853"/>
                <a:gd name="T75" fmla="*/ 488 h 620"/>
                <a:gd name="T76" fmla="*/ 776 w 853"/>
                <a:gd name="T77" fmla="*/ 505 h 620"/>
                <a:gd name="T78" fmla="*/ 785 w 853"/>
                <a:gd name="T79" fmla="*/ 523 h 620"/>
                <a:gd name="T80" fmla="*/ 793 w 853"/>
                <a:gd name="T81" fmla="*/ 542 h 620"/>
                <a:gd name="T82" fmla="*/ 802 w 853"/>
                <a:gd name="T83" fmla="*/ 561 h 620"/>
                <a:gd name="T84" fmla="*/ 810 w 853"/>
                <a:gd name="T85" fmla="*/ 579 h 6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3"/>
                <a:gd name="T130" fmla="*/ 0 h 620"/>
                <a:gd name="T131" fmla="*/ 853 w 853"/>
                <a:gd name="T132" fmla="*/ 620 h 6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3" h="620">
                  <a:moveTo>
                    <a:pt x="815" y="591"/>
                  </a:moveTo>
                  <a:lnTo>
                    <a:pt x="852" y="591"/>
                  </a:lnTo>
                  <a:lnTo>
                    <a:pt x="851" y="322"/>
                  </a:lnTo>
                  <a:lnTo>
                    <a:pt x="851" y="317"/>
                  </a:lnTo>
                  <a:lnTo>
                    <a:pt x="851" y="312"/>
                  </a:lnTo>
                  <a:lnTo>
                    <a:pt x="850" y="307"/>
                  </a:lnTo>
                  <a:lnTo>
                    <a:pt x="848" y="304"/>
                  </a:lnTo>
                  <a:lnTo>
                    <a:pt x="847" y="300"/>
                  </a:lnTo>
                  <a:lnTo>
                    <a:pt x="845" y="297"/>
                  </a:lnTo>
                  <a:lnTo>
                    <a:pt x="843" y="294"/>
                  </a:lnTo>
                  <a:lnTo>
                    <a:pt x="841" y="291"/>
                  </a:lnTo>
                  <a:lnTo>
                    <a:pt x="839" y="288"/>
                  </a:lnTo>
                  <a:lnTo>
                    <a:pt x="836" y="286"/>
                  </a:lnTo>
                  <a:lnTo>
                    <a:pt x="833" y="284"/>
                  </a:lnTo>
                  <a:lnTo>
                    <a:pt x="830" y="283"/>
                  </a:lnTo>
                  <a:lnTo>
                    <a:pt x="826" y="281"/>
                  </a:lnTo>
                  <a:lnTo>
                    <a:pt x="823" y="280"/>
                  </a:lnTo>
                  <a:lnTo>
                    <a:pt x="819" y="279"/>
                  </a:lnTo>
                  <a:lnTo>
                    <a:pt x="815" y="278"/>
                  </a:lnTo>
                  <a:lnTo>
                    <a:pt x="813" y="275"/>
                  </a:lnTo>
                  <a:lnTo>
                    <a:pt x="811" y="272"/>
                  </a:lnTo>
                  <a:lnTo>
                    <a:pt x="808" y="269"/>
                  </a:lnTo>
                  <a:lnTo>
                    <a:pt x="806" y="267"/>
                  </a:lnTo>
                  <a:lnTo>
                    <a:pt x="803" y="264"/>
                  </a:lnTo>
                  <a:lnTo>
                    <a:pt x="800" y="262"/>
                  </a:lnTo>
                  <a:lnTo>
                    <a:pt x="797" y="260"/>
                  </a:lnTo>
                  <a:lnTo>
                    <a:pt x="794" y="258"/>
                  </a:lnTo>
                  <a:lnTo>
                    <a:pt x="791" y="257"/>
                  </a:lnTo>
                  <a:lnTo>
                    <a:pt x="787" y="255"/>
                  </a:lnTo>
                  <a:lnTo>
                    <a:pt x="783" y="254"/>
                  </a:lnTo>
                  <a:lnTo>
                    <a:pt x="780" y="253"/>
                  </a:lnTo>
                  <a:lnTo>
                    <a:pt x="776" y="252"/>
                  </a:lnTo>
                  <a:lnTo>
                    <a:pt x="772" y="251"/>
                  </a:lnTo>
                  <a:lnTo>
                    <a:pt x="767" y="250"/>
                  </a:lnTo>
                  <a:lnTo>
                    <a:pt x="763" y="250"/>
                  </a:lnTo>
                  <a:lnTo>
                    <a:pt x="425" y="233"/>
                  </a:lnTo>
                  <a:lnTo>
                    <a:pt x="369" y="41"/>
                  </a:lnTo>
                  <a:lnTo>
                    <a:pt x="389" y="37"/>
                  </a:lnTo>
                  <a:lnTo>
                    <a:pt x="387" y="33"/>
                  </a:lnTo>
                  <a:lnTo>
                    <a:pt x="385" y="29"/>
                  </a:lnTo>
                  <a:lnTo>
                    <a:pt x="384" y="25"/>
                  </a:lnTo>
                  <a:lnTo>
                    <a:pt x="382" y="22"/>
                  </a:lnTo>
                  <a:lnTo>
                    <a:pt x="380" y="19"/>
                  </a:lnTo>
                  <a:lnTo>
                    <a:pt x="378" y="16"/>
                  </a:lnTo>
                  <a:lnTo>
                    <a:pt x="376" y="13"/>
                  </a:lnTo>
                  <a:lnTo>
                    <a:pt x="373" y="10"/>
                  </a:lnTo>
                  <a:lnTo>
                    <a:pt x="371" y="8"/>
                  </a:lnTo>
                  <a:lnTo>
                    <a:pt x="367" y="6"/>
                  </a:lnTo>
                  <a:lnTo>
                    <a:pt x="364" y="5"/>
                  </a:lnTo>
                  <a:lnTo>
                    <a:pt x="359" y="3"/>
                  </a:lnTo>
                  <a:lnTo>
                    <a:pt x="354" y="2"/>
                  </a:lnTo>
                  <a:lnTo>
                    <a:pt x="348" y="1"/>
                  </a:lnTo>
                  <a:lnTo>
                    <a:pt x="341" y="1"/>
                  </a:lnTo>
                  <a:lnTo>
                    <a:pt x="333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539"/>
                  </a:lnTo>
                  <a:lnTo>
                    <a:pt x="397" y="539"/>
                  </a:lnTo>
                  <a:lnTo>
                    <a:pt x="397" y="619"/>
                  </a:lnTo>
                  <a:lnTo>
                    <a:pt x="406" y="619"/>
                  </a:lnTo>
                  <a:lnTo>
                    <a:pt x="413" y="617"/>
                  </a:lnTo>
                  <a:lnTo>
                    <a:pt x="421" y="615"/>
                  </a:lnTo>
                  <a:lnTo>
                    <a:pt x="427" y="611"/>
                  </a:lnTo>
                  <a:lnTo>
                    <a:pt x="434" y="607"/>
                  </a:lnTo>
                  <a:lnTo>
                    <a:pt x="440" y="603"/>
                  </a:lnTo>
                  <a:lnTo>
                    <a:pt x="446" y="597"/>
                  </a:lnTo>
                  <a:lnTo>
                    <a:pt x="451" y="591"/>
                  </a:lnTo>
                  <a:lnTo>
                    <a:pt x="456" y="585"/>
                  </a:lnTo>
                  <a:lnTo>
                    <a:pt x="461" y="578"/>
                  </a:lnTo>
                  <a:lnTo>
                    <a:pt x="466" y="571"/>
                  </a:lnTo>
                  <a:lnTo>
                    <a:pt x="470" y="563"/>
                  </a:lnTo>
                  <a:lnTo>
                    <a:pt x="475" y="555"/>
                  </a:lnTo>
                  <a:lnTo>
                    <a:pt x="479" y="547"/>
                  </a:lnTo>
                  <a:lnTo>
                    <a:pt x="483" y="539"/>
                  </a:lnTo>
                  <a:lnTo>
                    <a:pt x="488" y="531"/>
                  </a:lnTo>
                  <a:lnTo>
                    <a:pt x="492" y="523"/>
                  </a:lnTo>
                  <a:lnTo>
                    <a:pt x="496" y="514"/>
                  </a:lnTo>
                  <a:lnTo>
                    <a:pt x="500" y="506"/>
                  </a:lnTo>
                  <a:lnTo>
                    <a:pt x="505" y="498"/>
                  </a:lnTo>
                  <a:lnTo>
                    <a:pt x="509" y="491"/>
                  </a:lnTo>
                  <a:lnTo>
                    <a:pt x="514" y="483"/>
                  </a:lnTo>
                  <a:lnTo>
                    <a:pt x="519" y="477"/>
                  </a:lnTo>
                  <a:lnTo>
                    <a:pt x="524" y="470"/>
                  </a:lnTo>
                  <a:lnTo>
                    <a:pt x="529" y="464"/>
                  </a:lnTo>
                  <a:lnTo>
                    <a:pt x="535" y="459"/>
                  </a:lnTo>
                  <a:lnTo>
                    <a:pt x="541" y="454"/>
                  </a:lnTo>
                  <a:lnTo>
                    <a:pt x="547" y="450"/>
                  </a:lnTo>
                  <a:lnTo>
                    <a:pt x="554" y="447"/>
                  </a:lnTo>
                  <a:lnTo>
                    <a:pt x="562" y="445"/>
                  </a:lnTo>
                  <a:lnTo>
                    <a:pt x="569" y="443"/>
                  </a:lnTo>
                  <a:lnTo>
                    <a:pt x="578" y="443"/>
                  </a:lnTo>
                  <a:lnTo>
                    <a:pt x="700" y="442"/>
                  </a:lnTo>
                  <a:lnTo>
                    <a:pt x="706" y="443"/>
                  </a:lnTo>
                  <a:lnTo>
                    <a:pt x="711" y="443"/>
                  </a:lnTo>
                  <a:lnTo>
                    <a:pt x="716" y="444"/>
                  </a:lnTo>
                  <a:lnTo>
                    <a:pt x="721" y="446"/>
                  </a:lnTo>
                  <a:lnTo>
                    <a:pt x="726" y="448"/>
                  </a:lnTo>
                  <a:lnTo>
                    <a:pt x="731" y="451"/>
                  </a:lnTo>
                  <a:lnTo>
                    <a:pt x="735" y="454"/>
                  </a:lnTo>
                  <a:lnTo>
                    <a:pt x="740" y="457"/>
                  </a:lnTo>
                  <a:lnTo>
                    <a:pt x="744" y="460"/>
                  </a:lnTo>
                  <a:lnTo>
                    <a:pt x="748" y="464"/>
                  </a:lnTo>
                  <a:lnTo>
                    <a:pt x="752" y="468"/>
                  </a:lnTo>
                  <a:lnTo>
                    <a:pt x="756" y="473"/>
                  </a:lnTo>
                  <a:lnTo>
                    <a:pt x="759" y="478"/>
                  </a:lnTo>
                  <a:lnTo>
                    <a:pt x="763" y="483"/>
                  </a:lnTo>
                  <a:lnTo>
                    <a:pt x="766" y="488"/>
                  </a:lnTo>
                  <a:lnTo>
                    <a:pt x="770" y="493"/>
                  </a:lnTo>
                  <a:lnTo>
                    <a:pt x="773" y="499"/>
                  </a:lnTo>
                  <a:lnTo>
                    <a:pt x="776" y="505"/>
                  </a:lnTo>
                  <a:lnTo>
                    <a:pt x="779" y="511"/>
                  </a:lnTo>
                  <a:lnTo>
                    <a:pt x="782" y="517"/>
                  </a:lnTo>
                  <a:lnTo>
                    <a:pt x="785" y="523"/>
                  </a:lnTo>
                  <a:lnTo>
                    <a:pt x="788" y="529"/>
                  </a:lnTo>
                  <a:lnTo>
                    <a:pt x="791" y="535"/>
                  </a:lnTo>
                  <a:lnTo>
                    <a:pt x="793" y="542"/>
                  </a:lnTo>
                  <a:lnTo>
                    <a:pt x="796" y="548"/>
                  </a:lnTo>
                  <a:lnTo>
                    <a:pt x="799" y="554"/>
                  </a:lnTo>
                  <a:lnTo>
                    <a:pt x="802" y="561"/>
                  </a:lnTo>
                  <a:lnTo>
                    <a:pt x="804" y="567"/>
                  </a:lnTo>
                  <a:lnTo>
                    <a:pt x="807" y="573"/>
                  </a:lnTo>
                  <a:lnTo>
                    <a:pt x="810" y="579"/>
                  </a:lnTo>
                  <a:lnTo>
                    <a:pt x="812" y="585"/>
                  </a:lnTo>
                  <a:lnTo>
                    <a:pt x="815" y="591"/>
                  </a:lnTo>
                </a:path>
              </a:pathLst>
            </a:custGeom>
            <a:solidFill>
              <a:srgbClr val="82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3" name="Freeform 28"/>
            <p:cNvSpPr>
              <a:spLocks/>
            </p:cNvSpPr>
            <p:nvPr/>
          </p:nvSpPr>
          <p:spPr bwMode="auto">
            <a:xfrm>
              <a:off x="2382" y="1566"/>
              <a:ext cx="38" cy="17"/>
            </a:xfrm>
            <a:custGeom>
              <a:avLst/>
              <a:gdLst>
                <a:gd name="T0" fmla="*/ 37 w 38"/>
                <a:gd name="T1" fmla="*/ 8 h 17"/>
                <a:gd name="T2" fmla="*/ 37 w 38"/>
                <a:gd name="T3" fmla="*/ 16 h 17"/>
                <a:gd name="T4" fmla="*/ 0 w 38"/>
                <a:gd name="T5" fmla="*/ 16 h 17"/>
                <a:gd name="T6" fmla="*/ 0 w 38"/>
                <a:gd name="T7" fmla="*/ 0 h 17"/>
                <a:gd name="T8" fmla="*/ 37 w 38"/>
                <a:gd name="T9" fmla="*/ 0 h 17"/>
                <a:gd name="T10" fmla="*/ 36 w 38"/>
                <a:gd name="T11" fmla="*/ 8 h 17"/>
                <a:gd name="T12" fmla="*/ 37 w 38"/>
                <a:gd name="T13" fmla="*/ 0 h 17"/>
                <a:gd name="T14" fmla="*/ 37 w 38"/>
                <a:gd name="T15" fmla="*/ 8 h 17"/>
                <a:gd name="T16" fmla="*/ 37 w 38"/>
                <a:gd name="T17" fmla="*/ 8 h 17"/>
                <a:gd name="T18" fmla="*/ 37 w 38"/>
                <a:gd name="T19" fmla="*/ 16 h 17"/>
                <a:gd name="T20" fmla="*/ 37 w 38"/>
                <a:gd name="T21" fmla="*/ 16 h 17"/>
                <a:gd name="T22" fmla="*/ 37 w 38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7"/>
                <a:gd name="T38" fmla="*/ 38 w 3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7">
                  <a:moveTo>
                    <a:pt x="37" y="8"/>
                  </a:moveTo>
                  <a:lnTo>
                    <a:pt x="3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6" y="8"/>
                  </a:lnTo>
                  <a:lnTo>
                    <a:pt x="37" y="0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4" name="Freeform 29"/>
            <p:cNvSpPr>
              <a:spLocks/>
            </p:cNvSpPr>
            <p:nvPr/>
          </p:nvSpPr>
          <p:spPr bwMode="auto">
            <a:xfrm>
              <a:off x="2403" y="1297"/>
              <a:ext cx="17" cy="271"/>
            </a:xfrm>
            <a:custGeom>
              <a:avLst/>
              <a:gdLst>
                <a:gd name="T0" fmla="*/ 16 w 17"/>
                <a:gd name="T1" fmla="*/ 1 h 271"/>
                <a:gd name="T2" fmla="*/ 16 w 17"/>
                <a:gd name="T3" fmla="*/ 1 h 271"/>
                <a:gd name="T4" fmla="*/ 16 w 17"/>
                <a:gd name="T5" fmla="*/ 270 h 271"/>
                <a:gd name="T6" fmla="*/ 8 w 17"/>
                <a:gd name="T7" fmla="*/ 270 h 271"/>
                <a:gd name="T8" fmla="*/ 0 w 17"/>
                <a:gd name="T9" fmla="*/ 1 h 271"/>
                <a:gd name="T10" fmla="*/ 0 w 17"/>
                <a:gd name="T11" fmla="*/ 1 h 271"/>
                <a:gd name="T12" fmla="*/ 0 w 17"/>
                <a:gd name="T13" fmla="*/ 1 h 271"/>
                <a:gd name="T14" fmla="*/ 8 w 17"/>
                <a:gd name="T15" fmla="*/ 0 h 271"/>
                <a:gd name="T16" fmla="*/ 8 w 17"/>
                <a:gd name="T17" fmla="*/ 0 h 271"/>
                <a:gd name="T18" fmla="*/ 16 w 17"/>
                <a:gd name="T19" fmla="*/ 0 h 271"/>
                <a:gd name="T20" fmla="*/ 16 w 17"/>
                <a:gd name="T21" fmla="*/ 1 h 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71"/>
                <a:gd name="T35" fmla="*/ 17 w 17"/>
                <a:gd name="T36" fmla="*/ 271 h 2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71">
                  <a:moveTo>
                    <a:pt x="16" y="1"/>
                  </a:moveTo>
                  <a:lnTo>
                    <a:pt x="16" y="1"/>
                  </a:lnTo>
                  <a:lnTo>
                    <a:pt x="16" y="270"/>
                  </a:lnTo>
                  <a:lnTo>
                    <a:pt x="8" y="27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5" name="Freeform 30"/>
            <p:cNvSpPr>
              <a:spLocks/>
            </p:cNvSpPr>
            <p:nvPr/>
          </p:nvSpPr>
          <p:spPr bwMode="auto">
            <a:xfrm>
              <a:off x="2381" y="1253"/>
              <a:ext cx="39" cy="46"/>
            </a:xfrm>
            <a:custGeom>
              <a:avLst/>
              <a:gdLst>
                <a:gd name="T0" fmla="*/ 2 w 39"/>
                <a:gd name="T1" fmla="*/ 0 h 46"/>
                <a:gd name="T2" fmla="*/ 1 w 39"/>
                <a:gd name="T3" fmla="*/ 0 h 46"/>
                <a:gd name="T4" fmla="*/ 5 w 39"/>
                <a:gd name="T5" fmla="*/ 1 h 46"/>
                <a:gd name="T6" fmla="*/ 9 w 39"/>
                <a:gd name="T7" fmla="*/ 2 h 46"/>
                <a:gd name="T8" fmla="*/ 12 w 39"/>
                <a:gd name="T9" fmla="*/ 3 h 46"/>
                <a:gd name="T10" fmla="*/ 16 w 39"/>
                <a:gd name="T11" fmla="*/ 5 h 46"/>
                <a:gd name="T12" fmla="*/ 19 w 39"/>
                <a:gd name="T13" fmla="*/ 7 h 46"/>
                <a:gd name="T14" fmla="*/ 22 w 39"/>
                <a:gd name="T15" fmla="*/ 9 h 46"/>
                <a:gd name="T16" fmla="*/ 25 w 39"/>
                <a:gd name="T17" fmla="*/ 11 h 46"/>
                <a:gd name="T18" fmla="*/ 28 w 39"/>
                <a:gd name="T19" fmla="*/ 13 h 46"/>
                <a:gd name="T20" fmla="*/ 30 w 39"/>
                <a:gd name="T21" fmla="*/ 16 h 46"/>
                <a:gd name="T22" fmla="*/ 32 w 39"/>
                <a:gd name="T23" fmla="*/ 19 h 46"/>
                <a:gd name="T24" fmla="*/ 34 w 39"/>
                <a:gd name="T25" fmla="*/ 23 h 46"/>
                <a:gd name="T26" fmla="*/ 35 w 39"/>
                <a:gd name="T27" fmla="*/ 26 h 46"/>
                <a:gd name="T28" fmla="*/ 37 w 39"/>
                <a:gd name="T29" fmla="*/ 30 h 46"/>
                <a:gd name="T30" fmla="*/ 37 w 39"/>
                <a:gd name="T31" fmla="*/ 35 h 46"/>
                <a:gd name="T32" fmla="*/ 38 w 39"/>
                <a:gd name="T33" fmla="*/ 40 h 46"/>
                <a:gd name="T34" fmla="*/ 38 w 39"/>
                <a:gd name="T35" fmla="*/ 45 h 46"/>
                <a:gd name="T36" fmla="*/ 36 w 39"/>
                <a:gd name="T37" fmla="*/ 45 h 46"/>
                <a:gd name="T38" fmla="*/ 36 w 39"/>
                <a:gd name="T39" fmla="*/ 40 h 46"/>
                <a:gd name="T40" fmla="*/ 36 w 39"/>
                <a:gd name="T41" fmla="*/ 35 h 46"/>
                <a:gd name="T42" fmla="*/ 35 w 39"/>
                <a:gd name="T43" fmla="*/ 31 h 46"/>
                <a:gd name="T44" fmla="*/ 34 w 39"/>
                <a:gd name="T45" fmla="*/ 27 h 46"/>
                <a:gd name="T46" fmla="*/ 32 w 39"/>
                <a:gd name="T47" fmla="*/ 23 h 46"/>
                <a:gd name="T48" fmla="*/ 31 w 39"/>
                <a:gd name="T49" fmla="*/ 20 h 46"/>
                <a:gd name="T50" fmla="*/ 29 w 39"/>
                <a:gd name="T51" fmla="*/ 17 h 46"/>
                <a:gd name="T52" fmla="*/ 27 w 39"/>
                <a:gd name="T53" fmla="*/ 15 h 46"/>
                <a:gd name="T54" fmla="*/ 24 w 39"/>
                <a:gd name="T55" fmla="*/ 12 h 46"/>
                <a:gd name="T56" fmla="*/ 21 w 39"/>
                <a:gd name="T57" fmla="*/ 10 h 46"/>
                <a:gd name="T58" fmla="*/ 19 w 39"/>
                <a:gd name="T59" fmla="*/ 8 h 46"/>
                <a:gd name="T60" fmla="*/ 15 w 39"/>
                <a:gd name="T61" fmla="*/ 6 h 46"/>
                <a:gd name="T62" fmla="*/ 12 w 39"/>
                <a:gd name="T63" fmla="*/ 5 h 46"/>
                <a:gd name="T64" fmla="*/ 9 w 39"/>
                <a:gd name="T65" fmla="*/ 4 h 46"/>
                <a:gd name="T66" fmla="*/ 5 w 39"/>
                <a:gd name="T67" fmla="*/ 2 h 46"/>
                <a:gd name="T68" fmla="*/ 1 w 39"/>
                <a:gd name="T69" fmla="*/ 1 h 46"/>
                <a:gd name="T70" fmla="*/ 0 w 39"/>
                <a:gd name="T71" fmla="*/ 1 h 46"/>
                <a:gd name="T72" fmla="*/ 1 w 39"/>
                <a:gd name="T73" fmla="*/ 1 h 46"/>
                <a:gd name="T74" fmla="*/ 0 w 39"/>
                <a:gd name="T75" fmla="*/ 1 h 46"/>
                <a:gd name="T76" fmla="*/ 0 w 39"/>
                <a:gd name="T77" fmla="*/ 0 h 46"/>
                <a:gd name="T78" fmla="*/ 1 w 39"/>
                <a:gd name="T79" fmla="*/ 0 h 46"/>
                <a:gd name="T80" fmla="*/ 1 w 39"/>
                <a:gd name="T81" fmla="*/ 0 h 46"/>
                <a:gd name="T82" fmla="*/ 2 w 39"/>
                <a:gd name="T83" fmla="*/ 0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"/>
                <a:gd name="T127" fmla="*/ 0 h 46"/>
                <a:gd name="T128" fmla="*/ 39 w 39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" h="46">
                  <a:moveTo>
                    <a:pt x="2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2" y="19"/>
                  </a:lnTo>
                  <a:lnTo>
                    <a:pt x="34" y="23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8" y="40"/>
                  </a:lnTo>
                  <a:lnTo>
                    <a:pt x="38" y="45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6" y="35"/>
                  </a:lnTo>
                  <a:lnTo>
                    <a:pt x="35" y="31"/>
                  </a:lnTo>
                  <a:lnTo>
                    <a:pt x="34" y="27"/>
                  </a:lnTo>
                  <a:lnTo>
                    <a:pt x="32" y="23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5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6" name="Freeform 31"/>
            <p:cNvSpPr>
              <a:spLocks/>
            </p:cNvSpPr>
            <p:nvPr/>
          </p:nvSpPr>
          <p:spPr bwMode="auto">
            <a:xfrm>
              <a:off x="2329" y="1225"/>
              <a:ext cx="55" cy="30"/>
            </a:xfrm>
            <a:custGeom>
              <a:avLst/>
              <a:gdLst>
                <a:gd name="T0" fmla="*/ 1 w 55"/>
                <a:gd name="T1" fmla="*/ 0 h 30"/>
                <a:gd name="T2" fmla="*/ 1 w 55"/>
                <a:gd name="T3" fmla="*/ 0 h 30"/>
                <a:gd name="T4" fmla="*/ 6 w 55"/>
                <a:gd name="T5" fmla="*/ 0 h 30"/>
                <a:gd name="T6" fmla="*/ 10 w 55"/>
                <a:gd name="T7" fmla="*/ 1 h 30"/>
                <a:gd name="T8" fmla="*/ 14 w 55"/>
                <a:gd name="T9" fmla="*/ 2 h 30"/>
                <a:gd name="T10" fmla="*/ 18 w 55"/>
                <a:gd name="T11" fmla="*/ 3 h 30"/>
                <a:gd name="T12" fmla="*/ 22 w 55"/>
                <a:gd name="T13" fmla="*/ 4 h 30"/>
                <a:gd name="T14" fmla="*/ 25 w 55"/>
                <a:gd name="T15" fmla="*/ 5 h 30"/>
                <a:gd name="T16" fmla="*/ 29 w 55"/>
                <a:gd name="T17" fmla="*/ 7 h 30"/>
                <a:gd name="T18" fmla="*/ 33 w 55"/>
                <a:gd name="T19" fmla="*/ 9 h 30"/>
                <a:gd name="T20" fmla="*/ 36 w 55"/>
                <a:gd name="T21" fmla="*/ 10 h 30"/>
                <a:gd name="T22" fmla="*/ 39 w 55"/>
                <a:gd name="T23" fmla="*/ 13 h 30"/>
                <a:gd name="T24" fmla="*/ 41 w 55"/>
                <a:gd name="T25" fmla="*/ 15 h 30"/>
                <a:gd name="T26" fmla="*/ 44 w 55"/>
                <a:gd name="T27" fmla="*/ 17 h 30"/>
                <a:gd name="T28" fmla="*/ 47 w 55"/>
                <a:gd name="T29" fmla="*/ 19 h 30"/>
                <a:gd name="T30" fmla="*/ 49 w 55"/>
                <a:gd name="T31" fmla="*/ 22 h 30"/>
                <a:gd name="T32" fmla="*/ 52 w 55"/>
                <a:gd name="T33" fmla="*/ 25 h 30"/>
                <a:gd name="T34" fmla="*/ 54 w 55"/>
                <a:gd name="T35" fmla="*/ 28 h 30"/>
                <a:gd name="T36" fmla="*/ 52 w 55"/>
                <a:gd name="T37" fmla="*/ 29 h 30"/>
                <a:gd name="T38" fmla="*/ 50 w 55"/>
                <a:gd name="T39" fmla="*/ 26 h 30"/>
                <a:gd name="T40" fmla="*/ 48 w 55"/>
                <a:gd name="T41" fmla="*/ 23 h 30"/>
                <a:gd name="T42" fmla="*/ 46 w 55"/>
                <a:gd name="T43" fmla="*/ 21 h 30"/>
                <a:gd name="T44" fmla="*/ 43 w 55"/>
                <a:gd name="T45" fmla="*/ 18 h 30"/>
                <a:gd name="T46" fmla="*/ 41 w 55"/>
                <a:gd name="T47" fmla="*/ 16 h 30"/>
                <a:gd name="T48" fmla="*/ 38 w 55"/>
                <a:gd name="T49" fmla="*/ 14 h 30"/>
                <a:gd name="T50" fmla="*/ 35 w 55"/>
                <a:gd name="T51" fmla="*/ 12 h 30"/>
                <a:gd name="T52" fmla="*/ 32 w 55"/>
                <a:gd name="T53" fmla="*/ 10 h 30"/>
                <a:gd name="T54" fmla="*/ 28 w 55"/>
                <a:gd name="T55" fmla="*/ 8 h 30"/>
                <a:gd name="T56" fmla="*/ 25 w 55"/>
                <a:gd name="T57" fmla="*/ 7 h 30"/>
                <a:gd name="T58" fmla="*/ 21 w 55"/>
                <a:gd name="T59" fmla="*/ 6 h 30"/>
                <a:gd name="T60" fmla="*/ 18 w 55"/>
                <a:gd name="T61" fmla="*/ 5 h 30"/>
                <a:gd name="T62" fmla="*/ 13 w 55"/>
                <a:gd name="T63" fmla="*/ 4 h 30"/>
                <a:gd name="T64" fmla="*/ 9 w 55"/>
                <a:gd name="T65" fmla="*/ 3 h 30"/>
                <a:gd name="T66" fmla="*/ 5 w 55"/>
                <a:gd name="T67" fmla="*/ 2 h 30"/>
                <a:gd name="T68" fmla="*/ 1 w 55"/>
                <a:gd name="T69" fmla="*/ 1 h 30"/>
                <a:gd name="T70" fmla="*/ 1 w 55"/>
                <a:gd name="T71" fmla="*/ 1 h 30"/>
                <a:gd name="T72" fmla="*/ 1 w 55"/>
                <a:gd name="T73" fmla="*/ 1 h 30"/>
                <a:gd name="T74" fmla="*/ 0 w 55"/>
                <a:gd name="T75" fmla="*/ 1 h 30"/>
                <a:gd name="T76" fmla="*/ 0 w 55"/>
                <a:gd name="T77" fmla="*/ 1 h 30"/>
                <a:gd name="T78" fmla="*/ 0 w 55"/>
                <a:gd name="T79" fmla="*/ 0 h 30"/>
                <a:gd name="T80" fmla="*/ 1 w 55"/>
                <a:gd name="T81" fmla="*/ 0 h 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30"/>
                <a:gd name="T125" fmla="*/ 55 w 55"/>
                <a:gd name="T126" fmla="*/ 30 h 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30">
                  <a:moveTo>
                    <a:pt x="1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7"/>
                  </a:lnTo>
                  <a:lnTo>
                    <a:pt x="33" y="9"/>
                  </a:lnTo>
                  <a:lnTo>
                    <a:pt x="36" y="10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4" y="17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7" name="Freeform 32"/>
            <p:cNvSpPr>
              <a:spLocks/>
            </p:cNvSpPr>
            <p:nvPr/>
          </p:nvSpPr>
          <p:spPr bwMode="auto">
            <a:xfrm>
              <a:off x="1992" y="1209"/>
              <a:ext cx="339" cy="18"/>
            </a:xfrm>
            <a:custGeom>
              <a:avLst/>
              <a:gdLst>
                <a:gd name="T0" fmla="*/ 1 w 339"/>
                <a:gd name="T1" fmla="*/ 0 h 18"/>
                <a:gd name="T2" fmla="*/ 0 w 339"/>
                <a:gd name="T3" fmla="*/ 0 h 18"/>
                <a:gd name="T4" fmla="*/ 338 w 339"/>
                <a:gd name="T5" fmla="*/ 16 h 18"/>
                <a:gd name="T6" fmla="*/ 338 w 339"/>
                <a:gd name="T7" fmla="*/ 17 h 18"/>
                <a:gd name="T8" fmla="*/ 0 w 339"/>
                <a:gd name="T9" fmla="*/ 1 h 18"/>
                <a:gd name="T10" fmla="*/ 0 w 339"/>
                <a:gd name="T11" fmla="*/ 1 h 18"/>
                <a:gd name="T12" fmla="*/ 0 w 339"/>
                <a:gd name="T13" fmla="*/ 1 h 18"/>
                <a:gd name="T14" fmla="*/ 0 w 339"/>
                <a:gd name="T15" fmla="*/ 1 h 18"/>
                <a:gd name="T16" fmla="*/ 0 w 339"/>
                <a:gd name="T17" fmla="*/ 0 h 18"/>
                <a:gd name="T18" fmla="*/ 0 w 339"/>
                <a:gd name="T19" fmla="*/ 0 h 18"/>
                <a:gd name="T20" fmla="*/ 0 w 339"/>
                <a:gd name="T21" fmla="*/ 0 h 18"/>
                <a:gd name="T22" fmla="*/ 1 w 33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8"/>
                <a:gd name="T38" fmla="*/ 339 w 33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8">
                  <a:moveTo>
                    <a:pt x="1" y="0"/>
                  </a:moveTo>
                  <a:lnTo>
                    <a:pt x="0" y="0"/>
                  </a:lnTo>
                  <a:lnTo>
                    <a:pt x="338" y="16"/>
                  </a:lnTo>
                  <a:lnTo>
                    <a:pt x="338" y="1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8" name="Freeform 33"/>
            <p:cNvSpPr>
              <a:spLocks/>
            </p:cNvSpPr>
            <p:nvPr/>
          </p:nvSpPr>
          <p:spPr bwMode="auto">
            <a:xfrm>
              <a:off x="1935" y="1016"/>
              <a:ext cx="59" cy="195"/>
            </a:xfrm>
            <a:custGeom>
              <a:avLst/>
              <a:gdLst>
                <a:gd name="T0" fmla="*/ 1 w 59"/>
                <a:gd name="T1" fmla="*/ 2 h 195"/>
                <a:gd name="T2" fmla="*/ 2 w 59"/>
                <a:gd name="T3" fmla="*/ 1 h 195"/>
                <a:gd name="T4" fmla="*/ 58 w 59"/>
                <a:gd name="T5" fmla="*/ 193 h 195"/>
                <a:gd name="T6" fmla="*/ 57 w 59"/>
                <a:gd name="T7" fmla="*/ 194 h 195"/>
                <a:gd name="T8" fmla="*/ 0 w 59"/>
                <a:gd name="T9" fmla="*/ 1 h 195"/>
                <a:gd name="T10" fmla="*/ 1 w 59"/>
                <a:gd name="T11" fmla="*/ 0 h 195"/>
                <a:gd name="T12" fmla="*/ 0 w 59"/>
                <a:gd name="T13" fmla="*/ 1 h 195"/>
                <a:gd name="T14" fmla="*/ 1 w 59"/>
                <a:gd name="T15" fmla="*/ 0 h 195"/>
                <a:gd name="T16" fmla="*/ 1 w 59"/>
                <a:gd name="T17" fmla="*/ 0 h 195"/>
                <a:gd name="T18" fmla="*/ 2 w 59"/>
                <a:gd name="T19" fmla="*/ 0 h 195"/>
                <a:gd name="T20" fmla="*/ 2 w 59"/>
                <a:gd name="T21" fmla="*/ 1 h 195"/>
                <a:gd name="T22" fmla="*/ 1 w 59"/>
                <a:gd name="T23" fmla="*/ 2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95"/>
                <a:gd name="T38" fmla="*/ 59 w 59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95">
                  <a:moveTo>
                    <a:pt x="1" y="2"/>
                  </a:moveTo>
                  <a:lnTo>
                    <a:pt x="2" y="1"/>
                  </a:lnTo>
                  <a:lnTo>
                    <a:pt x="58" y="193"/>
                  </a:lnTo>
                  <a:lnTo>
                    <a:pt x="57" y="194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9" name="Freeform 34"/>
            <p:cNvSpPr>
              <a:spLocks/>
            </p:cNvSpPr>
            <p:nvPr/>
          </p:nvSpPr>
          <p:spPr bwMode="auto">
            <a:xfrm>
              <a:off x="1936" y="1012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0 w 22"/>
                <a:gd name="T3" fmla="*/ 3 h 17"/>
                <a:gd name="T4" fmla="*/ 0 w 22"/>
                <a:gd name="T5" fmla="*/ 16 h 17"/>
                <a:gd name="T6" fmla="*/ 0 w 22"/>
                <a:gd name="T7" fmla="*/ 11 h 17"/>
                <a:gd name="T8" fmla="*/ 20 w 22"/>
                <a:gd name="T9" fmla="*/ 0 h 17"/>
                <a:gd name="T10" fmla="*/ 20 w 22"/>
                <a:gd name="T11" fmla="*/ 3 h 17"/>
                <a:gd name="T12" fmla="*/ 20 w 22"/>
                <a:gd name="T13" fmla="*/ 0 h 17"/>
                <a:gd name="T14" fmla="*/ 21 w 22"/>
                <a:gd name="T15" fmla="*/ 0 h 17"/>
                <a:gd name="T16" fmla="*/ 21 w 22"/>
                <a:gd name="T17" fmla="*/ 0 h 17"/>
                <a:gd name="T18" fmla="*/ 21 w 22"/>
                <a:gd name="T19" fmla="*/ 3 h 17"/>
                <a:gd name="T20" fmla="*/ 20 w 22"/>
                <a:gd name="T21" fmla="*/ 3 h 17"/>
                <a:gd name="T22" fmla="*/ 21 w 22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17"/>
                <a:gd name="T38" fmla="*/ 22 w 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17">
                  <a:moveTo>
                    <a:pt x="21" y="0"/>
                  </a:moveTo>
                  <a:lnTo>
                    <a:pt x="20" y="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0" name="Freeform 35"/>
            <p:cNvSpPr>
              <a:spLocks/>
            </p:cNvSpPr>
            <p:nvPr/>
          </p:nvSpPr>
          <p:spPr bwMode="auto">
            <a:xfrm>
              <a:off x="1900" y="976"/>
              <a:ext cx="58" cy="38"/>
            </a:xfrm>
            <a:custGeom>
              <a:avLst/>
              <a:gdLst>
                <a:gd name="T0" fmla="*/ 0 w 58"/>
                <a:gd name="T1" fmla="*/ 0 h 38"/>
                <a:gd name="T2" fmla="*/ 0 w 58"/>
                <a:gd name="T3" fmla="*/ 0 h 38"/>
                <a:gd name="T4" fmla="*/ 8 w 58"/>
                <a:gd name="T5" fmla="*/ 0 h 38"/>
                <a:gd name="T6" fmla="*/ 15 w 58"/>
                <a:gd name="T7" fmla="*/ 0 h 38"/>
                <a:gd name="T8" fmla="*/ 21 w 58"/>
                <a:gd name="T9" fmla="*/ 1 h 38"/>
                <a:gd name="T10" fmla="*/ 26 w 58"/>
                <a:gd name="T11" fmla="*/ 2 h 38"/>
                <a:gd name="T12" fmla="*/ 31 w 58"/>
                <a:gd name="T13" fmla="*/ 4 h 38"/>
                <a:gd name="T14" fmla="*/ 35 w 58"/>
                <a:gd name="T15" fmla="*/ 6 h 38"/>
                <a:gd name="T16" fmla="*/ 38 w 58"/>
                <a:gd name="T17" fmla="*/ 8 h 38"/>
                <a:gd name="T18" fmla="*/ 41 w 58"/>
                <a:gd name="T19" fmla="*/ 10 h 38"/>
                <a:gd name="T20" fmla="*/ 44 w 58"/>
                <a:gd name="T21" fmla="*/ 12 h 38"/>
                <a:gd name="T22" fmla="*/ 46 w 58"/>
                <a:gd name="T23" fmla="*/ 15 h 38"/>
                <a:gd name="T24" fmla="*/ 48 w 58"/>
                <a:gd name="T25" fmla="*/ 18 h 38"/>
                <a:gd name="T26" fmla="*/ 49 w 58"/>
                <a:gd name="T27" fmla="*/ 22 h 38"/>
                <a:gd name="T28" fmla="*/ 51 w 58"/>
                <a:gd name="T29" fmla="*/ 25 h 38"/>
                <a:gd name="T30" fmla="*/ 53 w 58"/>
                <a:gd name="T31" fmla="*/ 28 h 38"/>
                <a:gd name="T32" fmla="*/ 55 w 58"/>
                <a:gd name="T33" fmla="*/ 32 h 38"/>
                <a:gd name="T34" fmla="*/ 57 w 58"/>
                <a:gd name="T35" fmla="*/ 36 h 38"/>
                <a:gd name="T36" fmla="*/ 56 w 58"/>
                <a:gd name="T37" fmla="*/ 37 h 38"/>
                <a:gd name="T38" fmla="*/ 54 w 58"/>
                <a:gd name="T39" fmla="*/ 33 h 38"/>
                <a:gd name="T40" fmla="*/ 52 w 58"/>
                <a:gd name="T41" fmla="*/ 29 h 38"/>
                <a:gd name="T42" fmla="*/ 50 w 58"/>
                <a:gd name="T43" fmla="*/ 26 h 38"/>
                <a:gd name="T44" fmla="*/ 48 w 58"/>
                <a:gd name="T45" fmla="*/ 22 h 38"/>
                <a:gd name="T46" fmla="*/ 47 w 58"/>
                <a:gd name="T47" fmla="*/ 19 h 38"/>
                <a:gd name="T48" fmla="*/ 45 w 58"/>
                <a:gd name="T49" fmla="*/ 16 h 38"/>
                <a:gd name="T50" fmla="*/ 43 w 58"/>
                <a:gd name="T51" fmla="*/ 14 h 38"/>
                <a:gd name="T52" fmla="*/ 40 w 58"/>
                <a:gd name="T53" fmla="*/ 11 h 38"/>
                <a:gd name="T54" fmla="*/ 37 w 58"/>
                <a:gd name="T55" fmla="*/ 9 h 38"/>
                <a:gd name="T56" fmla="*/ 34 w 58"/>
                <a:gd name="T57" fmla="*/ 7 h 38"/>
                <a:gd name="T58" fmla="*/ 30 w 58"/>
                <a:gd name="T59" fmla="*/ 5 h 38"/>
                <a:gd name="T60" fmla="*/ 26 w 58"/>
                <a:gd name="T61" fmla="*/ 4 h 38"/>
                <a:gd name="T62" fmla="*/ 21 w 58"/>
                <a:gd name="T63" fmla="*/ 3 h 38"/>
                <a:gd name="T64" fmla="*/ 15 w 58"/>
                <a:gd name="T65" fmla="*/ 2 h 38"/>
                <a:gd name="T66" fmla="*/ 8 w 58"/>
                <a:gd name="T67" fmla="*/ 1 h 38"/>
                <a:gd name="T68" fmla="*/ 0 w 58"/>
                <a:gd name="T69" fmla="*/ 1 h 38"/>
                <a:gd name="T70" fmla="*/ 0 w 58"/>
                <a:gd name="T71" fmla="*/ 1 h 38"/>
                <a:gd name="T72" fmla="*/ 0 w 58"/>
                <a:gd name="T73" fmla="*/ 1 h 38"/>
                <a:gd name="T74" fmla="*/ 0 w 58"/>
                <a:gd name="T75" fmla="*/ 1 h 38"/>
                <a:gd name="T76" fmla="*/ 0 w 58"/>
                <a:gd name="T77" fmla="*/ 0 h 38"/>
                <a:gd name="T78" fmla="*/ 0 w 58"/>
                <a:gd name="T79" fmla="*/ 0 h 38"/>
                <a:gd name="T80" fmla="*/ 0 w 58"/>
                <a:gd name="T81" fmla="*/ 0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38"/>
                <a:gd name="T125" fmla="*/ 58 w 58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3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2"/>
                  </a:lnTo>
                  <a:lnTo>
                    <a:pt x="46" y="15"/>
                  </a:lnTo>
                  <a:lnTo>
                    <a:pt x="48" y="18"/>
                  </a:lnTo>
                  <a:lnTo>
                    <a:pt x="49" y="22"/>
                  </a:lnTo>
                  <a:lnTo>
                    <a:pt x="51" y="25"/>
                  </a:lnTo>
                  <a:lnTo>
                    <a:pt x="53" y="28"/>
                  </a:lnTo>
                  <a:lnTo>
                    <a:pt x="55" y="32"/>
                  </a:lnTo>
                  <a:lnTo>
                    <a:pt x="57" y="36"/>
                  </a:lnTo>
                  <a:lnTo>
                    <a:pt x="56" y="37"/>
                  </a:lnTo>
                  <a:lnTo>
                    <a:pt x="54" y="33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7" y="19"/>
                  </a:lnTo>
                  <a:lnTo>
                    <a:pt x="45" y="16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6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1" name="Freeform 36"/>
            <p:cNvSpPr>
              <a:spLocks/>
            </p:cNvSpPr>
            <p:nvPr/>
          </p:nvSpPr>
          <p:spPr bwMode="auto">
            <a:xfrm>
              <a:off x="1592" y="984"/>
              <a:ext cx="309" cy="17"/>
            </a:xfrm>
            <a:custGeom>
              <a:avLst/>
              <a:gdLst>
                <a:gd name="T0" fmla="*/ 1 w 309"/>
                <a:gd name="T1" fmla="*/ 0 h 17"/>
                <a:gd name="T2" fmla="*/ 1 w 309"/>
                <a:gd name="T3" fmla="*/ 0 h 17"/>
                <a:gd name="T4" fmla="*/ 308 w 309"/>
                <a:gd name="T5" fmla="*/ 0 h 17"/>
                <a:gd name="T6" fmla="*/ 308 w 309"/>
                <a:gd name="T7" fmla="*/ 16 h 17"/>
                <a:gd name="T8" fmla="*/ 1 w 309"/>
                <a:gd name="T9" fmla="*/ 16 h 17"/>
                <a:gd name="T10" fmla="*/ 1 w 309"/>
                <a:gd name="T11" fmla="*/ 16 h 17"/>
                <a:gd name="T12" fmla="*/ 1 w 309"/>
                <a:gd name="T13" fmla="*/ 16 h 17"/>
                <a:gd name="T14" fmla="*/ 0 w 309"/>
                <a:gd name="T15" fmla="*/ 16 h 17"/>
                <a:gd name="T16" fmla="*/ 0 w 309"/>
                <a:gd name="T17" fmla="*/ 0 h 17"/>
                <a:gd name="T18" fmla="*/ 0 w 309"/>
                <a:gd name="T19" fmla="*/ 0 h 17"/>
                <a:gd name="T20" fmla="*/ 1 w 30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"/>
                <a:gd name="T34" fmla="*/ 0 h 17"/>
                <a:gd name="T35" fmla="*/ 309 w 30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" h="17">
                  <a:moveTo>
                    <a:pt x="1" y="0"/>
                  </a:moveTo>
                  <a:lnTo>
                    <a:pt x="1" y="0"/>
                  </a:lnTo>
                  <a:lnTo>
                    <a:pt x="308" y="0"/>
                  </a:lnTo>
                  <a:lnTo>
                    <a:pt x="308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2" name="Freeform 37"/>
            <p:cNvSpPr>
              <a:spLocks/>
            </p:cNvSpPr>
            <p:nvPr/>
          </p:nvSpPr>
          <p:spPr bwMode="auto">
            <a:xfrm>
              <a:off x="1566" y="976"/>
              <a:ext cx="28" cy="30"/>
            </a:xfrm>
            <a:custGeom>
              <a:avLst/>
              <a:gdLst>
                <a:gd name="T0" fmla="*/ 0 w 28"/>
                <a:gd name="T1" fmla="*/ 29 h 30"/>
                <a:gd name="T2" fmla="*/ 0 w 28"/>
                <a:gd name="T3" fmla="*/ 29 h 30"/>
                <a:gd name="T4" fmla="*/ 0 w 28"/>
                <a:gd name="T5" fmla="*/ 22 h 30"/>
                <a:gd name="T6" fmla="*/ 2 w 28"/>
                <a:gd name="T7" fmla="*/ 16 h 30"/>
                <a:gd name="T8" fmla="*/ 4 w 28"/>
                <a:gd name="T9" fmla="*/ 11 h 30"/>
                <a:gd name="T10" fmla="*/ 7 w 28"/>
                <a:gd name="T11" fmla="*/ 7 h 30"/>
                <a:gd name="T12" fmla="*/ 11 w 28"/>
                <a:gd name="T13" fmla="*/ 4 h 30"/>
                <a:gd name="T14" fmla="*/ 16 w 28"/>
                <a:gd name="T15" fmla="*/ 1 h 30"/>
                <a:gd name="T16" fmla="*/ 21 w 28"/>
                <a:gd name="T17" fmla="*/ 0 h 30"/>
                <a:gd name="T18" fmla="*/ 27 w 28"/>
                <a:gd name="T19" fmla="*/ 0 h 30"/>
                <a:gd name="T20" fmla="*/ 27 w 28"/>
                <a:gd name="T21" fmla="*/ 1 h 30"/>
                <a:gd name="T22" fmla="*/ 21 w 28"/>
                <a:gd name="T23" fmla="*/ 2 h 30"/>
                <a:gd name="T24" fmla="*/ 16 w 28"/>
                <a:gd name="T25" fmla="*/ 3 h 30"/>
                <a:gd name="T26" fmla="*/ 12 w 28"/>
                <a:gd name="T27" fmla="*/ 5 h 30"/>
                <a:gd name="T28" fmla="*/ 8 w 28"/>
                <a:gd name="T29" fmla="*/ 8 h 30"/>
                <a:gd name="T30" fmla="*/ 5 w 28"/>
                <a:gd name="T31" fmla="*/ 11 h 30"/>
                <a:gd name="T32" fmla="*/ 3 w 28"/>
                <a:gd name="T33" fmla="*/ 16 h 30"/>
                <a:gd name="T34" fmla="*/ 2 w 28"/>
                <a:gd name="T35" fmla="*/ 22 h 30"/>
                <a:gd name="T36" fmla="*/ 2 w 28"/>
                <a:gd name="T37" fmla="*/ 29 h 30"/>
                <a:gd name="T38" fmla="*/ 2 w 28"/>
                <a:gd name="T39" fmla="*/ 29 h 30"/>
                <a:gd name="T40" fmla="*/ 2 w 28"/>
                <a:gd name="T41" fmla="*/ 29 h 30"/>
                <a:gd name="T42" fmla="*/ 1 w 28"/>
                <a:gd name="T43" fmla="*/ 29 h 30"/>
                <a:gd name="T44" fmla="*/ 1 w 28"/>
                <a:gd name="T45" fmla="*/ 29 h 30"/>
                <a:gd name="T46" fmla="*/ 0 w 28"/>
                <a:gd name="T47" fmla="*/ 29 h 30"/>
                <a:gd name="T48" fmla="*/ 0 w 28"/>
                <a:gd name="T49" fmla="*/ 29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30"/>
                <a:gd name="T77" fmla="*/ 28 w 28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30">
                  <a:moveTo>
                    <a:pt x="0" y="29"/>
                  </a:move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3" name="Freeform 38"/>
            <p:cNvSpPr>
              <a:spLocks/>
            </p:cNvSpPr>
            <p:nvPr/>
          </p:nvSpPr>
          <p:spPr bwMode="auto">
            <a:xfrm>
              <a:off x="1552" y="1005"/>
              <a:ext cx="17" cy="512"/>
            </a:xfrm>
            <a:custGeom>
              <a:avLst/>
              <a:gdLst>
                <a:gd name="T0" fmla="*/ 8 w 17"/>
                <a:gd name="T1" fmla="*/ 511 h 512"/>
                <a:gd name="T2" fmla="*/ 0 w 17"/>
                <a:gd name="T3" fmla="*/ 510 h 512"/>
                <a:gd name="T4" fmla="*/ 0 w 17"/>
                <a:gd name="T5" fmla="*/ 0 h 512"/>
                <a:gd name="T6" fmla="*/ 16 w 17"/>
                <a:gd name="T7" fmla="*/ 0 h 512"/>
                <a:gd name="T8" fmla="*/ 8 w 17"/>
                <a:gd name="T9" fmla="*/ 510 h 512"/>
                <a:gd name="T10" fmla="*/ 8 w 17"/>
                <a:gd name="T11" fmla="*/ 509 h 512"/>
                <a:gd name="T12" fmla="*/ 8 w 17"/>
                <a:gd name="T13" fmla="*/ 510 h 512"/>
                <a:gd name="T14" fmla="*/ 8 w 17"/>
                <a:gd name="T15" fmla="*/ 510 h 512"/>
                <a:gd name="T16" fmla="*/ 8 w 17"/>
                <a:gd name="T17" fmla="*/ 511 h 512"/>
                <a:gd name="T18" fmla="*/ 0 w 17"/>
                <a:gd name="T19" fmla="*/ 510 h 512"/>
                <a:gd name="T20" fmla="*/ 0 w 17"/>
                <a:gd name="T21" fmla="*/ 510 h 512"/>
                <a:gd name="T22" fmla="*/ 8 w 17"/>
                <a:gd name="T23" fmla="*/ 511 h 5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12"/>
                <a:gd name="T38" fmla="*/ 17 w 17"/>
                <a:gd name="T39" fmla="*/ 512 h 5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12">
                  <a:moveTo>
                    <a:pt x="8" y="511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8" y="510"/>
                  </a:lnTo>
                  <a:lnTo>
                    <a:pt x="8" y="509"/>
                  </a:lnTo>
                  <a:lnTo>
                    <a:pt x="8" y="510"/>
                  </a:lnTo>
                  <a:lnTo>
                    <a:pt x="8" y="511"/>
                  </a:lnTo>
                  <a:lnTo>
                    <a:pt x="0" y="510"/>
                  </a:lnTo>
                  <a:lnTo>
                    <a:pt x="8" y="51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4" name="Freeform 39"/>
            <p:cNvSpPr>
              <a:spLocks/>
            </p:cNvSpPr>
            <p:nvPr/>
          </p:nvSpPr>
          <p:spPr bwMode="auto">
            <a:xfrm>
              <a:off x="1567" y="1514"/>
              <a:ext cx="399" cy="17"/>
            </a:xfrm>
            <a:custGeom>
              <a:avLst/>
              <a:gdLst>
                <a:gd name="T0" fmla="*/ 396 w 399"/>
                <a:gd name="T1" fmla="*/ 8 h 17"/>
                <a:gd name="T2" fmla="*/ 397 w 399"/>
                <a:gd name="T3" fmla="*/ 16 h 17"/>
                <a:gd name="T4" fmla="*/ 0 w 399"/>
                <a:gd name="T5" fmla="*/ 16 h 17"/>
                <a:gd name="T6" fmla="*/ 0 w 399"/>
                <a:gd name="T7" fmla="*/ 0 h 17"/>
                <a:gd name="T8" fmla="*/ 397 w 399"/>
                <a:gd name="T9" fmla="*/ 0 h 17"/>
                <a:gd name="T10" fmla="*/ 398 w 399"/>
                <a:gd name="T11" fmla="*/ 8 h 17"/>
                <a:gd name="T12" fmla="*/ 397 w 399"/>
                <a:gd name="T13" fmla="*/ 0 h 17"/>
                <a:gd name="T14" fmla="*/ 398 w 399"/>
                <a:gd name="T15" fmla="*/ 0 h 17"/>
                <a:gd name="T16" fmla="*/ 398 w 399"/>
                <a:gd name="T17" fmla="*/ 8 h 17"/>
                <a:gd name="T18" fmla="*/ 398 w 399"/>
                <a:gd name="T19" fmla="*/ 8 h 17"/>
                <a:gd name="T20" fmla="*/ 397 w 399"/>
                <a:gd name="T21" fmla="*/ 16 h 17"/>
                <a:gd name="T22" fmla="*/ 396 w 399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9"/>
                <a:gd name="T37" fmla="*/ 0 h 17"/>
                <a:gd name="T38" fmla="*/ 399 w 39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9" h="17">
                  <a:moveTo>
                    <a:pt x="396" y="8"/>
                  </a:moveTo>
                  <a:lnTo>
                    <a:pt x="39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97" y="0"/>
                  </a:lnTo>
                  <a:lnTo>
                    <a:pt x="398" y="8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8"/>
                  </a:lnTo>
                  <a:lnTo>
                    <a:pt x="397" y="16"/>
                  </a:lnTo>
                  <a:lnTo>
                    <a:pt x="39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5" name="Freeform 40"/>
            <p:cNvSpPr>
              <a:spLocks/>
            </p:cNvSpPr>
            <p:nvPr/>
          </p:nvSpPr>
          <p:spPr bwMode="auto">
            <a:xfrm>
              <a:off x="1949" y="1515"/>
              <a:ext cx="17" cy="82"/>
            </a:xfrm>
            <a:custGeom>
              <a:avLst/>
              <a:gdLst>
                <a:gd name="T0" fmla="*/ 8 w 17"/>
                <a:gd name="T1" fmla="*/ 81 h 82"/>
                <a:gd name="T2" fmla="*/ 0 w 17"/>
                <a:gd name="T3" fmla="*/ 80 h 82"/>
                <a:gd name="T4" fmla="*/ 0 w 17"/>
                <a:gd name="T5" fmla="*/ 0 h 82"/>
                <a:gd name="T6" fmla="*/ 16 w 17"/>
                <a:gd name="T7" fmla="*/ 0 h 82"/>
                <a:gd name="T8" fmla="*/ 16 w 17"/>
                <a:gd name="T9" fmla="*/ 80 h 82"/>
                <a:gd name="T10" fmla="*/ 8 w 17"/>
                <a:gd name="T11" fmla="*/ 79 h 82"/>
                <a:gd name="T12" fmla="*/ 16 w 17"/>
                <a:gd name="T13" fmla="*/ 80 h 82"/>
                <a:gd name="T14" fmla="*/ 16 w 17"/>
                <a:gd name="T15" fmla="*/ 81 h 82"/>
                <a:gd name="T16" fmla="*/ 8 w 17"/>
                <a:gd name="T17" fmla="*/ 81 h 82"/>
                <a:gd name="T18" fmla="*/ 8 w 17"/>
                <a:gd name="T19" fmla="*/ 81 h 82"/>
                <a:gd name="T20" fmla="*/ 0 w 17"/>
                <a:gd name="T21" fmla="*/ 80 h 82"/>
                <a:gd name="T22" fmla="*/ 8 w 17"/>
                <a:gd name="T23" fmla="*/ 81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2"/>
                <a:gd name="T38" fmla="*/ 17 w 17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2">
                  <a:moveTo>
                    <a:pt x="8" y="81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0"/>
                  </a:lnTo>
                  <a:lnTo>
                    <a:pt x="8" y="79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8" y="81"/>
                  </a:lnTo>
                  <a:lnTo>
                    <a:pt x="0" y="80"/>
                  </a:lnTo>
                  <a:lnTo>
                    <a:pt x="8" y="8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6" name="Freeform 41"/>
            <p:cNvSpPr>
              <a:spLocks/>
            </p:cNvSpPr>
            <p:nvPr/>
          </p:nvSpPr>
          <p:spPr bwMode="auto">
            <a:xfrm>
              <a:off x="1964" y="1418"/>
              <a:ext cx="182" cy="179"/>
            </a:xfrm>
            <a:custGeom>
              <a:avLst/>
              <a:gdLst>
                <a:gd name="T0" fmla="*/ 181 w 182"/>
                <a:gd name="T1" fmla="*/ 1 h 179"/>
                <a:gd name="T2" fmla="*/ 165 w 182"/>
                <a:gd name="T3" fmla="*/ 3 h 179"/>
                <a:gd name="T4" fmla="*/ 151 w 182"/>
                <a:gd name="T5" fmla="*/ 9 h 179"/>
                <a:gd name="T6" fmla="*/ 138 w 182"/>
                <a:gd name="T7" fmla="*/ 18 h 179"/>
                <a:gd name="T8" fmla="*/ 127 w 182"/>
                <a:gd name="T9" fmla="*/ 29 h 179"/>
                <a:gd name="T10" fmla="*/ 117 w 182"/>
                <a:gd name="T11" fmla="*/ 42 h 179"/>
                <a:gd name="T12" fmla="*/ 108 w 182"/>
                <a:gd name="T13" fmla="*/ 57 h 179"/>
                <a:gd name="T14" fmla="*/ 100 w 182"/>
                <a:gd name="T15" fmla="*/ 73 h 179"/>
                <a:gd name="T16" fmla="*/ 91 w 182"/>
                <a:gd name="T17" fmla="*/ 89 h 179"/>
                <a:gd name="T18" fmla="*/ 83 w 182"/>
                <a:gd name="T19" fmla="*/ 106 h 179"/>
                <a:gd name="T20" fmla="*/ 74 w 182"/>
                <a:gd name="T21" fmla="*/ 122 h 179"/>
                <a:gd name="T22" fmla="*/ 65 w 182"/>
                <a:gd name="T23" fmla="*/ 137 h 179"/>
                <a:gd name="T24" fmla="*/ 55 w 182"/>
                <a:gd name="T25" fmla="*/ 150 h 179"/>
                <a:gd name="T26" fmla="*/ 43 w 182"/>
                <a:gd name="T27" fmla="*/ 161 h 179"/>
                <a:gd name="T28" fmla="*/ 31 w 182"/>
                <a:gd name="T29" fmla="*/ 170 h 179"/>
                <a:gd name="T30" fmla="*/ 17 w 182"/>
                <a:gd name="T31" fmla="*/ 176 h 179"/>
                <a:gd name="T32" fmla="*/ 0 w 182"/>
                <a:gd name="T33" fmla="*/ 178 h 179"/>
                <a:gd name="T34" fmla="*/ 9 w 182"/>
                <a:gd name="T35" fmla="*/ 176 h 179"/>
                <a:gd name="T36" fmla="*/ 23 w 182"/>
                <a:gd name="T37" fmla="*/ 172 h 179"/>
                <a:gd name="T38" fmla="*/ 37 w 182"/>
                <a:gd name="T39" fmla="*/ 165 h 179"/>
                <a:gd name="T40" fmla="*/ 48 w 182"/>
                <a:gd name="T41" fmla="*/ 155 h 179"/>
                <a:gd name="T42" fmla="*/ 59 w 182"/>
                <a:gd name="T43" fmla="*/ 143 h 179"/>
                <a:gd name="T44" fmla="*/ 68 w 182"/>
                <a:gd name="T45" fmla="*/ 128 h 179"/>
                <a:gd name="T46" fmla="*/ 77 w 182"/>
                <a:gd name="T47" fmla="*/ 113 h 179"/>
                <a:gd name="T48" fmla="*/ 86 w 182"/>
                <a:gd name="T49" fmla="*/ 97 h 179"/>
                <a:gd name="T50" fmla="*/ 94 w 182"/>
                <a:gd name="T51" fmla="*/ 80 h 179"/>
                <a:gd name="T52" fmla="*/ 103 w 182"/>
                <a:gd name="T53" fmla="*/ 64 h 179"/>
                <a:gd name="T54" fmla="*/ 111 w 182"/>
                <a:gd name="T55" fmla="*/ 48 h 179"/>
                <a:gd name="T56" fmla="*/ 121 w 182"/>
                <a:gd name="T57" fmla="*/ 34 h 179"/>
                <a:gd name="T58" fmla="*/ 132 w 182"/>
                <a:gd name="T59" fmla="*/ 22 h 179"/>
                <a:gd name="T60" fmla="*/ 144 w 182"/>
                <a:gd name="T61" fmla="*/ 12 h 179"/>
                <a:gd name="T62" fmla="*/ 157 w 182"/>
                <a:gd name="T63" fmla="*/ 4 h 179"/>
                <a:gd name="T64" fmla="*/ 172 w 182"/>
                <a:gd name="T65" fmla="*/ 0 h 179"/>
                <a:gd name="T66" fmla="*/ 181 w 182"/>
                <a:gd name="T67" fmla="*/ 0 h 179"/>
                <a:gd name="T68" fmla="*/ 181 w 182"/>
                <a:gd name="T69" fmla="*/ 0 h 179"/>
                <a:gd name="T70" fmla="*/ 181 w 182"/>
                <a:gd name="T71" fmla="*/ 1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179"/>
                <a:gd name="T110" fmla="*/ 182 w 182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179">
                  <a:moveTo>
                    <a:pt x="181" y="1"/>
                  </a:moveTo>
                  <a:lnTo>
                    <a:pt x="181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7" y="6"/>
                  </a:lnTo>
                  <a:lnTo>
                    <a:pt x="151" y="9"/>
                  </a:lnTo>
                  <a:lnTo>
                    <a:pt x="144" y="13"/>
                  </a:lnTo>
                  <a:lnTo>
                    <a:pt x="138" y="18"/>
                  </a:lnTo>
                  <a:lnTo>
                    <a:pt x="133" y="23"/>
                  </a:lnTo>
                  <a:lnTo>
                    <a:pt x="127" y="29"/>
                  </a:lnTo>
                  <a:lnTo>
                    <a:pt x="122" y="35"/>
                  </a:lnTo>
                  <a:lnTo>
                    <a:pt x="117" y="42"/>
                  </a:lnTo>
                  <a:lnTo>
                    <a:pt x="113" y="49"/>
                  </a:lnTo>
                  <a:lnTo>
                    <a:pt x="108" y="57"/>
                  </a:lnTo>
                  <a:lnTo>
                    <a:pt x="104" y="65"/>
                  </a:lnTo>
                  <a:lnTo>
                    <a:pt x="100" y="73"/>
                  </a:lnTo>
                  <a:lnTo>
                    <a:pt x="95" y="81"/>
                  </a:lnTo>
                  <a:lnTo>
                    <a:pt x="91" y="89"/>
                  </a:lnTo>
                  <a:lnTo>
                    <a:pt x="87" y="98"/>
                  </a:lnTo>
                  <a:lnTo>
                    <a:pt x="83" y="106"/>
                  </a:lnTo>
                  <a:lnTo>
                    <a:pt x="79" y="114"/>
                  </a:lnTo>
                  <a:lnTo>
                    <a:pt x="74" y="122"/>
                  </a:lnTo>
                  <a:lnTo>
                    <a:pt x="70" y="129"/>
                  </a:lnTo>
                  <a:lnTo>
                    <a:pt x="65" y="137"/>
                  </a:lnTo>
                  <a:lnTo>
                    <a:pt x="60" y="144"/>
                  </a:lnTo>
                  <a:lnTo>
                    <a:pt x="55" y="150"/>
                  </a:lnTo>
                  <a:lnTo>
                    <a:pt x="49" y="156"/>
                  </a:lnTo>
                  <a:lnTo>
                    <a:pt x="43" y="161"/>
                  </a:lnTo>
                  <a:lnTo>
                    <a:pt x="37" y="166"/>
                  </a:lnTo>
                  <a:lnTo>
                    <a:pt x="31" y="170"/>
                  </a:lnTo>
                  <a:lnTo>
                    <a:pt x="24" y="174"/>
                  </a:lnTo>
                  <a:lnTo>
                    <a:pt x="17" y="176"/>
                  </a:lnTo>
                  <a:lnTo>
                    <a:pt x="9" y="177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9" y="176"/>
                  </a:lnTo>
                  <a:lnTo>
                    <a:pt x="16" y="174"/>
                  </a:lnTo>
                  <a:lnTo>
                    <a:pt x="23" y="172"/>
                  </a:lnTo>
                  <a:lnTo>
                    <a:pt x="30" y="169"/>
                  </a:lnTo>
                  <a:lnTo>
                    <a:pt x="37" y="165"/>
                  </a:lnTo>
                  <a:lnTo>
                    <a:pt x="43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9" y="143"/>
                  </a:lnTo>
                  <a:lnTo>
                    <a:pt x="64" y="136"/>
                  </a:lnTo>
                  <a:lnTo>
                    <a:pt x="68" y="128"/>
                  </a:lnTo>
                  <a:lnTo>
                    <a:pt x="73" y="121"/>
                  </a:lnTo>
                  <a:lnTo>
                    <a:pt x="77" y="113"/>
                  </a:lnTo>
                  <a:lnTo>
                    <a:pt x="82" y="105"/>
                  </a:lnTo>
                  <a:lnTo>
                    <a:pt x="86" y="97"/>
                  </a:lnTo>
                  <a:lnTo>
                    <a:pt x="90" y="88"/>
                  </a:lnTo>
                  <a:lnTo>
                    <a:pt x="94" y="80"/>
                  </a:lnTo>
                  <a:lnTo>
                    <a:pt x="98" y="72"/>
                  </a:lnTo>
                  <a:lnTo>
                    <a:pt x="103" y="64"/>
                  </a:lnTo>
                  <a:lnTo>
                    <a:pt x="107" y="56"/>
                  </a:lnTo>
                  <a:lnTo>
                    <a:pt x="111" y="48"/>
                  </a:lnTo>
                  <a:lnTo>
                    <a:pt x="116" y="41"/>
                  </a:lnTo>
                  <a:lnTo>
                    <a:pt x="121" y="34"/>
                  </a:lnTo>
                  <a:lnTo>
                    <a:pt x="126" y="28"/>
                  </a:lnTo>
                  <a:lnTo>
                    <a:pt x="132" y="22"/>
                  </a:lnTo>
                  <a:lnTo>
                    <a:pt x="138" y="16"/>
                  </a:lnTo>
                  <a:lnTo>
                    <a:pt x="144" y="12"/>
                  </a:lnTo>
                  <a:lnTo>
                    <a:pt x="150" y="8"/>
                  </a:lnTo>
                  <a:lnTo>
                    <a:pt x="157" y="4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81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7" name="Freeform 42"/>
            <p:cNvSpPr>
              <a:spLocks/>
            </p:cNvSpPr>
            <p:nvPr/>
          </p:nvSpPr>
          <p:spPr bwMode="auto">
            <a:xfrm>
              <a:off x="2145" y="1426"/>
              <a:ext cx="124" cy="17"/>
            </a:xfrm>
            <a:custGeom>
              <a:avLst/>
              <a:gdLst>
                <a:gd name="T0" fmla="*/ 122 w 124"/>
                <a:gd name="T1" fmla="*/ 16 h 17"/>
                <a:gd name="T2" fmla="*/ 122 w 124"/>
                <a:gd name="T3" fmla="*/ 16 h 17"/>
                <a:gd name="T4" fmla="*/ 0 w 124"/>
                <a:gd name="T5" fmla="*/ 16 h 17"/>
                <a:gd name="T6" fmla="*/ 0 w 124"/>
                <a:gd name="T7" fmla="*/ 0 h 17"/>
                <a:gd name="T8" fmla="*/ 122 w 124"/>
                <a:gd name="T9" fmla="*/ 0 h 17"/>
                <a:gd name="T10" fmla="*/ 122 w 124"/>
                <a:gd name="T11" fmla="*/ 0 h 17"/>
                <a:gd name="T12" fmla="*/ 122 w 124"/>
                <a:gd name="T13" fmla="*/ 0 h 17"/>
                <a:gd name="T14" fmla="*/ 122 w 124"/>
                <a:gd name="T15" fmla="*/ 0 h 17"/>
                <a:gd name="T16" fmla="*/ 123 w 124"/>
                <a:gd name="T17" fmla="*/ 0 h 17"/>
                <a:gd name="T18" fmla="*/ 122 w 124"/>
                <a:gd name="T19" fmla="*/ 16 h 17"/>
                <a:gd name="T20" fmla="*/ 122 w 12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7"/>
                <a:gd name="T35" fmla="*/ 124 w 12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7">
                  <a:moveTo>
                    <a:pt x="122" y="16"/>
                  </a:moveTo>
                  <a:lnTo>
                    <a:pt x="12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8" name="Freeform 43"/>
            <p:cNvSpPr>
              <a:spLocks/>
            </p:cNvSpPr>
            <p:nvPr/>
          </p:nvSpPr>
          <p:spPr bwMode="auto">
            <a:xfrm>
              <a:off x="2267" y="1418"/>
              <a:ext cx="117" cy="151"/>
            </a:xfrm>
            <a:custGeom>
              <a:avLst/>
              <a:gdLst>
                <a:gd name="T0" fmla="*/ 114 w 117"/>
                <a:gd name="T1" fmla="*/ 149 h 151"/>
                <a:gd name="T2" fmla="*/ 109 w 117"/>
                <a:gd name="T3" fmla="*/ 138 h 151"/>
                <a:gd name="T4" fmla="*/ 104 w 117"/>
                <a:gd name="T5" fmla="*/ 125 h 151"/>
                <a:gd name="T6" fmla="*/ 98 w 117"/>
                <a:gd name="T7" fmla="*/ 112 h 151"/>
                <a:gd name="T8" fmla="*/ 93 w 117"/>
                <a:gd name="T9" fmla="*/ 100 h 151"/>
                <a:gd name="T10" fmla="*/ 87 w 117"/>
                <a:gd name="T11" fmla="*/ 87 h 151"/>
                <a:gd name="T12" fmla="*/ 82 w 117"/>
                <a:gd name="T13" fmla="*/ 75 h 151"/>
                <a:gd name="T14" fmla="*/ 75 w 117"/>
                <a:gd name="T15" fmla="*/ 63 h 151"/>
                <a:gd name="T16" fmla="*/ 69 w 117"/>
                <a:gd name="T17" fmla="*/ 52 h 151"/>
                <a:gd name="T18" fmla="*/ 62 w 117"/>
                <a:gd name="T19" fmla="*/ 41 h 151"/>
                <a:gd name="T20" fmla="*/ 55 w 117"/>
                <a:gd name="T21" fmla="*/ 31 h 151"/>
                <a:gd name="T22" fmla="*/ 47 w 117"/>
                <a:gd name="T23" fmla="*/ 23 h 151"/>
                <a:gd name="T24" fmla="*/ 39 w 117"/>
                <a:gd name="T25" fmla="*/ 15 h 151"/>
                <a:gd name="T26" fmla="*/ 31 w 117"/>
                <a:gd name="T27" fmla="*/ 9 h 151"/>
                <a:gd name="T28" fmla="*/ 21 w 117"/>
                <a:gd name="T29" fmla="*/ 5 h 151"/>
                <a:gd name="T30" fmla="*/ 11 w 117"/>
                <a:gd name="T31" fmla="*/ 2 h 151"/>
                <a:gd name="T32" fmla="*/ 0 w 117"/>
                <a:gd name="T33" fmla="*/ 1 h 151"/>
                <a:gd name="T34" fmla="*/ 6 w 117"/>
                <a:gd name="T35" fmla="*/ 0 h 151"/>
                <a:gd name="T36" fmla="*/ 16 w 117"/>
                <a:gd name="T37" fmla="*/ 2 h 151"/>
                <a:gd name="T38" fmla="*/ 27 w 117"/>
                <a:gd name="T39" fmla="*/ 6 h 151"/>
                <a:gd name="T40" fmla="*/ 36 w 117"/>
                <a:gd name="T41" fmla="*/ 11 h 151"/>
                <a:gd name="T42" fmla="*/ 45 w 117"/>
                <a:gd name="T43" fmla="*/ 18 h 151"/>
                <a:gd name="T44" fmla="*/ 53 w 117"/>
                <a:gd name="T45" fmla="*/ 26 h 151"/>
                <a:gd name="T46" fmla="*/ 60 w 117"/>
                <a:gd name="T47" fmla="*/ 35 h 151"/>
                <a:gd name="T48" fmla="*/ 67 w 117"/>
                <a:gd name="T49" fmla="*/ 46 h 151"/>
                <a:gd name="T50" fmla="*/ 74 w 117"/>
                <a:gd name="T51" fmla="*/ 57 h 151"/>
                <a:gd name="T52" fmla="*/ 80 w 117"/>
                <a:gd name="T53" fmla="*/ 68 h 151"/>
                <a:gd name="T54" fmla="*/ 86 w 117"/>
                <a:gd name="T55" fmla="*/ 80 h 151"/>
                <a:gd name="T56" fmla="*/ 91 w 117"/>
                <a:gd name="T57" fmla="*/ 93 h 151"/>
                <a:gd name="T58" fmla="*/ 97 w 117"/>
                <a:gd name="T59" fmla="*/ 105 h 151"/>
                <a:gd name="T60" fmla="*/ 102 w 117"/>
                <a:gd name="T61" fmla="*/ 118 h 151"/>
                <a:gd name="T62" fmla="*/ 108 w 117"/>
                <a:gd name="T63" fmla="*/ 131 h 151"/>
                <a:gd name="T64" fmla="*/ 113 w 117"/>
                <a:gd name="T65" fmla="*/ 143 h 151"/>
                <a:gd name="T66" fmla="*/ 115 w 117"/>
                <a:gd name="T67" fmla="*/ 148 h 151"/>
                <a:gd name="T68" fmla="*/ 116 w 117"/>
                <a:gd name="T69" fmla="*/ 149 h 151"/>
                <a:gd name="T70" fmla="*/ 115 w 117"/>
                <a:gd name="T71" fmla="*/ 150 h 151"/>
                <a:gd name="T72" fmla="*/ 115 w 117"/>
                <a:gd name="T73" fmla="*/ 150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"/>
                <a:gd name="T112" fmla="*/ 0 h 151"/>
                <a:gd name="T113" fmla="*/ 117 w 117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" h="151">
                  <a:moveTo>
                    <a:pt x="115" y="150"/>
                  </a:moveTo>
                  <a:lnTo>
                    <a:pt x="114" y="149"/>
                  </a:lnTo>
                  <a:lnTo>
                    <a:pt x="112" y="144"/>
                  </a:lnTo>
                  <a:lnTo>
                    <a:pt x="109" y="138"/>
                  </a:lnTo>
                  <a:lnTo>
                    <a:pt x="106" y="131"/>
                  </a:lnTo>
                  <a:lnTo>
                    <a:pt x="104" y="125"/>
                  </a:lnTo>
                  <a:lnTo>
                    <a:pt x="101" y="119"/>
                  </a:lnTo>
                  <a:lnTo>
                    <a:pt x="98" y="112"/>
                  </a:lnTo>
                  <a:lnTo>
                    <a:pt x="96" y="106"/>
                  </a:lnTo>
                  <a:lnTo>
                    <a:pt x="93" y="100"/>
                  </a:lnTo>
                  <a:lnTo>
                    <a:pt x="90" y="94"/>
                  </a:lnTo>
                  <a:lnTo>
                    <a:pt x="87" y="87"/>
                  </a:lnTo>
                  <a:lnTo>
                    <a:pt x="84" y="81"/>
                  </a:lnTo>
                  <a:lnTo>
                    <a:pt x="82" y="75"/>
                  </a:lnTo>
                  <a:lnTo>
                    <a:pt x="79" y="69"/>
                  </a:lnTo>
                  <a:lnTo>
                    <a:pt x="75" y="63"/>
                  </a:lnTo>
                  <a:lnTo>
                    <a:pt x="72" y="57"/>
                  </a:lnTo>
                  <a:lnTo>
                    <a:pt x="69" y="52"/>
                  </a:lnTo>
                  <a:lnTo>
                    <a:pt x="66" y="46"/>
                  </a:lnTo>
                  <a:lnTo>
                    <a:pt x="62" y="41"/>
                  </a:lnTo>
                  <a:lnTo>
                    <a:pt x="59" y="36"/>
                  </a:lnTo>
                  <a:lnTo>
                    <a:pt x="55" y="31"/>
                  </a:lnTo>
                  <a:lnTo>
                    <a:pt x="51" y="27"/>
                  </a:lnTo>
                  <a:lnTo>
                    <a:pt x="47" y="23"/>
                  </a:lnTo>
                  <a:lnTo>
                    <a:pt x="43" y="19"/>
                  </a:lnTo>
                  <a:lnTo>
                    <a:pt x="39" y="15"/>
                  </a:lnTo>
                  <a:lnTo>
                    <a:pt x="35" y="12"/>
                  </a:lnTo>
                  <a:lnTo>
                    <a:pt x="31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2"/>
                  </a:lnTo>
                  <a:lnTo>
                    <a:pt x="22" y="3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36" y="11"/>
                  </a:lnTo>
                  <a:lnTo>
                    <a:pt x="40" y="14"/>
                  </a:lnTo>
                  <a:lnTo>
                    <a:pt x="45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0"/>
                  </a:lnTo>
                  <a:lnTo>
                    <a:pt x="60" y="35"/>
                  </a:lnTo>
                  <a:lnTo>
                    <a:pt x="64" y="40"/>
                  </a:lnTo>
                  <a:lnTo>
                    <a:pt x="67" y="46"/>
                  </a:lnTo>
                  <a:lnTo>
                    <a:pt x="70" y="51"/>
                  </a:lnTo>
                  <a:lnTo>
                    <a:pt x="74" y="57"/>
                  </a:lnTo>
                  <a:lnTo>
                    <a:pt x="77" y="62"/>
                  </a:lnTo>
                  <a:lnTo>
                    <a:pt x="80" y="68"/>
                  </a:lnTo>
                  <a:lnTo>
                    <a:pt x="83" y="74"/>
                  </a:lnTo>
                  <a:lnTo>
                    <a:pt x="86" y="80"/>
                  </a:lnTo>
                  <a:lnTo>
                    <a:pt x="89" y="86"/>
                  </a:lnTo>
                  <a:lnTo>
                    <a:pt x="91" y="93"/>
                  </a:lnTo>
                  <a:lnTo>
                    <a:pt x="94" y="99"/>
                  </a:lnTo>
                  <a:lnTo>
                    <a:pt x="97" y="105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5" y="124"/>
                  </a:lnTo>
                  <a:lnTo>
                    <a:pt x="108" y="131"/>
                  </a:lnTo>
                  <a:lnTo>
                    <a:pt x="110" y="137"/>
                  </a:lnTo>
                  <a:lnTo>
                    <a:pt x="113" y="143"/>
                  </a:lnTo>
                  <a:lnTo>
                    <a:pt x="116" y="149"/>
                  </a:lnTo>
                  <a:lnTo>
                    <a:pt x="115" y="148"/>
                  </a:lnTo>
                  <a:lnTo>
                    <a:pt x="116" y="149"/>
                  </a:lnTo>
                  <a:lnTo>
                    <a:pt x="115" y="150"/>
                  </a:lnTo>
                  <a:lnTo>
                    <a:pt x="114" y="149"/>
                  </a:lnTo>
                  <a:lnTo>
                    <a:pt x="115" y="15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9" name="Freeform 44"/>
            <p:cNvSpPr>
              <a:spLocks/>
            </p:cNvSpPr>
            <p:nvPr/>
          </p:nvSpPr>
          <p:spPr bwMode="auto">
            <a:xfrm>
              <a:off x="1571" y="979"/>
              <a:ext cx="844" cy="418"/>
            </a:xfrm>
            <a:custGeom>
              <a:avLst/>
              <a:gdLst>
                <a:gd name="T0" fmla="*/ 767 w 844"/>
                <a:gd name="T1" fmla="*/ 251 h 418"/>
                <a:gd name="T2" fmla="*/ 782 w 844"/>
                <a:gd name="T3" fmla="*/ 256 h 418"/>
                <a:gd name="T4" fmla="*/ 794 w 844"/>
                <a:gd name="T5" fmla="*/ 262 h 418"/>
                <a:gd name="T6" fmla="*/ 804 w 844"/>
                <a:gd name="T7" fmla="*/ 272 h 418"/>
                <a:gd name="T8" fmla="*/ 816 w 844"/>
                <a:gd name="T9" fmla="*/ 279 h 418"/>
                <a:gd name="T10" fmla="*/ 828 w 844"/>
                <a:gd name="T11" fmla="*/ 285 h 418"/>
                <a:gd name="T12" fmla="*/ 836 w 844"/>
                <a:gd name="T13" fmla="*/ 293 h 418"/>
                <a:gd name="T14" fmla="*/ 842 w 844"/>
                <a:gd name="T15" fmla="*/ 304 h 418"/>
                <a:gd name="T16" fmla="*/ 418 w 844"/>
                <a:gd name="T17" fmla="*/ 310 h 418"/>
                <a:gd name="T18" fmla="*/ 390 w 844"/>
                <a:gd name="T19" fmla="*/ 301 h 418"/>
                <a:gd name="T20" fmla="*/ 369 w 844"/>
                <a:gd name="T21" fmla="*/ 285 h 418"/>
                <a:gd name="T22" fmla="*/ 350 w 844"/>
                <a:gd name="T23" fmla="*/ 266 h 418"/>
                <a:gd name="T24" fmla="*/ 340 w 844"/>
                <a:gd name="T25" fmla="*/ 255 h 418"/>
                <a:gd name="T26" fmla="*/ 364 w 844"/>
                <a:gd name="T27" fmla="*/ 256 h 418"/>
                <a:gd name="T28" fmla="*/ 385 w 844"/>
                <a:gd name="T29" fmla="*/ 250 h 418"/>
                <a:gd name="T30" fmla="*/ 406 w 844"/>
                <a:gd name="T31" fmla="*/ 241 h 418"/>
                <a:gd name="T32" fmla="*/ 421 w 844"/>
                <a:gd name="T33" fmla="*/ 234 h 418"/>
                <a:gd name="T34" fmla="*/ 1 w 844"/>
                <a:gd name="T35" fmla="*/ 13 h 418"/>
                <a:gd name="T36" fmla="*/ 11 w 844"/>
                <a:gd name="T37" fmla="*/ 2 h 418"/>
                <a:gd name="T38" fmla="*/ 337 w 844"/>
                <a:gd name="T39" fmla="*/ 0 h 418"/>
                <a:gd name="T40" fmla="*/ 350 w 844"/>
                <a:gd name="T41" fmla="*/ 2 h 418"/>
                <a:gd name="T42" fmla="*/ 361 w 844"/>
                <a:gd name="T43" fmla="*/ 6 h 418"/>
                <a:gd name="T44" fmla="*/ 370 w 844"/>
                <a:gd name="T45" fmla="*/ 14 h 418"/>
                <a:gd name="T46" fmla="*/ 374 w 844"/>
                <a:gd name="T47" fmla="*/ 21 h 418"/>
                <a:gd name="T48" fmla="*/ 491 w 844"/>
                <a:gd name="T49" fmla="*/ 409 h 418"/>
                <a:gd name="T50" fmla="*/ 533 w 844"/>
                <a:gd name="T51" fmla="*/ 399 h 418"/>
                <a:gd name="T52" fmla="*/ 577 w 844"/>
                <a:gd name="T53" fmla="*/ 390 h 418"/>
                <a:gd name="T54" fmla="*/ 622 w 844"/>
                <a:gd name="T55" fmla="*/ 385 h 418"/>
                <a:gd name="T56" fmla="*/ 669 w 844"/>
                <a:gd name="T57" fmla="*/ 383 h 418"/>
                <a:gd name="T58" fmla="*/ 716 w 844"/>
                <a:gd name="T59" fmla="*/ 386 h 418"/>
                <a:gd name="T60" fmla="*/ 763 w 844"/>
                <a:gd name="T61" fmla="*/ 396 h 418"/>
                <a:gd name="T62" fmla="*/ 811 w 844"/>
                <a:gd name="T63" fmla="*/ 412 h 418"/>
                <a:gd name="T64" fmla="*/ 819 w 844"/>
                <a:gd name="T65" fmla="*/ 402 h 418"/>
                <a:gd name="T66" fmla="*/ 806 w 844"/>
                <a:gd name="T67" fmla="*/ 388 h 418"/>
                <a:gd name="T68" fmla="*/ 787 w 844"/>
                <a:gd name="T69" fmla="*/ 379 h 418"/>
                <a:gd name="T70" fmla="*/ 762 w 844"/>
                <a:gd name="T71" fmla="*/ 374 h 418"/>
                <a:gd name="T72" fmla="*/ 734 w 844"/>
                <a:gd name="T73" fmla="*/ 372 h 418"/>
                <a:gd name="T74" fmla="*/ 706 w 844"/>
                <a:gd name="T75" fmla="*/ 371 h 418"/>
                <a:gd name="T76" fmla="*/ 678 w 844"/>
                <a:gd name="T77" fmla="*/ 370 h 418"/>
                <a:gd name="T78" fmla="*/ 651 w 844"/>
                <a:gd name="T79" fmla="*/ 371 h 418"/>
                <a:gd name="T80" fmla="*/ 624 w 844"/>
                <a:gd name="T81" fmla="*/ 372 h 418"/>
                <a:gd name="T82" fmla="*/ 597 w 844"/>
                <a:gd name="T83" fmla="*/ 374 h 418"/>
                <a:gd name="T84" fmla="*/ 570 w 844"/>
                <a:gd name="T85" fmla="*/ 377 h 418"/>
                <a:gd name="T86" fmla="*/ 544 w 844"/>
                <a:gd name="T87" fmla="*/ 380 h 418"/>
                <a:gd name="T88" fmla="*/ 520 w 844"/>
                <a:gd name="T89" fmla="*/ 385 h 418"/>
                <a:gd name="T90" fmla="*/ 501 w 844"/>
                <a:gd name="T91" fmla="*/ 389 h 418"/>
                <a:gd name="T92" fmla="*/ 484 w 844"/>
                <a:gd name="T93" fmla="*/ 396 h 418"/>
                <a:gd name="T94" fmla="*/ 466 w 844"/>
                <a:gd name="T95" fmla="*/ 412 h 418"/>
                <a:gd name="T96" fmla="*/ 65 w 844"/>
                <a:gd name="T97" fmla="*/ 243 h 418"/>
                <a:gd name="T98" fmla="*/ 72 w 844"/>
                <a:gd name="T99" fmla="*/ 250 h 418"/>
                <a:gd name="T100" fmla="*/ 292 w 844"/>
                <a:gd name="T101" fmla="*/ 251 h 418"/>
                <a:gd name="T102" fmla="*/ 301 w 844"/>
                <a:gd name="T103" fmla="*/ 248 h 418"/>
                <a:gd name="T104" fmla="*/ 307 w 844"/>
                <a:gd name="T105" fmla="*/ 242 h 418"/>
                <a:gd name="T106" fmla="*/ 301 w 844"/>
                <a:gd name="T107" fmla="*/ 254 h 418"/>
                <a:gd name="T108" fmla="*/ 292 w 844"/>
                <a:gd name="T109" fmla="*/ 263 h 418"/>
                <a:gd name="T110" fmla="*/ 72 w 844"/>
                <a:gd name="T111" fmla="*/ 257 h 418"/>
                <a:gd name="T112" fmla="*/ 65 w 844"/>
                <a:gd name="T113" fmla="*/ 244 h 4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4"/>
                <a:gd name="T172" fmla="*/ 0 h 418"/>
                <a:gd name="T173" fmla="*/ 844 w 844"/>
                <a:gd name="T174" fmla="*/ 418 h 4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4" h="418">
                  <a:moveTo>
                    <a:pt x="421" y="234"/>
                  </a:moveTo>
                  <a:lnTo>
                    <a:pt x="759" y="250"/>
                  </a:lnTo>
                  <a:lnTo>
                    <a:pt x="763" y="250"/>
                  </a:lnTo>
                  <a:lnTo>
                    <a:pt x="767" y="251"/>
                  </a:lnTo>
                  <a:lnTo>
                    <a:pt x="771" y="252"/>
                  </a:lnTo>
                  <a:lnTo>
                    <a:pt x="775" y="253"/>
                  </a:lnTo>
                  <a:lnTo>
                    <a:pt x="779" y="254"/>
                  </a:lnTo>
                  <a:lnTo>
                    <a:pt x="782" y="256"/>
                  </a:lnTo>
                  <a:lnTo>
                    <a:pt x="785" y="257"/>
                  </a:lnTo>
                  <a:lnTo>
                    <a:pt x="788" y="259"/>
                  </a:lnTo>
                  <a:lnTo>
                    <a:pt x="791" y="261"/>
                  </a:lnTo>
                  <a:lnTo>
                    <a:pt x="794" y="262"/>
                  </a:lnTo>
                  <a:lnTo>
                    <a:pt x="797" y="264"/>
                  </a:lnTo>
                  <a:lnTo>
                    <a:pt x="799" y="267"/>
                  </a:lnTo>
                  <a:lnTo>
                    <a:pt x="802" y="269"/>
                  </a:lnTo>
                  <a:lnTo>
                    <a:pt x="804" y="272"/>
                  </a:lnTo>
                  <a:lnTo>
                    <a:pt x="806" y="274"/>
                  </a:lnTo>
                  <a:lnTo>
                    <a:pt x="809" y="277"/>
                  </a:lnTo>
                  <a:lnTo>
                    <a:pt x="812" y="278"/>
                  </a:lnTo>
                  <a:lnTo>
                    <a:pt x="816" y="279"/>
                  </a:lnTo>
                  <a:lnTo>
                    <a:pt x="819" y="281"/>
                  </a:lnTo>
                  <a:lnTo>
                    <a:pt x="822" y="282"/>
                  </a:lnTo>
                  <a:lnTo>
                    <a:pt x="825" y="283"/>
                  </a:lnTo>
                  <a:lnTo>
                    <a:pt x="828" y="285"/>
                  </a:lnTo>
                  <a:lnTo>
                    <a:pt x="830" y="287"/>
                  </a:lnTo>
                  <a:lnTo>
                    <a:pt x="832" y="289"/>
                  </a:lnTo>
                  <a:lnTo>
                    <a:pt x="834" y="291"/>
                  </a:lnTo>
                  <a:lnTo>
                    <a:pt x="836" y="293"/>
                  </a:lnTo>
                  <a:lnTo>
                    <a:pt x="838" y="295"/>
                  </a:lnTo>
                  <a:lnTo>
                    <a:pt x="839" y="298"/>
                  </a:lnTo>
                  <a:lnTo>
                    <a:pt x="841" y="301"/>
                  </a:lnTo>
                  <a:lnTo>
                    <a:pt x="842" y="304"/>
                  </a:lnTo>
                  <a:lnTo>
                    <a:pt x="843" y="307"/>
                  </a:lnTo>
                  <a:lnTo>
                    <a:pt x="843" y="310"/>
                  </a:lnTo>
                  <a:lnTo>
                    <a:pt x="427" y="310"/>
                  </a:lnTo>
                  <a:lnTo>
                    <a:pt x="418" y="310"/>
                  </a:lnTo>
                  <a:lnTo>
                    <a:pt x="410" y="309"/>
                  </a:lnTo>
                  <a:lnTo>
                    <a:pt x="403" y="307"/>
                  </a:lnTo>
                  <a:lnTo>
                    <a:pt x="396" y="304"/>
                  </a:lnTo>
                  <a:lnTo>
                    <a:pt x="390" y="301"/>
                  </a:lnTo>
                  <a:lnTo>
                    <a:pt x="384" y="298"/>
                  </a:lnTo>
                  <a:lnTo>
                    <a:pt x="378" y="293"/>
                  </a:lnTo>
                  <a:lnTo>
                    <a:pt x="374" y="289"/>
                  </a:lnTo>
                  <a:lnTo>
                    <a:pt x="369" y="285"/>
                  </a:lnTo>
                  <a:lnTo>
                    <a:pt x="364" y="280"/>
                  </a:lnTo>
                  <a:lnTo>
                    <a:pt x="359" y="275"/>
                  </a:lnTo>
                  <a:lnTo>
                    <a:pt x="355" y="271"/>
                  </a:lnTo>
                  <a:lnTo>
                    <a:pt x="350" y="266"/>
                  </a:lnTo>
                  <a:lnTo>
                    <a:pt x="345" y="262"/>
                  </a:lnTo>
                  <a:lnTo>
                    <a:pt x="340" y="257"/>
                  </a:lnTo>
                  <a:lnTo>
                    <a:pt x="334" y="254"/>
                  </a:lnTo>
                  <a:lnTo>
                    <a:pt x="340" y="255"/>
                  </a:lnTo>
                  <a:lnTo>
                    <a:pt x="347" y="256"/>
                  </a:lnTo>
                  <a:lnTo>
                    <a:pt x="353" y="257"/>
                  </a:lnTo>
                  <a:lnTo>
                    <a:pt x="358" y="256"/>
                  </a:lnTo>
                  <a:lnTo>
                    <a:pt x="364" y="256"/>
                  </a:lnTo>
                  <a:lnTo>
                    <a:pt x="369" y="255"/>
                  </a:lnTo>
                  <a:lnTo>
                    <a:pt x="375" y="254"/>
                  </a:lnTo>
                  <a:lnTo>
                    <a:pt x="380" y="252"/>
                  </a:lnTo>
                  <a:lnTo>
                    <a:pt x="385" y="250"/>
                  </a:lnTo>
                  <a:lnTo>
                    <a:pt x="391" y="248"/>
                  </a:lnTo>
                  <a:lnTo>
                    <a:pt x="396" y="246"/>
                  </a:lnTo>
                  <a:lnTo>
                    <a:pt x="401" y="243"/>
                  </a:lnTo>
                  <a:lnTo>
                    <a:pt x="406" y="241"/>
                  </a:lnTo>
                  <a:lnTo>
                    <a:pt x="411" y="239"/>
                  </a:lnTo>
                  <a:lnTo>
                    <a:pt x="416" y="236"/>
                  </a:lnTo>
                  <a:lnTo>
                    <a:pt x="421" y="234"/>
                  </a:lnTo>
                  <a:lnTo>
                    <a:pt x="374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333" y="0"/>
                  </a:lnTo>
                  <a:lnTo>
                    <a:pt x="337" y="0"/>
                  </a:lnTo>
                  <a:lnTo>
                    <a:pt x="340" y="1"/>
                  </a:lnTo>
                  <a:lnTo>
                    <a:pt x="344" y="1"/>
                  </a:lnTo>
                  <a:lnTo>
                    <a:pt x="347" y="2"/>
                  </a:lnTo>
                  <a:lnTo>
                    <a:pt x="350" y="2"/>
                  </a:lnTo>
                  <a:lnTo>
                    <a:pt x="353" y="3"/>
                  </a:lnTo>
                  <a:lnTo>
                    <a:pt x="356" y="4"/>
                  </a:lnTo>
                  <a:lnTo>
                    <a:pt x="359" y="5"/>
                  </a:lnTo>
                  <a:lnTo>
                    <a:pt x="361" y="6"/>
                  </a:lnTo>
                  <a:lnTo>
                    <a:pt x="364" y="8"/>
                  </a:lnTo>
                  <a:lnTo>
                    <a:pt x="366" y="10"/>
                  </a:lnTo>
                  <a:lnTo>
                    <a:pt x="368" y="12"/>
                  </a:lnTo>
                  <a:lnTo>
                    <a:pt x="370" y="14"/>
                  </a:lnTo>
                  <a:lnTo>
                    <a:pt x="372" y="16"/>
                  </a:lnTo>
                  <a:lnTo>
                    <a:pt x="373" y="18"/>
                  </a:lnTo>
                  <a:lnTo>
                    <a:pt x="374" y="21"/>
                  </a:lnTo>
                  <a:lnTo>
                    <a:pt x="460" y="417"/>
                  </a:lnTo>
                  <a:lnTo>
                    <a:pt x="470" y="414"/>
                  </a:lnTo>
                  <a:lnTo>
                    <a:pt x="481" y="412"/>
                  </a:lnTo>
                  <a:lnTo>
                    <a:pt x="491" y="409"/>
                  </a:lnTo>
                  <a:lnTo>
                    <a:pt x="501" y="406"/>
                  </a:lnTo>
                  <a:lnTo>
                    <a:pt x="512" y="404"/>
                  </a:lnTo>
                  <a:lnTo>
                    <a:pt x="522" y="401"/>
                  </a:lnTo>
                  <a:lnTo>
                    <a:pt x="533" y="399"/>
                  </a:lnTo>
                  <a:lnTo>
                    <a:pt x="544" y="396"/>
                  </a:lnTo>
                  <a:lnTo>
                    <a:pt x="555" y="394"/>
                  </a:lnTo>
                  <a:lnTo>
                    <a:pt x="566" y="392"/>
                  </a:lnTo>
                  <a:lnTo>
                    <a:pt x="577" y="390"/>
                  </a:lnTo>
                  <a:lnTo>
                    <a:pt x="588" y="389"/>
                  </a:lnTo>
                  <a:lnTo>
                    <a:pt x="600" y="387"/>
                  </a:lnTo>
                  <a:lnTo>
                    <a:pt x="611" y="386"/>
                  </a:lnTo>
                  <a:lnTo>
                    <a:pt x="622" y="385"/>
                  </a:lnTo>
                  <a:lnTo>
                    <a:pt x="634" y="384"/>
                  </a:lnTo>
                  <a:lnTo>
                    <a:pt x="646" y="384"/>
                  </a:lnTo>
                  <a:lnTo>
                    <a:pt x="657" y="383"/>
                  </a:lnTo>
                  <a:lnTo>
                    <a:pt x="669" y="383"/>
                  </a:lnTo>
                  <a:lnTo>
                    <a:pt x="680" y="384"/>
                  </a:lnTo>
                  <a:lnTo>
                    <a:pt x="692" y="384"/>
                  </a:lnTo>
                  <a:lnTo>
                    <a:pt x="704" y="385"/>
                  </a:lnTo>
                  <a:lnTo>
                    <a:pt x="716" y="386"/>
                  </a:lnTo>
                  <a:lnTo>
                    <a:pt x="728" y="388"/>
                  </a:lnTo>
                  <a:lnTo>
                    <a:pt x="739" y="390"/>
                  </a:lnTo>
                  <a:lnTo>
                    <a:pt x="751" y="393"/>
                  </a:lnTo>
                  <a:lnTo>
                    <a:pt x="763" y="396"/>
                  </a:lnTo>
                  <a:lnTo>
                    <a:pt x="775" y="399"/>
                  </a:lnTo>
                  <a:lnTo>
                    <a:pt x="787" y="403"/>
                  </a:lnTo>
                  <a:lnTo>
                    <a:pt x="799" y="407"/>
                  </a:lnTo>
                  <a:lnTo>
                    <a:pt x="811" y="412"/>
                  </a:lnTo>
                  <a:lnTo>
                    <a:pt x="822" y="417"/>
                  </a:lnTo>
                  <a:lnTo>
                    <a:pt x="822" y="412"/>
                  </a:lnTo>
                  <a:lnTo>
                    <a:pt x="821" y="406"/>
                  </a:lnTo>
                  <a:lnTo>
                    <a:pt x="819" y="402"/>
                  </a:lnTo>
                  <a:lnTo>
                    <a:pt x="816" y="398"/>
                  </a:lnTo>
                  <a:lnTo>
                    <a:pt x="813" y="394"/>
                  </a:lnTo>
                  <a:lnTo>
                    <a:pt x="810" y="391"/>
                  </a:lnTo>
                  <a:lnTo>
                    <a:pt x="806" y="388"/>
                  </a:lnTo>
                  <a:lnTo>
                    <a:pt x="802" y="385"/>
                  </a:lnTo>
                  <a:lnTo>
                    <a:pt x="797" y="383"/>
                  </a:lnTo>
                  <a:lnTo>
                    <a:pt x="792" y="381"/>
                  </a:lnTo>
                  <a:lnTo>
                    <a:pt x="787" y="379"/>
                  </a:lnTo>
                  <a:lnTo>
                    <a:pt x="781" y="378"/>
                  </a:lnTo>
                  <a:lnTo>
                    <a:pt x="775" y="376"/>
                  </a:lnTo>
                  <a:lnTo>
                    <a:pt x="769" y="375"/>
                  </a:lnTo>
                  <a:lnTo>
                    <a:pt x="762" y="374"/>
                  </a:lnTo>
                  <a:lnTo>
                    <a:pt x="756" y="373"/>
                  </a:lnTo>
                  <a:lnTo>
                    <a:pt x="749" y="373"/>
                  </a:lnTo>
                  <a:lnTo>
                    <a:pt x="741" y="372"/>
                  </a:lnTo>
                  <a:lnTo>
                    <a:pt x="734" y="372"/>
                  </a:lnTo>
                  <a:lnTo>
                    <a:pt x="727" y="371"/>
                  </a:lnTo>
                  <a:lnTo>
                    <a:pt x="720" y="371"/>
                  </a:lnTo>
                  <a:lnTo>
                    <a:pt x="713" y="371"/>
                  </a:lnTo>
                  <a:lnTo>
                    <a:pt x="706" y="371"/>
                  </a:lnTo>
                  <a:lnTo>
                    <a:pt x="699" y="370"/>
                  </a:lnTo>
                  <a:lnTo>
                    <a:pt x="692" y="370"/>
                  </a:lnTo>
                  <a:lnTo>
                    <a:pt x="685" y="370"/>
                  </a:lnTo>
                  <a:lnTo>
                    <a:pt x="678" y="370"/>
                  </a:lnTo>
                  <a:lnTo>
                    <a:pt x="671" y="370"/>
                  </a:lnTo>
                  <a:lnTo>
                    <a:pt x="664" y="370"/>
                  </a:lnTo>
                  <a:lnTo>
                    <a:pt x="658" y="370"/>
                  </a:lnTo>
                  <a:lnTo>
                    <a:pt x="651" y="371"/>
                  </a:lnTo>
                  <a:lnTo>
                    <a:pt x="644" y="371"/>
                  </a:lnTo>
                  <a:lnTo>
                    <a:pt x="637" y="371"/>
                  </a:lnTo>
                  <a:lnTo>
                    <a:pt x="630" y="371"/>
                  </a:lnTo>
                  <a:lnTo>
                    <a:pt x="624" y="372"/>
                  </a:lnTo>
                  <a:lnTo>
                    <a:pt x="617" y="372"/>
                  </a:lnTo>
                  <a:lnTo>
                    <a:pt x="610" y="373"/>
                  </a:lnTo>
                  <a:lnTo>
                    <a:pt x="604" y="373"/>
                  </a:lnTo>
                  <a:lnTo>
                    <a:pt x="597" y="374"/>
                  </a:lnTo>
                  <a:lnTo>
                    <a:pt x="590" y="374"/>
                  </a:lnTo>
                  <a:lnTo>
                    <a:pt x="584" y="375"/>
                  </a:lnTo>
                  <a:lnTo>
                    <a:pt x="577" y="376"/>
                  </a:lnTo>
                  <a:lnTo>
                    <a:pt x="570" y="377"/>
                  </a:lnTo>
                  <a:lnTo>
                    <a:pt x="564" y="377"/>
                  </a:lnTo>
                  <a:lnTo>
                    <a:pt x="557" y="378"/>
                  </a:lnTo>
                  <a:lnTo>
                    <a:pt x="551" y="379"/>
                  </a:lnTo>
                  <a:lnTo>
                    <a:pt x="544" y="380"/>
                  </a:lnTo>
                  <a:lnTo>
                    <a:pt x="538" y="381"/>
                  </a:lnTo>
                  <a:lnTo>
                    <a:pt x="531" y="382"/>
                  </a:lnTo>
                  <a:lnTo>
                    <a:pt x="525" y="384"/>
                  </a:lnTo>
                  <a:lnTo>
                    <a:pt x="520" y="385"/>
                  </a:lnTo>
                  <a:lnTo>
                    <a:pt x="515" y="385"/>
                  </a:lnTo>
                  <a:lnTo>
                    <a:pt x="510" y="386"/>
                  </a:lnTo>
                  <a:lnTo>
                    <a:pt x="505" y="387"/>
                  </a:lnTo>
                  <a:lnTo>
                    <a:pt x="501" y="389"/>
                  </a:lnTo>
                  <a:lnTo>
                    <a:pt x="497" y="390"/>
                  </a:lnTo>
                  <a:lnTo>
                    <a:pt x="493" y="392"/>
                  </a:lnTo>
                  <a:lnTo>
                    <a:pt x="488" y="394"/>
                  </a:lnTo>
                  <a:lnTo>
                    <a:pt x="484" y="396"/>
                  </a:lnTo>
                  <a:lnTo>
                    <a:pt x="480" y="399"/>
                  </a:lnTo>
                  <a:lnTo>
                    <a:pt x="475" y="403"/>
                  </a:lnTo>
                  <a:lnTo>
                    <a:pt x="471" y="407"/>
                  </a:lnTo>
                  <a:lnTo>
                    <a:pt x="466" y="412"/>
                  </a:lnTo>
                  <a:lnTo>
                    <a:pt x="460" y="417"/>
                  </a:lnTo>
                  <a:lnTo>
                    <a:pt x="64" y="241"/>
                  </a:lnTo>
                  <a:lnTo>
                    <a:pt x="65" y="243"/>
                  </a:lnTo>
                  <a:lnTo>
                    <a:pt x="66" y="245"/>
                  </a:lnTo>
                  <a:lnTo>
                    <a:pt x="68" y="247"/>
                  </a:lnTo>
                  <a:lnTo>
                    <a:pt x="70" y="248"/>
                  </a:lnTo>
                  <a:lnTo>
                    <a:pt x="72" y="250"/>
                  </a:lnTo>
                  <a:lnTo>
                    <a:pt x="74" y="251"/>
                  </a:lnTo>
                  <a:lnTo>
                    <a:pt x="76" y="251"/>
                  </a:lnTo>
                  <a:lnTo>
                    <a:pt x="78" y="251"/>
                  </a:lnTo>
                  <a:lnTo>
                    <a:pt x="292" y="251"/>
                  </a:lnTo>
                  <a:lnTo>
                    <a:pt x="295" y="251"/>
                  </a:lnTo>
                  <a:lnTo>
                    <a:pt x="297" y="250"/>
                  </a:lnTo>
                  <a:lnTo>
                    <a:pt x="299" y="249"/>
                  </a:lnTo>
                  <a:lnTo>
                    <a:pt x="301" y="248"/>
                  </a:lnTo>
                  <a:lnTo>
                    <a:pt x="302" y="246"/>
                  </a:lnTo>
                  <a:lnTo>
                    <a:pt x="304" y="245"/>
                  </a:lnTo>
                  <a:lnTo>
                    <a:pt x="305" y="243"/>
                  </a:lnTo>
                  <a:lnTo>
                    <a:pt x="307" y="242"/>
                  </a:lnTo>
                  <a:lnTo>
                    <a:pt x="305" y="244"/>
                  </a:lnTo>
                  <a:lnTo>
                    <a:pt x="304" y="247"/>
                  </a:lnTo>
                  <a:lnTo>
                    <a:pt x="302" y="250"/>
                  </a:lnTo>
                  <a:lnTo>
                    <a:pt x="301" y="254"/>
                  </a:lnTo>
                  <a:lnTo>
                    <a:pt x="299" y="257"/>
                  </a:lnTo>
                  <a:lnTo>
                    <a:pt x="297" y="260"/>
                  </a:lnTo>
                  <a:lnTo>
                    <a:pt x="295" y="262"/>
                  </a:lnTo>
                  <a:lnTo>
                    <a:pt x="292" y="263"/>
                  </a:lnTo>
                  <a:lnTo>
                    <a:pt x="78" y="263"/>
                  </a:lnTo>
                  <a:lnTo>
                    <a:pt x="76" y="262"/>
                  </a:lnTo>
                  <a:lnTo>
                    <a:pt x="74" y="260"/>
                  </a:lnTo>
                  <a:lnTo>
                    <a:pt x="72" y="257"/>
                  </a:lnTo>
                  <a:lnTo>
                    <a:pt x="70" y="254"/>
                  </a:lnTo>
                  <a:lnTo>
                    <a:pt x="68" y="251"/>
                  </a:lnTo>
                  <a:lnTo>
                    <a:pt x="66" y="247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421" y="234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0" name="Freeform 45"/>
            <p:cNvSpPr>
              <a:spLocks/>
            </p:cNvSpPr>
            <p:nvPr/>
          </p:nvSpPr>
          <p:spPr bwMode="auto">
            <a:xfrm>
              <a:off x="1941" y="15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1" name="Freeform 46"/>
            <p:cNvSpPr>
              <a:spLocks/>
            </p:cNvSpPr>
            <p:nvPr/>
          </p:nvSpPr>
          <p:spPr bwMode="auto">
            <a:xfrm>
              <a:off x="1964" y="1364"/>
              <a:ext cx="109" cy="151"/>
            </a:xfrm>
            <a:custGeom>
              <a:avLst/>
              <a:gdLst>
                <a:gd name="T0" fmla="*/ 107 w 109"/>
                <a:gd name="T1" fmla="*/ 2 h 151"/>
                <a:gd name="T2" fmla="*/ 96 w 109"/>
                <a:gd name="T3" fmla="*/ 6 h 151"/>
                <a:gd name="T4" fmla="*/ 86 w 109"/>
                <a:gd name="T5" fmla="*/ 11 h 151"/>
                <a:gd name="T6" fmla="*/ 78 w 109"/>
                <a:gd name="T7" fmla="*/ 18 h 151"/>
                <a:gd name="T8" fmla="*/ 70 w 109"/>
                <a:gd name="T9" fmla="*/ 26 h 151"/>
                <a:gd name="T10" fmla="*/ 62 w 109"/>
                <a:gd name="T11" fmla="*/ 34 h 151"/>
                <a:gd name="T12" fmla="*/ 56 w 109"/>
                <a:gd name="T13" fmla="*/ 43 h 151"/>
                <a:gd name="T14" fmla="*/ 50 w 109"/>
                <a:gd name="T15" fmla="*/ 53 h 151"/>
                <a:gd name="T16" fmla="*/ 44 w 109"/>
                <a:gd name="T17" fmla="*/ 64 h 151"/>
                <a:gd name="T18" fmla="*/ 39 w 109"/>
                <a:gd name="T19" fmla="*/ 75 h 151"/>
                <a:gd name="T20" fmla="*/ 34 w 109"/>
                <a:gd name="T21" fmla="*/ 86 h 151"/>
                <a:gd name="T22" fmla="*/ 29 w 109"/>
                <a:gd name="T23" fmla="*/ 98 h 151"/>
                <a:gd name="T24" fmla="*/ 24 w 109"/>
                <a:gd name="T25" fmla="*/ 109 h 151"/>
                <a:gd name="T26" fmla="*/ 19 w 109"/>
                <a:gd name="T27" fmla="*/ 120 h 151"/>
                <a:gd name="T28" fmla="*/ 13 w 109"/>
                <a:gd name="T29" fmla="*/ 130 h 151"/>
                <a:gd name="T30" fmla="*/ 7 w 109"/>
                <a:gd name="T31" fmla="*/ 141 h 151"/>
                <a:gd name="T32" fmla="*/ 1 w 109"/>
                <a:gd name="T33" fmla="*/ 150 h 151"/>
                <a:gd name="T34" fmla="*/ 3 w 109"/>
                <a:gd name="T35" fmla="*/ 145 h 151"/>
                <a:gd name="T36" fmla="*/ 9 w 109"/>
                <a:gd name="T37" fmla="*/ 135 h 151"/>
                <a:gd name="T38" fmla="*/ 15 w 109"/>
                <a:gd name="T39" fmla="*/ 124 h 151"/>
                <a:gd name="T40" fmla="*/ 20 w 109"/>
                <a:gd name="T41" fmla="*/ 113 h 151"/>
                <a:gd name="T42" fmla="*/ 25 w 109"/>
                <a:gd name="T43" fmla="*/ 102 h 151"/>
                <a:gd name="T44" fmla="*/ 30 w 109"/>
                <a:gd name="T45" fmla="*/ 91 h 151"/>
                <a:gd name="T46" fmla="*/ 35 w 109"/>
                <a:gd name="T47" fmla="*/ 80 h 151"/>
                <a:gd name="T48" fmla="*/ 40 w 109"/>
                <a:gd name="T49" fmla="*/ 69 h 151"/>
                <a:gd name="T50" fmla="*/ 46 w 109"/>
                <a:gd name="T51" fmla="*/ 58 h 151"/>
                <a:gd name="T52" fmla="*/ 52 w 109"/>
                <a:gd name="T53" fmla="*/ 47 h 151"/>
                <a:gd name="T54" fmla="*/ 58 w 109"/>
                <a:gd name="T55" fmla="*/ 38 h 151"/>
                <a:gd name="T56" fmla="*/ 65 w 109"/>
                <a:gd name="T57" fmla="*/ 29 h 151"/>
                <a:gd name="T58" fmla="*/ 72 w 109"/>
                <a:gd name="T59" fmla="*/ 20 h 151"/>
                <a:gd name="T60" fmla="*/ 81 w 109"/>
                <a:gd name="T61" fmla="*/ 13 h 151"/>
                <a:gd name="T62" fmla="*/ 90 w 109"/>
                <a:gd name="T63" fmla="*/ 7 h 151"/>
                <a:gd name="T64" fmla="*/ 101 w 109"/>
                <a:gd name="T65" fmla="*/ 2 h 151"/>
                <a:gd name="T66" fmla="*/ 107 w 109"/>
                <a:gd name="T67" fmla="*/ 0 h 151"/>
                <a:gd name="T68" fmla="*/ 107 w 109"/>
                <a:gd name="T69" fmla="*/ 1 h 151"/>
                <a:gd name="T70" fmla="*/ 108 w 109"/>
                <a:gd name="T71" fmla="*/ 2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51"/>
                <a:gd name="T110" fmla="*/ 109 w 109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51">
                  <a:moveTo>
                    <a:pt x="107" y="2"/>
                  </a:moveTo>
                  <a:lnTo>
                    <a:pt x="107" y="2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1" y="8"/>
                  </a:lnTo>
                  <a:lnTo>
                    <a:pt x="86" y="11"/>
                  </a:lnTo>
                  <a:lnTo>
                    <a:pt x="82" y="14"/>
                  </a:lnTo>
                  <a:lnTo>
                    <a:pt x="78" y="18"/>
                  </a:lnTo>
                  <a:lnTo>
                    <a:pt x="73" y="21"/>
                  </a:lnTo>
                  <a:lnTo>
                    <a:pt x="70" y="26"/>
                  </a:lnTo>
                  <a:lnTo>
                    <a:pt x="66" y="29"/>
                  </a:lnTo>
                  <a:lnTo>
                    <a:pt x="62" y="34"/>
                  </a:lnTo>
                  <a:lnTo>
                    <a:pt x="59" y="39"/>
                  </a:lnTo>
                  <a:lnTo>
                    <a:pt x="56" y="43"/>
                  </a:lnTo>
                  <a:lnTo>
                    <a:pt x="53" y="48"/>
                  </a:lnTo>
                  <a:lnTo>
                    <a:pt x="50" y="53"/>
                  </a:lnTo>
                  <a:lnTo>
                    <a:pt x="47" y="59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9" y="75"/>
                  </a:lnTo>
                  <a:lnTo>
                    <a:pt x="36" y="81"/>
                  </a:lnTo>
                  <a:lnTo>
                    <a:pt x="34" y="86"/>
                  </a:lnTo>
                  <a:lnTo>
                    <a:pt x="31" y="92"/>
                  </a:lnTo>
                  <a:lnTo>
                    <a:pt x="29" y="98"/>
                  </a:lnTo>
                  <a:lnTo>
                    <a:pt x="26" y="103"/>
                  </a:lnTo>
                  <a:lnTo>
                    <a:pt x="24" y="109"/>
                  </a:lnTo>
                  <a:lnTo>
                    <a:pt x="21" y="114"/>
                  </a:lnTo>
                  <a:lnTo>
                    <a:pt x="19" y="120"/>
                  </a:lnTo>
                  <a:lnTo>
                    <a:pt x="16" y="125"/>
                  </a:lnTo>
                  <a:lnTo>
                    <a:pt x="13" y="130"/>
                  </a:lnTo>
                  <a:lnTo>
                    <a:pt x="10" y="136"/>
                  </a:lnTo>
                  <a:lnTo>
                    <a:pt x="7" y="141"/>
                  </a:lnTo>
                  <a:lnTo>
                    <a:pt x="4" y="146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3" y="145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0"/>
                  </a:lnTo>
                  <a:lnTo>
                    <a:pt x="15" y="124"/>
                  </a:lnTo>
                  <a:lnTo>
                    <a:pt x="18" y="119"/>
                  </a:lnTo>
                  <a:lnTo>
                    <a:pt x="20" y="113"/>
                  </a:lnTo>
                  <a:lnTo>
                    <a:pt x="23" y="108"/>
                  </a:lnTo>
                  <a:lnTo>
                    <a:pt x="25" y="102"/>
                  </a:lnTo>
                  <a:lnTo>
                    <a:pt x="28" y="97"/>
                  </a:lnTo>
                  <a:lnTo>
                    <a:pt x="30" y="91"/>
                  </a:lnTo>
                  <a:lnTo>
                    <a:pt x="33" y="85"/>
                  </a:lnTo>
                  <a:lnTo>
                    <a:pt x="35" y="80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3" y="63"/>
                  </a:lnTo>
                  <a:lnTo>
                    <a:pt x="46" y="58"/>
                  </a:lnTo>
                  <a:lnTo>
                    <a:pt x="49" y="53"/>
                  </a:lnTo>
                  <a:lnTo>
                    <a:pt x="52" y="47"/>
                  </a:lnTo>
                  <a:lnTo>
                    <a:pt x="55" y="43"/>
                  </a:lnTo>
                  <a:lnTo>
                    <a:pt x="58" y="38"/>
                  </a:lnTo>
                  <a:lnTo>
                    <a:pt x="61" y="33"/>
                  </a:lnTo>
                  <a:lnTo>
                    <a:pt x="65" y="29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7" y="17"/>
                  </a:lnTo>
                  <a:lnTo>
                    <a:pt x="81" y="13"/>
                  </a:lnTo>
                  <a:lnTo>
                    <a:pt x="85" y="10"/>
                  </a:lnTo>
                  <a:lnTo>
                    <a:pt x="90" y="7"/>
                  </a:lnTo>
                  <a:lnTo>
                    <a:pt x="95" y="5"/>
                  </a:lnTo>
                  <a:lnTo>
                    <a:pt x="101" y="2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2"/>
                  </a:lnTo>
                  <a:lnTo>
                    <a:pt x="107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2" name="Freeform 47"/>
            <p:cNvSpPr>
              <a:spLocks/>
            </p:cNvSpPr>
            <p:nvPr/>
          </p:nvSpPr>
          <p:spPr bwMode="auto">
            <a:xfrm>
              <a:off x="2071" y="1346"/>
              <a:ext cx="257" cy="21"/>
            </a:xfrm>
            <a:custGeom>
              <a:avLst/>
              <a:gdLst>
                <a:gd name="T0" fmla="*/ 255 w 257"/>
                <a:gd name="T1" fmla="*/ 4 h 21"/>
                <a:gd name="T2" fmla="*/ 239 w 257"/>
                <a:gd name="T3" fmla="*/ 3 h 21"/>
                <a:gd name="T4" fmla="*/ 223 w 257"/>
                <a:gd name="T5" fmla="*/ 3 h 21"/>
                <a:gd name="T6" fmla="*/ 207 w 257"/>
                <a:gd name="T7" fmla="*/ 2 h 21"/>
                <a:gd name="T8" fmla="*/ 191 w 257"/>
                <a:gd name="T9" fmla="*/ 2 h 21"/>
                <a:gd name="T10" fmla="*/ 175 w 257"/>
                <a:gd name="T11" fmla="*/ 2 h 21"/>
                <a:gd name="T12" fmla="*/ 159 w 257"/>
                <a:gd name="T13" fmla="*/ 2 h 21"/>
                <a:gd name="T14" fmla="*/ 143 w 257"/>
                <a:gd name="T15" fmla="*/ 2 h 21"/>
                <a:gd name="T16" fmla="*/ 127 w 257"/>
                <a:gd name="T17" fmla="*/ 3 h 21"/>
                <a:gd name="T18" fmla="*/ 111 w 257"/>
                <a:gd name="T19" fmla="*/ 4 h 21"/>
                <a:gd name="T20" fmla="*/ 95 w 257"/>
                <a:gd name="T21" fmla="*/ 6 h 21"/>
                <a:gd name="T22" fmla="*/ 79 w 257"/>
                <a:gd name="T23" fmla="*/ 7 h 21"/>
                <a:gd name="T24" fmla="*/ 63 w 257"/>
                <a:gd name="T25" fmla="*/ 9 h 21"/>
                <a:gd name="T26" fmla="*/ 47 w 257"/>
                <a:gd name="T27" fmla="*/ 11 h 21"/>
                <a:gd name="T28" fmla="*/ 31 w 257"/>
                <a:gd name="T29" fmla="*/ 14 h 21"/>
                <a:gd name="T30" fmla="*/ 16 w 257"/>
                <a:gd name="T31" fmla="*/ 17 h 21"/>
                <a:gd name="T32" fmla="*/ 0 w 257"/>
                <a:gd name="T33" fmla="*/ 20 h 21"/>
                <a:gd name="T34" fmla="*/ 8 w 257"/>
                <a:gd name="T35" fmla="*/ 17 h 21"/>
                <a:gd name="T36" fmla="*/ 23 w 257"/>
                <a:gd name="T37" fmla="*/ 14 h 21"/>
                <a:gd name="T38" fmla="*/ 39 w 257"/>
                <a:gd name="T39" fmla="*/ 11 h 21"/>
                <a:gd name="T40" fmla="*/ 55 w 257"/>
                <a:gd name="T41" fmla="*/ 9 h 21"/>
                <a:gd name="T42" fmla="*/ 71 w 257"/>
                <a:gd name="T43" fmla="*/ 7 h 21"/>
                <a:gd name="T44" fmla="*/ 87 w 257"/>
                <a:gd name="T45" fmla="*/ 5 h 21"/>
                <a:gd name="T46" fmla="*/ 103 w 257"/>
                <a:gd name="T47" fmla="*/ 3 h 21"/>
                <a:gd name="T48" fmla="*/ 119 w 257"/>
                <a:gd name="T49" fmla="*/ 2 h 21"/>
                <a:gd name="T50" fmla="*/ 135 w 257"/>
                <a:gd name="T51" fmla="*/ 1 h 21"/>
                <a:gd name="T52" fmla="*/ 151 w 257"/>
                <a:gd name="T53" fmla="*/ 1 h 21"/>
                <a:gd name="T54" fmla="*/ 167 w 257"/>
                <a:gd name="T55" fmla="*/ 0 h 21"/>
                <a:gd name="T56" fmla="*/ 183 w 257"/>
                <a:gd name="T57" fmla="*/ 0 h 21"/>
                <a:gd name="T58" fmla="*/ 199 w 257"/>
                <a:gd name="T59" fmla="*/ 0 h 21"/>
                <a:gd name="T60" fmla="*/ 215 w 257"/>
                <a:gd name="T61" fmla="*/ 1 h 21"/>
                <a:gd name="T62" fmla="*/ 231 w 257"/>
                <a:gd name="T63" fmla="*/ 1 h 21"/>
                <a:gd name="T64" fmla="*/ 247 w 257"/>
                <a:gd name="T65" fmla="*/ 2 h 21"/>
                <a:gd name="T66" fmla="*/ 255 w 257"/>
                <a:gd name="T67" fmla="*/ 3 h 21"/>
                <a:gd name="T68" fmla="*/ 256 w 257"/>
                <a:gd name="T69" fmla="*/ 3 h 21"/>
                <a:gd name="T70" fmla="*/ 256 w 257"/>
                <a:gd name="T71" fmla="*/ 4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7"/>
                <a:gd name="T109" fmla="*/ 0 h 21"/>
                <a:gd name="T110" fmla="*/ 257 w 257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7" h="21">
                  <a:moveTo>
                    <a:pt x="255" y="4"/>
                  </a:moveTo>
                  <a:lnTo>
                    <a:pt x="255" y="4"/>
                  </a:lnTo>
                  <a:lnTo>
                    <a:pt x="247" y="4"/>
                  </a:lnTo>
                  <a:lnTo>
                    <a:pt x="239" y="3"/>
                  </a:lnTo>
                  <a:lnTo>
                    <a:pt x="231" y="3"/>
                  </a:lnTo>
                  <a:lnTo>
                    <a:pt x="223" y="3"/>
                  </a:lnTo>
                  <a:lnTo>
                    <a:pt x="215" y="2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1" y="2"/>
                  </a:lnTo>
                  <a:lnTo>
                    <a:pt x="183" y="2"/>
                  </a:lnTo>
                  <a:lnTo>
                    <a:pt x="175" y="2"/>
                  </a:lnTo>
                  <a:lnTo>
                    <a:pt x="167" y="2"/>
                  </a:lnTo>
                  <a:lnTo>
                    <a:pt x="159" y="2"/>
                  </a:lnTo>
                  <a:lnTo>
                    <a:pt x="151" y="2"/>
                  </a:lnTo>
                  <a:lnTo>
                    <a:pt x="143" y="2"/>
                  </a:lnTo>
                  <a:lnTo>
                    <a:pt x="135" y="3"/>
                  </a:lnTo>
                  <a:lnTo>
                    <a:pt x="127" y="3"/>
                  </a:lnTo>
                  <a:lnTo>
                    <a:pt x="119" y="4"/>
                  </a:lnTo>
                  <a:lnTo>
                    <a:pt x="111" y="4"/>
                  </a:lnTo>
                  <a:lnTo>
                    <a:pt x="103" y="5"/>
                  </a:lnTo>
                  <a:lnTo>
                    <a:pt x="95" y="6"/>
                  </a:lnTo>
                  <a:lnTo>
                    <a:pt x="87" y="6"/>
                  </a:lnTo>
                  <a:lnTo>
                    <a:pt x="79" y="7"/>
                  </a:lnTo>
                  <a:lnTo>
                    <a:pt x="71" y="8"/>
                  </a:lnTo>
                  <a:lnTo>
                    <a:pt x="63" y="9"/>
                  </a:lnTo>
                  <a:lnTo>
                    <a:pt x="55" y="10"/>
                  </a:lnTo>
                  <a:lnTo>
                    <a:pt x="47" y="11"/>
                  </a:lnTo>
                  <a:lnTo>
                    <a:pt x="39" y="13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6" y="17"/>
                  </a:lnTo>
                  <a:lnTo>
                    <a:pt x="8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8" y="17"/>
                  </a:lnTo>
                  <a:lnTo>
                    <a:pt x="15" y="15"/>
                  </a:lnTo>
                  <a:lnTo>
                    <a:pt x="23" y="14"/>
                  </a:lnTo>
                  <a:lnTo>
                    <a:pt x="31" y="12"/>
                  </a:lnTo>
                  <a:lnTo>
                    <a:pt x="39" y="11"/>
                  </a:lnTo>
                  <a:lnTo>
                    <a:pt x="47" y="10"/>
                  </a:lnTo>
                  <a:lnTo>
                    <a:pt x="55" y="9"/>
                  </a:lnTo>
                  <a:lnTo>
                    <a:pt x="63" y="8"/>
                  </a:lnTo>
                  <a:lnTo>
                    <a:pt x="71" y="7"/>
                  </a:lnTo>
                  <a:lnTo>
                    <a:pt x="79" y="6"/>
                  </a:lnTo>
                  <a:lnTo>
                    <a:pt x="87" y="5"/>
                  </a:lnTo>
                  <a:lnTo>
                    <a:pt x="95" y="4"/>
                  </a:lnTo>
                  <a:lnTo>
                    <a:pt x="103" y="3"/>
                  </a:lnTo>
                  <a:lnTo>
                    <a:pt x="111" y="3"/>
                  </a:lnTo>
                  <a:lnTo>
                    <a:pt x="119" y="2"/>
                  </a:lnTo>
                  <a:lnTo>
                    <a:pt x="127" y="2"/>
                  </a:lnTo>
                  <a:lnTo>
                    <a:pt x="135" y="1"/>
                  </a:lnTo>
                  <a:lnTo>
                    <a:pt x="143" y="1"/>
                  </a:lnTo>
                  <a:lnTo>
                    <a:pt x="151" y="1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5" y="1"/>
                  </a:lnTo>
                  <a:lnTo>
                    <a:pt x="223" y="1"/>
                  </a:lnTo>
                  <a:lnTo>
                    <a:pt x="231" y="1"/>
                  </a:lnTo>
                  <a:lnTo>
                    <a:pt x="239" y="2"/>
                  </a:lnTo>
                  <a:lnTo>
                    <a:pt x="247" y="2"/>
                  </a:lnTo>
                  <a:lnTo>
                    <a:pt x="255" y="3"/>
                  </a:lnTo>
                  <a:lnTo>
                    <a:pt x="256" y="3"/>
                  </a:lnTo>
                  <a:lnTo>
                    <a:pt x="256" y="4"/>
                  </a:lnTo>
                  <a:lnTo>
                    <a:pt x="255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3" name="Freeform 48"/>
            <p:cNvSpPr>
              <a:spLocks/>
            </p:cNvSpPr>
            <p:nvPr/>
          </p:nvSpPr>
          <p:spPr bwMode="auto">
            <a:xfrm>
              <a:off x="2326" y="1349"/>
              <a:ext cx="73" cy="52"/>
            </a:xfrm>
            <a:custGeom>
              <a:avLst/>
              <a:gdLst>
                <a:gd name="T0" fmla="*/ 70 w 73"/>
                <a:gd name="T1" fmla="*/ 50 h 52"/>
                <a:gd name="T2" fmla="*/ 70 w 73"/>
                <a:gd name="T3" fmla="*/ 50 h 52"/>
                <a:gd name="T4" fmla="*/ 70 w 73"/>
                <a:gd name="T5" fmla="*/ 44 h 52"/>
                <a:gd name="T6" fmla="*/ 69 w 73"/>
                <a:gd name="T7" fmla="*/ 39 h 52"/>
                <a:gd name="T8" fmla="*/ 67 w 73"/>
                <a:gd name="T9" fmla="*/ 34 h 52"/>
                <a:gd name="T10" fmla="*/ 66 w 73"/>
                <a:gd name="T11" fmla="*/ 30 h 52"/>
                <a:gd name="T12" fmla="*/ 63 w 73"/>
                <a:gd name="T13" fmla="*/ 26 h 52"/>
                <a:gd name="T14" fmla="*/ 60 w 73"/>
                <a:gd name="T15" fmla="*/ 22 h 52"/>
                <a:gd name="T16" fmla="*/ 56 w 73"/>
                <a:gd name="T17" fmla="*/ 19 h 52"/>
                <a:gd name="T18" fmla="*/ 52 w 73"/>
                <a:gd name="T19" fmla="*/ 15 h 52"/>
                <a:gd name="T20" fmla="*/ 47 w 73"/>
                <a:gd name="T21" fmla="*/ 13 h 52"/>
                <a:gd name="T22" fmla="*/ 42 w 73"/>
                <a:gd name="T23" fmla="*/ 10 h 52"/>
                <a:gd name="T24" fmla="*/ 37 w 73"/>
                <a:gd name="T25" fmla="*/ 8 h 52"/>
                <a:gd name="T26" fmla="*/ 30 w 73"/>
                <a:gd name="T27" fmla="*/ 6 h 52"/>
                <a:gd name="T28" fmla="*/ 23 w 73"/>
                <a:gd name="T29" fmla="*/ 5 h 52"/>
                <a:gd name="T30" fmla="*/ 16 w 73"/>
                <a:gd name="T31" fmla="*/ 3 h 52"/>
                <a:gd name="T32" fmla="*/ 9 w 73"/>
                <a:gd name="T33" fmla="*/ 2 h 52"/>
                <a:gd name="T34" fmla="*/ 0 w 73"/>
                <a:gd name="T35" fmla="*/ 1 h 52"/>
                <a:gd name="T36" fmla="*/ 0 w 73"/>
                <a:gd name="T37" fmla="*/ 0 h 52"/>
                <a:gd name="T38" fmla="*/ 9 w 73"/>
                <a:gd name="T39" fmla="*/ 1 h 52"/>
                <a:gd name="T40" fmla="*/ 16 w 73"/>
                <a:gd name="T41" fmla="*/ 2 h 52"/>
                <a:gd name="T42" fmla="*/ 24 w 73"/>
                <a:gd name="T43" fmla="*/ 3 h 52"/>
                <a:gd name="T44" fmla="*/ 31 w 73"/>
                <a:gd name="T45" fmla="*/ 5 h 52"/>
                <a:gd name="T46" fmla="*/ 37 w 73"/>
                <a:gd name="T47" fmla="*/ 6 h 52"/>
                <a:gd name="T48" fmla="*/ 43 w 73"/>
                <a:gd name="T49" fmla="*/ 9 h 52"/>
                <a:gd name="T50" fmla="*/ 48 w 73"/>
                <a:gd name="T51" fmla="*/ 11 h 52"/>
                <a:gd name="T52" fmla="*/ 53 w 73"/>
                <a:gd name="T53" fmla="*/ 14 h 52"/>
                <a:gd name="T54" fmla="*/ 57 w 73"/>
                <a:gd name="T55" fmla="*/ 17 h 52"/>
                <a:gd name="T56" fmla="*/ 61 w 73"/>
                <a:gd name="T57" fmla="*/ 21 h 52"/>
                <a:gd name="T58" fmla="*/ 64 w 73"/>
                <a:gd name="T59" fmla="*/ 25 h 52"/>
                <a:gd name="T60" fmla="*/ 67 w 73"/>
                <a:gd name="T61" fmla="*/ 29 h 52"/>
                <a:gd name="T62" fmla="*/ 69 w 73"/>
                <a:gd name="T63" fmla="*/ 34 h 52"/>
                <a:gd name="T64" fmla="*/ 70 w 73"/>
                <a:gd name="T65" fmla="*/ 39 h 52"/>
                <a:gd name="T66" fmla="*/ 71 w 73"/>
                <a:gd name="T67" fmla="*/ 44 h 52"/>
                <a:gd name="T68" fmla="*/ 72 w 73"/>
                <a:gd name="T69" fmla="*/ 50 h 52"/>
                <a:gd name="T70" fmla="*/ 71 w 73"/>
                <a:gd name="T71" fmla="*/ 49 h 52"/>
                <a:gd name="T72" fmla="*/ 72 w 73"/>
                <a:gd name="T73" fmla="*/ 50 h 52"/>
                <a:gd name="T74" fmla="*/ 71 w 73"/>
                <a:gd name="T75" fmla="*/ 50 h 52"/>
                <a:gd name="T76" fmla="*/ 71 w 73"/>
                <a:gd name="T77" fmla="*/ 51 h 52"/>
                <a:gd name="T78" fmla="*/ 70 w 73"/>
                <a:gd name="T79" fmla="*/ 50 h 52"/>
                <a:gd name="T80" fmla="*/ 70 w 73"/>
                <a:gd name="T81" fmla="*/ 50 h 52"/>
                <a:gd name="T82" fmla="*/ 70 w 73"/>
                <a:gd name="T83" fmla="*/ 50 h 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52"/>
                <a:gd name="T128" fmla="*/ 73 w 73"/>
                <a:gd name="T129" fmla="*/ 52 h 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52">
                  <a:moveTo>
                    <a:pt x="70" y="50"/>
                  </a:moveTo>
                  <a:lnTo>
                    <a:pt x="70" y="50"/>
                  </a:lnTo>
                  <a:lnTo>
                    <a:pt x="70" y="44"/>
                  </a:lnTo>
                  <a:lnTo>
                    <a:pt x="69" y="39"/>
                  </a:lnTo>
                  <a:lnTo>
                    <a:pt x="67" y="34"/>
                  </a:lnTo>
                  <a:lnTo>
                    <a:pt x="66" y="30"/>
                  </a:lnTo>
                  <a:lnTo>
                    <a:pt x="63" y="26"/>
                  </a:lnTo>
                  <a:lnTo>
                    <a:pt x="60" y="22"/>
                  </a:lnTo>
                  <a:lnTo>
                    <a:pt x="56" y="19"/>
                  </a:lnTo>
                  <a:lnTo>
                    <a:pt x="52" y="15"/>
                  </a:lnTo>
                  <a:lnTo>
                    <a:pt x="47" y="13"/>
                  </a:lnTo>
                  <a:lnTo>
                    <a:pt x="42" y="10"/>
                  </a:lnTo>
                  <a:lnTo>
                    <a:pt x="37" y="8"/>
                  </a:lnTo>
                  <a:lnTo>
                    <a:pt x="30" y="6"/>
                  </a:lnTo>
                  <a:lnTo>
                    <a:pt x="23" y="5"/>
                  </a:lnTo>
                  <a:lnTo>
                    <a:pt x="16" y="3"/>
                  </a:lnTo>
                  <a:lnTo>
                    <a:pt x="9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6" y="2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7" y="6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3" y="14"/>
                  </a:lnTo>
                  <a:lnTo>
                    <a:pt x="57" y="17"/>
                  </a:lnTo>
                  <a:lnTo>
                    <a:pt x="61" y="21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9" y="34"/>
                  </a:lnTo>
                  <a:lnTo>
                    <a:pt x="70" y="39"/>
                  </a:lnTo>
                  <a:lnTo>
                    <a:pt x="71" y="44"/>
                  </a:lnTo>
                  <a:lnTo>
                    <a:pt x="72" y="50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1"/>
                  </a:lnTo>
                  <a:lnTo>
                    <a:pt x="70" y="5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4" name="Freeform 49"/>
            <p:cNvSpPr>
              <a:spLocks/>
            </p:cNvSpPr>
            <p:nvPr/>
          </p:nvSpPr>
          <p:spPr bwMode="auto">
            <a:xfrm>
              <a:off x="2392" y="1398"/>
              <a:ext cx="17" cy="17"/>
            </a:xfrm>
            <a:custGeom>
              <a:avLst/>
              <a:gdLst>
                <a:gd name="T0" fmla="*/ 13 w 17"/>
                <a:gd name="T1" fmla="*/ 15 h 17"/>
                <a:gd name="T2" fmla="*/ 13 w 17"/>
                <a:gd name="T3" fmla="*/ 15 h 17"/>
                <a:gd name="T4" fmla="*/ 0 w 17"/>
                <a:gd name="T5" fmla="*/ 1 h 17"/>
                <a:gd name="T6" fmla="*/ 1 w 17"/>
                <a:gd name="T7" fmla="*/ 0 h 17"/>
                <a:gd name="T8" fmla="*/ 16 w 17"/>
                <a:gd name="T9" fmla="*/ 15 h 17"/>
                <a:gd name="T10" fmla="*/ 16 w 17"/>
                <a:gd name="T11" fmla="*/ 15 h 17"/>
                <a:gd name="T12" fmla="*/ 16 w 17"/>
                <a:gd name="T13" fmla="*/ 15 h 17"/>
                <a:gd name="T14" fmla="*/ 16 w 17"/>
                <a:gd name="T15" fmla="*/ 15 h 17"/>
                <a:gd name="T16" fmla="*/ 15 w 17"/>
                <a:gd name="T17" fmla="*/ 16 h 17"/>
                <a:gd name="T18" fmla="*/ 15 w 17"/>
                <a:gd name="T19" fmla="*/ 16 h 17"/>
                <a:gd name="T20" fmla="*/ 13 w 17"/>
                <a:gd name="T21" fmla="*/ 15 h 17"/>
                <a:gd name="T22" fmla="*/ 13 w 17"/>
                <a:gd name="T23" fmla="*/ 1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3" y="15"/>
                  </a:moveTo>
                  <a:lnTo>
                    <a:pt x="13" y="1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3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5" name="Freeform 50"/>
            <p:cNvSpPr>
              <a:spLocks/>
            </p:cNvSpPr>
            <p:nvPr/>
          </p:nvSpPr>
          <p:spPr bwMode="auto">
            <a:xfrm>
              <a:off x="2392" y="1411"/>
              <a:ext cx="17" cy="94"/>
            </a:xfrm>
            <a:custGeom>
              <a:avLst/>
              <a:gdLst>
                <a:gd name="T0" fmla="*/ 0 w 17"/>
                <a:gd name="T1" fmla="*/ 92 h 94"/>
                <a:gd name="T2" fmla="*/ 0 w 17"/>
                <a:gd name="T3" fmla="*/ 92 h 94"/>
                <a:gd name="T4" fmla="*/ 0 w 17"/>
                <a:gd name="T5" fmla="*/ 0 h 94"/>
                <a:gd name="T6" fmla="*/ 16 w 17"/>
                <a:gd name="T7" fmla="*/ 0 h 94"/>
                <a:gd name="T8" fmla="*/ 16 w 17"/>
                <a:gd name="T9" fmla="*/ 92 h 94"/>
                <a:gd name="T10" fmla="*/ 16 w 17"/>
                <a:gd name="T11" fmla="*/ 92 h 94"/>
                <a:gd name="T12" fmla="*/ 16 w 17"/>
                <a:gd name="T13" fmla="*/ 92 h 94"/>
                <a:gd name="T14" fmla="*/ 16 w 17"/>
                <a:gd name="T15" fmla="*/ 93 h 94"/>
                <a:gd name="T16" fmla="*/ 8 w 17"/>
                <a:gd name="T17" fmla="*/ 93 h 94"/>
                <a:gd name="T18" fmla="*/ 0 w 17"/>
                <a:gd name="T19" fmla="*/ 93 h 94"/>
                <a:gd name="T20" fmla="*/ 0 w 17"/>
                <a:gd name="T21" fmla="*/ 92 h 94"/>
                <a:gd name="T22" fmla="*/ 0 w 17"/>
                <a:gd name="T23" fmla="*/ 92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94"/>
                <a:gd name="T38" fmla="*/ 17 w 17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94">
                  <a:moveTo>
                    <a:pt x="0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92"/>
                  </a:lnTo>
                  <a:lnTo>
                    <a:pt x="16" y="93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9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6" name="Freeform 51"/>
            <p:cNvSpPr>
              <a:spLocks/>
            </p:cNvSpPr>
            <p:nvPr/>
          </p:nvSpPr>
          <p:spPr bwMode="auto">
            <a:xfrm>
              <a:off x="2395" y="1503"/>
              <a:ext cx="17" cy="35"/>
            </a:xfrm>
            <a:custGeom>
              <a:avLst/>
              <a:gdLst>
                <a:gd name="T0" fmla="*/ 14 w 17"/>
                <a:gd name="T1" fmla="*/ 34 h 35"/>
                <a:gd name="T2" fmla="*/ 14 w 17"/>
                <a:gd name="T3" fmla="*/ 34 h 35"/>
                <a:gd name="T4" fmla="*/ 14 w 17"/>
                <a:gd name="T5" fmla="*/ 32 h 35"/>
                <a:gd name="T6" fmla="*/ 11 w 17"/>
                <a:gd name="T7" fmla="*/ 29 h 35"/>
                <a:gd name="T8" fmla="*/ 11 w 17"/>
                <a:gd name="T9" fmla="*/ 27 h 35"/>
                <a:gd name="T10" fmla="*/ 9 w 17"/>
                <a:gd name="T11" fmla="*/ 25 h 35"/>
                <a:gd name="T12" fmla="*/ 9 w 17"/>
                <a:gd name="T13" fmla="*/ 23 h 35"/>
                <a:gd name="T14" fmla="*/ 7 w 17"/>
                <a:gd name="T15" fmla="*/ 21 h 35"/>
                <a:gd name="T16" fmla="*/ 4 w 17"/>
                <a:gd name="T17" fmla="*/ 19 h 35"/>
                <a:gd name="T18" fmla="*/ 4 w 17"/>
                <a:gd name="T19" fmla="*/ 17 h 35"/>
                <a:gd name="T20" fmla="*/ 2 w 17"/>
                <a:gd name="T21" fmla="*/ 15 h 35"/>
                <a:gd name="T22" fmla="*/ 0 w 17"/>
                <a:gd name="T23" fmla="*/ 13 h 35"/>
                <a:gd name="T24" fmla="*/ 0 w 17"/>
                <a:gd name="T25" fmla="*/ 11 h 35"/>
                <a:gd name="T26" fmla="*/ 0 w 17"/>
                <a:gd name="T27" fmla="*/ 9 h 35"/>
                <a:gd name="T28" fmla="*/ 0 w 17"/>
                <a:gd name="T29" fmla="*/ 7 h 35"/>
                <a:gd name="T30" fmla="*/ 0 w 17"/>
                <a:gd name="T31" fmla="*/ 5 h 35"/>
                <a:gd name="T32" fmla="*/ 0 w 17"/>
                <a:gd name="T33" fmla="*/ 2 h 35"/>
                <a:gd name="T34" fmla="*/ 2 w 17"/>
                <a:gd name="T35" fmla="*/ 0 h 35"/>
                <a:gd name="T36" fmla="*/ 7 w 17"/>
                <a:gd name="T37" fmla="*/ 0 h 35"/>
                <a:gd name="T38" fmla="*/ 4 w 17"/>
                <a:gd name="T39" fmla="*/ 2 h 35"/>
                <a:gd name="T40" fmla="*/ 2 w 17"/>
                <a:gd name="T41" fmla="*/ 5 h 35"/>
                <a:gd name="T42" fmla="*/ 2 w 17"/>
                <a:gd name="T43" fmla="*/ 7 h 35"/>
                <a:gd name="T44" fmla="*/ 2 w 17"/>
                <a:gd name="T45" fmla="*/ 9 h 35"/>
                <a:gd name="T46" fmla="*/ 4 w 17"/>
                <a:gd name="T47" fmla="*/ 11 h 35"/>
                <a:gd name="T48" fmla="*/ 4 w 17"/>
                <a:gd name="T49" fmla="*/ 13 h 35"/>
                <a:gd name="T50" fmla="*/ 7 w 17"/>
                <a:gd name="T51" fmla="*/ 15 h 35"/>
                <a:gd name="T52" fmla="*/ 7 w 17"/>
                <a:gd name="T53" fmla="*/ 17 h 35"/>
                <a:gd name="T54" fmla="*/ 9 w 17"/>
                <a:gd name="T55" fmla="*/ 19 h 35"/>
                <a:gd name="T56" fmla="*/ 11 w 17"/>
                <a:gd name="T57" fmla="*/ 21 h 35"/>
                <a:gd name="T58" fmla="*/ 11 w 17"/>
                <a:gd name="T59" fmla="*/ 23 h 35"/>
                <a:gd name="T60" fmla="*/ 14 w 17"/>
                <a:gd name="T61" fmla="*/ 25 h 35"/>
                <a:gd name="T62" fmla="*/ 14 w 17"/>
                <a:gd name="T63" fmla="*/ 27 h 35"/>
                <a:gd name="T64" fmla="*/ 16 w 17"/>
                <a:gd name="T65" fmla="*/ 29 h 35"/>
                <a:gd name="T66" fmla="*/ 16 w 17"/>
                <a:gd name="T67" fmla="*/ 32 h 35"/>
                <a:gd name="T68" fmla="*/ 16 w 17"/>
                <a:gd name="T69" fmla="*/ 34 h 35"/>
                <a:gd name="T70" fmla="*/ 16 w 17"/>
                <a:gd name="T71" fmla="*/ 34 h 35"/>
                <a:gd name="T72" fmla="*/ 16 w 17"/>
                <a:gd name="T73" fmla="*/ 34 h 35"/>
                <a:gd name="T74" fmla="*/ 16 w 17"/>
                <a:gd name="T75" fmla="*/ 34 h 35"/>
                <a:gd name="T76" fmla="*/ 14 w 17"/>
                <a:gd name="T77" fmla="*/ 34 h 35"/>
                <a:gd name="T78" fmla="*/ 14 w 17"/>
                <a:gd name="T79" fmla="*/ 34 h 35"/>
                <a:gd name="T80" fmla="*/ 14 w 17"/>
                <a:gd name="T81" fmla="*/ 34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35"/>
                <a:gd name="T125" fmla="*/ 17 w 17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35">
                  <a:moveTo>
                    <a:pt x="14" y="34"/>
                  </a:moveTo>
                  <a:lnTo>
                    <a:pt x="14" y="34"/>
                  </a:lnTo>
                  <a:lnTo>
                    <a:pt x="14" y="32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4" y="3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7" name="Freeform 52"/>
            <p:cNvSpPr>
              <a:spLocks/>
            </p:cNvSpPr>
            <p:nvPr/>
          </p:nvSpPr>
          <p:spPr bwMode="auto">
            <a:xfrm>
              <a:off x="2396" y="1537"/>
              <a:ext cx="17" cy="31"/>
            </a:xfrm>
            <a:custGeom>
              <a:avLst/>
              <a:gdLst>
                <a:gd name="T0" fmla="*/ 0 w 17"/>
                <a:gd name="T1" fmla="*/ 30 h 31"/>
                <a:gd name="T2" fmla="*/ 1 w 17"/>
                <a:gd name="T3" fmla="*/ 26 h 31"/>
                <a:gd name="T4" fmla="*/ 3 w 17"/>
                <a:gd name="T5" fmla="*/ 22 h 31"/>
                <a:gd name="T6" fmla="*/ 5 w 17"/>
                <a:gd name="T7" fmla="*/ 18 h 31"/>
                <a:gd name="T8" fmla="*/ 8 w 17"/>
                <a:gd name="T9" fmla="*/ 15 h 31"/>
                <a:gd name="T10" fmla="*/ 10 w 17"/>
                <a:gd name="T11" fmla="*/ 11 h 31"/>
                <a:gd name="T12" fmla="*/ 13 w 17"/>
                <a:gd name="T13" fmla="*/ 8 h 31"/>
                <a:gd name="T14" fmla="*/ 14 w 17"/>
                <a:gd name="T15" fmla="*/ 4 h 31"/>
                <a:gd name="T16" fmla="*/ 15 w 17"/>
                <a:gd name="T17" fmla="*/ 0 h 31"/>
                <a:gd name="T18" fmla="*/ 16 w 17"/>
                <a:gd name="T19" fmla="*/ 0 h 31"/>
                <a:gd name="T20" fmla="*/ 16 w 17"/>
                <a:gd name="T21" fmla="*/ 4 h 31"/>
                <a:gd name="T22" fmla="*/ 14 w 17"/>
                <a:gd name="T23" fmla="*/ 8 h 31"/>
                <a:gd name="T24" fmla="*/ 11 w 17"/>
                <a:gd name="T25" fmla="*/ 12 h 31"/>
                <a:gd name="T26" fmla="*/ 9 w 17"/>
                <a:gd name="T27" fmla="*/ 16 h 31"/>
                <a:gd name="T28" fmla="*/ 7 w 17"/>
                <a:gd name="T29" fmla="*/ 19 h 31"/>
                <a:gd name="T30" fmla="*/ 5 w 17"/>
                <a:gd name="T31" fmla="*/ 23 h 31"/>
                <a:gd name="T32" fmla="*/ 3 w 17"/>
                <a:gd name="T33" fmla="*/ 26 h 31"/>
                <a:gd name="T34" fmla="*/ 2 w 17"/>
                <a:gd name="T35" fmla="*/ 30 h 31"/>
                <a:gd name="T36" fmla="*/ 0 w 17"/>
                <a:gd name="T37" fmla="*/ 30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31"/>
                <a:gd name="T59" fmla="*/ 17 w 17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31">
                  <a:moveTo>
                    <a:pt x="0" y="30"/>
                  </a:moveTo>
                  <a:lnTo>
                    <a:pt x="1" y="26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4" y="4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8" name="Freeform 53"/>
            <p:cNvSpPr>
              <a:spLocks/>
            </p:cNvSpPr>
            <p:nvPr/>
          </p:nvSpPr>
          <p:spPr bwMode="auto">
            <a:xfrm>
              <a:off x="2388" y="1537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"/>
                <a:gd name="T20" fmla="*/ 17 w 1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9" name="Freeform 54"/>
            <p:cNvSpPr>
              <a:spLocks/>
            </p:cNvSpPr>
            <p:nvPr/>
          </p:nvSpPr>
          <p:spPr bwMode="auto">
            <a:xfrm>
              <a:off x="2359" y="126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0" name="Freeform 55"/>
            <p:cNvSpPr>
              <a:spLocks/>
            </p:cNvSpPr>
            <p:nvPr/>
          </p:nvSpPr>
          <p:spPr bwMode="auto">
            <a:xfrm>
              <a:off x="1995" y="1261"/>
              <a:ext cx="388" cy="17"/>
            </a:xfrm>
            <a:custGeom>
              <a:avLst/>
              <a:gdLst>
                <a:gd name="T0" fmla="*/ 0 w 388"/>
                <a:gd name="T1" fmla="*/ 16 h 17"/>
                <a:gd name="T2" fmla="*/ 0 w 388"/>
                <a:gd name="T3" fmla="*/ 0 h 17"/>
                <a:gd name="T4" fmla="*/ 387 w 388"/>
                <a:gd name="T5" fmla="*/ 0 h 17"/>
                <a:gd name="T6" fmla="*/ 387 w 388"/>
                <a:gd name="T7" fmla="*/ 16 h 17"/>
                <a:gd name="T8" fmla="*/ 0 w 388"/>
                <a:gd name="T9" fmla="*/ 16 h 17"/>
                <a:gd name="T10" fmla="*/ 0 w 388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"/>
                <a:gd name="T19" fmla="*/ 0 h 17"/>
                <a:gd name="T20" fmla="*/ 388 w 38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" h="17">
                  <a:moveTo>
                    <a:pt x="0" y="16"/>
                  </a:moveTo>
                  <a:lnTo>
                    <a:pt x="0" y="0"/>
                  </a:lnTo>
                  <a:lnTo>
                    <a:pt x="387" y="0"/>
                  </a:lnTo>
                  <a:lnTo>
                    <a:pt x="38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1" name="Freeform 56"/>
            <p:cNvSpPr>
              <a:spLocks/>
            </p:cNvSpPr>
            <p:nvPr/>
          </p:nvSpPr>
          <p:spPr bwMode="auto">
            <a:xfrm>
              <a:off x="1971" y="126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0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2" name="Freeform 57"/>
            <p:cNvSpPr>
              <a:spLocks/>
            </p:cNvSpPr>
            <p:nvPr/>
          </p:nvSpPr>
          <p:spPr bwMode="auto">
            <a:xfrm>
              <a:off x="1977" y="120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"/>
                <a:gd name="T20" fmla="*/ 17 w 1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3" name="Freeform 58"/>
            <p:cNvSpPr>
              <a:spLocks/>
            </p:cNvSpPr>
            <p:nvPr/>
          </p:nvSpPr>
          <p:spPr bwMode="auto">
            <a:xfrm>
              <a:off x="1991" y="1209"/>
              <a:ext cx="20" cy="217"/>
            </a:xfrm>
            <a:custGeom>
              <a:avLst/>
              <a:gdLst>
                <a:gd name="T0" fmla="*/ 18 w 20"/>
                <a:gd name="T1" fmla="*/ 216 h 217"/>
                <a:gd name="T2" fmla="*/ 17 w 20"/>
                <a:gd name="T3" fmla="*/ 216 h 217"/>
                <a:gd name="T4" fmla="*/ 0 w 20"/>
                <a:gd name="T5" fmla="*/ 0 h 217"/>
                <a:gd name="T6" fmla="*/ 2 w 20"/>
                <a:gd name="T7" fmla="*/ 0 h 217"/>
                <a:gd name="T8" fmla="*/ 19 w 20"/>
                <a:gd name="T9" fmla="*/ 216 h 217"/>
                <a:gd name="T10" fmla="*/ 18 w 20"/>
                <a:gd name="T11" fmla="*/ 216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7"/>
                <a:gd name="T20" fmla="*/ 20 w 20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7">
                  <a:moveTo>
                    <a:pt x="18" y="216"/>
                  </a:moveTo>
                  <a:lnTo>
                    <a:pt x="17" y="2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19" y="216"/>
                  </a:lnTo>
                  <a:lnTo>
                    <a:pt x="18" y="2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4" name="Freeform 59"/>
            <p:cNvSpPr>
              <a:spLocks/>
            </p:cNvSpPr>
            <p:nvPr/>
          </p:nvSpPr>
          <p:spPr bwMode="auto">
            <a:xfrm>
              <a:off x="1994" y="143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5" name="Freeform 60"/>
            <p:cNvSpPr>
              <a:spLocks/>
            </p:cNvSpPr>
            <p:nvPr/>
          </p:nvSpPr>
          <p:spPr bwMode="auto">
            <a:xfrm>
              <a:off x="1962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6" name="Freeform 61"/>
            <p:cNvSpPr>
              <a:spLocks/>
            </p:cNvSpPr>
            <p:nvPr/>
          </p:nvSpPr>
          <p:spPr bwMode="auto">
            <a:xfrm>
              <a:off x="1567" y="1476"/>
              <a:ext cx="419" cy="17"/>
            </a:xfrm>
            <a:custGeom>
              <a:avLst/>
              <a:gdLst>
                <a:gd name="T0" fmla="*/ 0 w 419"/>
                <a:gd name="T1" fmla="*/ 8 h 17"/>
                <a:gd name="T2" fmla="*/ 0 w 419"/>
                <a:gd name="T3" fmla="*/ 0 h 17"/>
                <a:gd name="T4" fmla="*/ 418 w 419"/>
                <a:gd name="T5" fmla="*/ 0 h 17"/>
                <a:gd name="T6" fmla="*/ 418 w 419"/>
                <a:gd name="T7" fmla="*/ 16 h 17"/>
                <a:gd name="T8" fmla="*/ 0 w 419"/>
                <a:gd name="T9" fmla="*/ 16 h 17"/>
                <a:gd name="T10" fmla="*/ 0 w 41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9"/>
                <a:gd name="T19" fmla="*/ 0 h 17"/>
                <a:gd name="T20" fmla="*/ 419 w 4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9" h="17">
                  <a:moveTo>
                    <a:pt x="0" y="8"/>
                  </a:moveTo>
                  <a:lnTo>
                    <a:pt x="0" y="0"/>
                  </a:lnTo>
                  <a:lnTo>
                    <a:pt x="418" y="0"/>
                  </a:lnTo>
                  <a:lnTo>
                    <a:pt x="418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7" name="Freeform 62"/>
            <p:cNvSpPr>
              <a:spLocks/>
            </p:cNvSpPr>
            <p:nvPr/>
          </p:nvSpPr>
          <p:spPr bwMode="auto">
            <a:xfrm>
              <a:off x="1543" y="147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8 h 17"/>
                <a:gd name="T6" fmla="*/ 0 w 17"/>
                <a:gd name="T7" fmla="*/ 8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8" name="Freeform 63"/>
            <p:cNvSpPr>
              <a:spLocks/>
            </p:cNvSpPr>
            <p:nvPr/>
          </p:nvSpPr>
          <p:spPr bwMode="auto">
            <a:xfrm>
              <a:off x="2367" y="12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9" name="Freeform 64"/>
            <p:cNvSpPr>
              <a:spLocks/>
            </p:cNvSpPr>
            <p:nvPr/>
          </p:nvSpPr>
          <p:spPr bwMode="auto">
            <a:xfrm>
              <a:off x="2367" y="1254"/>
              <a:ext cx="17" cy="78"/>
            </a:xfrm>
            <a:custGeom>
              <a:avLst/>
              <a:gdLst>
                <a:gd name="T0" fmla="*/ 0 w 17"/>
                <a:gd name="T1" fmla="*/ 76 h 78"/>
                <a:gd name="T2" fmla="*/ 0 w 17"/>
                <a:gd name="T3" fmla="*/ 76 h 78"/>
                <a:gd name="T4" fmla="*/ 0 w 17"/>
                <a:gd name="T5" fmla="*/ 0 h 78"/>
                <a:gd name="T6" fmla="*/ 16 w 17"/>
                <a:gd name="T7" fmla="*/ 0 h 78"/>
                <a:gd name="T8" fmla="*/ 16 w 17"/>
                <a:gd name="T9" fmla="*/ 76 h 78"/>
                <a:gd name="T10" fmla="*/ 16 w 17"/>
                <a:gd name="T11" fmla="*/ 76 h 78"/>
                <a:gd name="T12" fmla="*/ 16 w 17"/>
                <a:gd name="T13" fmla="*/ 76 h 78"/>
                <a:gd name="T14" fmla="*/ 16 w 17"/>
                <a:gd name="T15" fmla="*/ 77 h 78"/>
                <a:gd name="T16" fmla="*/ 8 w 17"/>
                <a:gd name="T17" fmla="*/ 77 h 78"/>
                <a:gd name="T18" fmla="*/ 0 w 17"/>
                <a:gd name="T19" fmla="*/ 77 h 78"/>
                <a:gd name="T20" fmla="*/ 0 w 17"/>
                <a:gd name="T21" fmla="*/ 76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78"/>
                <a:gd name="T35" fmla="*/ 17 w 17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78">
                  <a:moveTo>
                    <a:pt x="0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7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0" name="Freeform 65"/>
            <p:cNvSpPr>
              <a:spLocks/>
            </p:cNvSpPr>
            <p:nvPr/>
          </p:nvSpPr>
          <p:spPr bwMode="auto">
            <a:xfrm>
              <a:off x="2366" y="1331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0 w 17"/>
                <a:gd name="T3" fmla="*/ 13 h 17"/>
                <a:gd name="T4" fmla="*/ 4 w 17"/>
                <a:gd name="T5" fmla="*/ 13 h 17"/>
                <a:gd name="T6" fmla="*/ 7 w 17"/>
                <a:gd name="T7" fmla="*/ 11 h 17"/>
                <a:gd name="T8" fmla="*/ 9 w 17"/>
                <a:gd name="T9" fmla="*/ 10 h 17"/>
                <a:gd name="T10" fmla="*/ 10 w 17"/>
                <a:gd name="T11" fmla="*/ 8 h 17"/>
                <a:gd name="T12" fmla="*/ 11 w 17"/>
                <a:gd name="T13" fmla="*/ 7 h 17"/>
                <a:gd name="T14" fmla="*/ 13 w 17"/>
                <a:gd name="T15" fmla="*/ 6 h 17"/>
                <a:gd name="T16" fmla="*/ 14 w 17"/>
                <a:gd name="T17" fmla="*/ 3 h 17"/>
                <a:gd name="T18" fmla="*/ 14 w 17"/>
                <a:gd name="T19" fmla="*/ 0 h 17"/>
                <a:gd name="T20" fmla="*/ 16 w 17"/>
                <a:gd name="T21" fmla="*/ 0 h 17"/>
                <a:gd name="T22" fmla="*/ 16 w 17"/>
                <a:gd name="T23" fmla="*/ 3 h 17"/>
                <a:gd name="T24" fmla="*/ 15 w 17"/>
                <a:gd name="T25" fmla="*/ 6 h 17"/>
                <a:gd name="T26" fmla="*/ 14 w 17"/>
                <a:gd name="T27" fmla="*/ 8 h 17"/>
                <a:gd name="T28" fmla="*/ 11 w 17"/>
                <a:gd name="T29" fmla="*/ 11 h 17"/>
                <a:gd name="T30" fmla="*/ 10 w 17"/>
                <a:gd name="T31" fmla="*/ 13 h 17"/>
                <a:gd name="T32" fmla="*/ 7 w 17"/>
                <a:gd name="T33" fmla="*/ 14 h 17"/>
                <a:gd name="T34" fmla="*/ 4 w 17"/>
                <a:gd name="T35" fmla="*/ 14 h 17"/>
                <a:gd name="T36" fmla="*/ 0 w 17"/>
                <a:gd name="T37" fmla="*/ 16 h 17"/>
                <a:gd name="T38" fmla="*/ 0 w 17"/>
                <a:gd name="T39" fmla="*/ 16 h 17"/>
                <a:gd name="T40" fmla="*/ 0 w 17"/>
                <a:gd name="T41" fmla="*/ 16 h 17"/>
                <a:gd name="T42" fmla="*/ 0 w 17"/>
                <a:gd name="T43" fmla="*/ 14 h 17"/>
                <a:gd name="T44" fmla="*/ 0 w 17"/>
                <a:gd name="T45" fmla="*/ 14 h 17"/>
                <a:gd name="T46" fmla="*/ 0 w 17"/>
                <a:gd name="T47" fmla="*/ 13 h 17"/>
                <a:gd name="T48" fmla="*/ 0 w 17"/>
                <a:gd name="T49" fmla="*/ 13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0" y="13"/>
                  </a:moveTo>
                  <a:lnTo>
                    <a:pt x="0" y="13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1" name="Freeform 66"/>
            <p:cNvSpPr>
              <a:spLocks/>
            </p:cNvSpPr>
            <p:nvPr/>
          </p:nvSpPr>
          <p:spPr bwMode="auto">
            <a:xfrm>
              <a:off x="2002" y="1339"/>
              <a:ext cx="369" cy="17"/>
            </a:xfrm>
            <a:custGeom>
              <a:avLst/>
              <a:gdLst>
                <a:gd name="T0" fmla="*/ 0 w 369"/>
                <a:gd name="T1" fmla="*/ 8 h 17"/>
                <a:gd name="T2" fmla="*/ 0 w 369"/>
                <a:gd name="T3" fmla="*/ 0 h 17"/>
                <a:gd name="T4" fmla="*/ 368 w 369"/>
                <a:gd name="T5" fmla="*/ 0 h 17"/>
                <a:gd name="T6" fmla="*/ 368 w 369"/>
                <a:gd name="T7" fmla="*/ 16 h 17"/>
                <a:gd name="T8" fmla="*/ 0 w 369"/>
                <a:gd name="T9" fmla="*/ 16 h 17"/>
                <a:gd name="T10" fmla="*/ 0 w 36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17"/>
                <a:gd name="T20" fmla="*/ 369 w 3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17">
                  <a:moveTo>
                    <a:pt x="0" y="8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2" name="Freeform 67"/>
            <p:cNvSpPr>
              <a:spLocks/>
            </p:cNvSpPr>
            <p:nvPr/>
          </p:nvSpPr>
          <p:spPr bwMode="auto">
            <a:xfrm>
              <a:off x="1978" y="133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3" name="Freeform 68"/>
            <p:cNvSpPr>
              <a:spLocks/>
            </p:cNvSpPr>
            <p:nvPr/>
          </p:nvSpPr>
          <p:spPr bwMode="auto">
            <a:xfrm>
              <a:off x="1929" y="101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4" name="Freeform 69"/>
            <p:cNvSpPr>
              <a:spLocks/>
            </p:cNvSpPr>
            <p:nvPr/>
          </p:nvSpPr>
          <p:spPr bwMode="auto">
            <a:xfrm>
              <a:off x="1567" y="1004"/>
              <a:ext cx="386" cy="17"/>
            </a:xfrm>
            <a:custGeom>
              <a:avLst/>
              <a:gdLst>
                <a:gd name="T0" fmla="*/ 0 w 386"/>
                <a:gd name="T1" fmla="*/ 8 h 17"/>
                <a:gd name="T2" fmla="*/ 0 w 386"/>
                <a:gd name="T3" fmla="*/ 0 h 17"/>
                <a:gd name="T4" fmla="*/ 385 w 386"/>
                <a:gd name="T5" fmla="*/ 0 h 17"/>
                <a:gd name="T6" fmla="*/ 385 w 386"/>
                <a:gd name="T7" fmla="*/ 8 h 17"/>
                <a:gd name="T8" fmla="*/ 0 w 386"/>
                <a:gd name="T9" fmla="*/ 16 h 17"/>
                <a:gd name="T10" fmla="*/ 0 w 386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"/>
                <a:gd name="T19" fmla="*/ 0 h 17"/>
                <a:gd name="T20" fmla="*/ 386 w 38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" h="17">
                  <a:moveTo>
                    <a:pt x="0" y="8"/>
                  </a:moveTo>
                  <a:lnTo>
                    <a:pt x="0" y="0"/>
                  </a:lnTo>
                  <a:lnTo>
                    <a:pt x="385" y="0"/>
                  </a:lnTo>
                  <a:lnTo>
                    <a:pt x="385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5" name="Freeform 70"/>
            <p:cNvSpPr>
              <a:spLocks/>
            </p:cNvSpPr>
            <p:nvPr/>
          </p:nvSpPr>
          <p:spPr bwMode="auto">
            <a:xfrm>
              <a:off x="1543" y="100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6" name="Freeform 71"/>
            <p:cNvSpPr>
              <a:spLocks/>
            </p:cNvSpPr>
            <p:nvPr/>
          </p:nvSpPr>
          <p:spPr bwMode="auto">
            <a:xfrm>
              <a:off x="1866" y="10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7" name="Freeform 72"/>
            <p:cNvSpPr>
              <a:spLocks/>
            </p:cNvSpPr>
            <p:nvPr/>
          </p:nvSpPr>
          <p:spPr bwMode="auto">
            <a:xfrm>
              <a:off x="1874" y="1005"/>
              <a:ext cx="17" cy="407"/>
            </a:xfrm>
            <a:custGeom>
              <a:avLst/>
              <a:gdLst>
                <a:gd name="T0" fmla="*/ 0 w 17"/>
                <a:gd name="T1" fmla="*/ 405 h 407"/>
                <a:gd name="T2" fmla="*/ 0 w 17"/>
                <a:gd name="T3" fmla="*/ 405 h 407"/>
                <a:gd name="T4" fmla="*/ 8 w 17"/>
                <a:gd name="T5" fmla="*/ 0 h 407"/>
                <a:gd name="T6" fmla="*/ 16 w 17"/>
                <a:gd name="T7" fmla="*/ 0 h 407"/>
                <a:gd name="T8" fmla="*/ 16 w 17"/>
                <a:gd name="T9" fmla="*/ 405 h 407"/>
                <a:gd name="T10" fmla="*/ 16 w 17"/>
                <a:gd name="T11" fmla="*/ 405 h 407"/>
                <a:gd name="T12" fmla="*/ 16 w 17"/>
                <a:gd name="T13" fmla="*/ 405 h 407"/>
                <a:gd name="T14" fmla="*/ 8 w 17"/>
                <a:gd name="T15" fmla="*/ 405 h 407"/>
                <a:gd name="T16" fmla="*/ 8 w 17"/>
                <a:gd name="T17" fmla="*/ 406 h 407"/>
                <a:gd name="T18" fmla="*/ 0 w 17"/>
                <a:gd name="T19" fmla="*/ 405 h 407"/>
                <a:gd name="T20" fmla="*/ 0 w 17"/>
                <a:gd name="T21" fmla="*/ 405 h 4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07"/>
                <a:gd name="T35" fmla="*/ 17 w 17"/>
                <a:gd name="T36" fmla="*/ 407 h 4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07">
                  <a:moveTo>
                    <a:pt x="0" y="405"/>
                  </a:moveTo>
                  <a:lnTo>
                    <a:pt x="0" y="405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405"/>
                  </a:lnTo>
                  <a:lnTo>
                    <a:pt x="8" y="405"/>
                  </a:lnTo>
                  <a:lnTo>
                    <a:pt x="8" y="406"/>
                  </a:lnTo>
                  <a:lnTo>
                    <a:pt x="0" y="40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8" name="Freeform 73"/>
            <p:cNvSpPr>
              <a:spLocks/>
            </p:cNvSpPr>
            <p:nvPr/>
          </p:nvSpPr>
          <p:spPr bwMode="auto">
            <a:xfrm>
              <a:off x="1848" y="1410"/>
              <a:ext cx="43" cy="68"/>
            </a:xfrm>
            <a:custGeom>
              <a:avLst/>
              <a:gdLst>
                <a:gd name="T0" fmla="*/ 0 w 43"/>
                <a:gd name="T1" fmla="*/ 67 h 68"/>
                <a:gd name="T2" fmla="*/ 2 w 43"/>
                <a:gd name="T3" fmla="*/ 63 h 68"/>
                <a:gd name="T4" fmla="*/ 5 w 43"/>
                <a:gd name="T5" fmla="*/ 58 h 68"/>
                <a:gd name="T6" fmla="*/ 8 w 43"/>
                <a:gd name="T7" fmla="*/ 55 h 68"/>
                <a:gd name="T8" fmla="*/ 12 w 43"/>
                <a:gd name="T9" fmla="*/ 51 h 68"/>
                <a:gd name="T10" fmla="*/ 15 w 43"/>
                <a:gd name="T11" fmla="*/ 47 h 68"/>
                <a:gd name="T12" fmla="*/ 18 w 43"/>
                <a:gd name="T13" fmla="*/ 43 h 68"/>
                <a:gd name="T14" fmla="*/ 22 w 43"/>
                <a:gd name="T15" fmla="*/ 39 h 68"/>
                <a:gd name="T16" fmla="*/ 25 w 43"/>
                <a:gd name="T17" fmla="*/ 35 h 68"/>
                <a:gd name="T18" fmla="*/ 28 w 43"/>
                <a:gd name="T19" fmla="*/ 32 h 68"/>
                <a:gd name="T20" fmla="*/ 31 w 43"/>
                <a:gd name="T21" fmla="*/ 27 h 68"/>
                <a:gd name="T22" fmla="*/ 33 w 43"/>
                <a:gd name="T23" fmla="*/ 23 h 68"/>
                <a:gd name="T24" fmla="*/ 35 w 43"/>
                <a:gd name="T25" fmla="*/ 19 h 68"/>
                <a:gd name="T26" fmla="*/ 37 w 43"/>
                <a:gd name="T27" fmla="*/ 15 h 68"/>
                <a:gd name="T28" fmla="*/ 39 w 43"/>
                <a:gd name="T29" fmla="*/ 10 h 68"/>
                <a:gd name="T30" fmla="*/ 40 w 43"/>
                <a:gd name="T31" fmla="*/ 5 h 68"/>
                <a:gd name="T32" fmla="*/ 40 w 43"/>
                <a:gd name="T33" fmla="*/ 0 h 68"/>
                <a:gd name="T34" fmla="*/ 42 w 43"/>
                <a:gd name="T35" fmla="*/ 0 h 68"/>
                <a:gd name="T36" fmla="*/ 41 w 43"/>
                <a:gd name="T37" fmla="*/ 5 h 68"/>
                <a:gd name="T38" fmla="*/ 40 w 43"/>
                <a:gd name="T39" fmla="*/ 10 h 68"/>
                <a:gd name="T40" fmla="*/ 39 w 43"/>
                <a:gd name="T41" fmla="*/ 15 h 68"/>
                <a:gd name="T42" fmla="*/ 37 w 43"/>
                <a:gd name="T43" fmla="*/ 20 h 68"/>
                <a:gd name="T44" fmla="*/ 34 w 43"/>
                <a:gd name="T45" fmla="*/ 24 h 68"/>
                <a:gd name="T46" fmla="*/ 32 w 43"/>
                <a:gd name="T47" fmla="*/ 28 h 68"/>
                <a:gd name="T48" fmla="*/ 29 w 43"/>
                <a:gd name="T49" fmla="*/ 32 h 68"/>
                <a:gd name="T50" fmla="*/ 26 w 43"/>
                <a:gd name="T51" fmla="*/ 36 h 68"/>
                <a:gd name="T52" fmla="*/ 23 w 43"/>
                <a:gd name="T53" fmla="*/ 40 h 68"/>
                <a:gd name="T54" fmla="*/ 19 w 43"/>
                <a:gd name="T55" fmla="*/ 44 h 68"/>
                <a:gd name="T56" fmla="*/ 16 w 43"/>
                <a:gd name="T57" fmla="*/ 48 h 68"/>
                <a:gd name="T58" fmla="*/ 13 w 43"/>
                <a:gd name="T59" fmla="*/ 52 h 68"/>
                <a:gd name="T60" fmla="*/ 10 w 43"/>
                <a:gd name="T61" fmla="*/ 55 h 68"/>
                <a:gd name="T62" fmla="*/ 6 w 43"/>
                <a:gd name="T63" fmla="*/ 59 h 68"/>
                <a:gd name="T64" fmla="*/ 4 w 43"/>
                <a:gd name="T65" fmla="*/ 63 h 68"/>
                <a:gd name="T66" fmla="*/ 1 w 43"/>
                <a:gd name="T67" fmla="*/ 67 h 68"/>
                <a:gd name="T68" fmla="*/ 0 w 43"/>
                <a:gd name="T69" fmla="*/ 67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68"/>
                <a:gd name="T107" fmla="*/ 43 w 43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68">
                  <a:moveTo>
                    <a:pt x="0" y="67"/>
                  </a:moveTo>
                  <a:lnTo>
                    <a:pt x="2" y="63"/>
                  </a:lnTo>
                  <a:lnTo>
                    <a:pt x="5" y="58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5" y="47"/>
                  </a:lnTo>
                  <a:lnTo>
                    <a:pt x="18" y="43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8" y="32"/>
                  </a:lnTo>
                  <a:lnTo>
                    <a:pt x="31" y="27"/>
                  </a:lnTo>
                  <a:lnTo>
                    <a:pt x="33" y="23"/>
                  </a:lnTo>
                  <a:lnTo>
                    <a:pt x="35" y="19"/>
                  </a:lnTo>
                  <a:lnTo>
                    <a:pt x="37" y="15"/>
                  </a:lnTo>
                  <a:lnTo>
                    <a:pt x="39" y="10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1" y="5"/>
                  </a:lnTo>
                  <a:lnTo>
                    <a:pt x="40" y="10"/>
                  </a:lnTo>
                  <a:lnTo>
                    <a:pt x="39" y="15"/>
                  </a:lnTo>
                  <a:lnTo>
                    <a:pt x="37" y="20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3" y="40"/>
                  </a:lnTo>
                  <a:lnTo>
                    <a:pt x="19" y="44"/>
                  </a:lnTo>
                  <a:lnTo>
                    <a:pt x="16" y="48"/>
                  </a:lnTo>
                  <a:lnTo>
                    <a:pt x="13" y="52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1" y="67"/>
                  </a:lnTo>
                  <a:lnTo>
                    <a:pt x="0" y="6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9" name="Freeform 74"/>
            <p:cNvSpPr>
              <a:spLocks/>
            </p:cNvSpPr>
            <p:nvPr/>
          </p:nvSpPr>
          <p:spPr bwMode="auto">
            <a:xfrm>
              <a:off x="1865" y="1409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0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0" name="Freeform 75"/>
            <p:cNvSpPr>
              <a:spLocks/>
            </p:cNvSpPr>
            <p:nvPr/>
          </p:nvSpPr>
          <p:spPr bwMode="auto">
            <a:xfrm>
              <a:off x="1605" y="10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8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1" name="Freeform 76"/>
            <p:cNvSpPr>
              <a:spLocks/>
            </p:cNvSpPr>
            <p:nvPr/>
          </p:nvSpPr>
          <p:spPr bwMode="auto">
            <a:xfrm>
              <a:off x="1605" y="1005"/>
              <a:ext cx="17" cy="473"/>
            </a:xfrm>
            <a:custGeom>
              <a:avLst/>
              <a:gdLst>
                <a:gd name="T0" fmla="*/ 8 w 17"/>
                <a:gd name="T1" fmla="*/ 472 h 473"/>
                <a:gd name="T2" fmla="*/ 0 w 17"/>
                <a:gd name="T3" fmla="*/ 472 h 473"/>
                <a:gd name="T4" fmla="*/ 0 w 17"/>
                <a:gd name="T5" fmla="*/ 0 h 473"/>
                <a:gd name="T6" fmla="*/ 16 w 17"/>
                <a:gd name="T7" fmla="*/ 0 h 473"/>
                <a:gd name="T8" fmla="*/ 16 w 17"/>
                <a:gd name="T9" fmla="*/ 472 h 473"/>
                <a:gd name="T10" fmla="*/ 8 w 17"/>
                <a:gd name="T11" fmla="*/ 472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73"/>
                <a:gd name="T20" fmla="*/ 17 w 17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73">
                  <a:moveTo>
                    <a:pt x="8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72"/>
                  </a:lnTo>
                  <a:lnTo>
                    <a:pt x="8" y="47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2" name="Freeform 77"/>
            <p:cNvSpPr>
              <a:spLocks/>
            </p:cNvSpPr>
            <p:nvPr/>
          </p:nvSpPr>
          <p:spPr bwMode="auto">
            <a:xfrm>
              <a:off x="1605" y="148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16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3" name="Freeform 78"/>
            <p:cNvSpPr>
              <a:spLocks/>
            </p:cNvSpPr>
            <p:nvPr/>
          </p:nvSpPr>
          <p:spPr bwMode="auto">
            <a:xfrm>
              <a:off x="1635" y="1017"/>
              <a:ext cx="358" cy="217"/>
            </a:xfrm>
            <a:custGeom>
              <a:avLst/>
              <a:gdLst>
                <a:gd name="T0" fmla="*/ 16 w 358"/>
                <a:gd name="T1" fmla="*/ 13 h 217"/>
                <a:gd name="T2" fmla="*/ 10 w 358"/>
                <a:gd name="T3" fmla="*/ 14 h 217"/>
                <a:gd name="T4" fmla="*/ 5 w 358"/>
                <a:gd name="T5" fmla="*/ 18 h 217"/>
                <a:gd name="T6" fmla="*/ 1 w 358"/>
                <a:gd name="T7" fmla="*/ 23 h 217"/>
                <a:gd name="T8" fmla="*/ 0 w 358"/>
                <a:gd name="T9" fmla="*/ 29 h 217"/>
                <a:gd name="T10" fmla="*/ 0 w 358"/>
                <a:gd name="T11" fmla="*/ 198 h 217"/>
                <a:gd name="T12" fmla="*/ 3 w 358"/>
                <a:gd name="T13" fmla="*/ 204 h 217"/>
                <a:gd name="T14" fmla="*/ 7 w 358"/>
                <a:gd name="T15" fmla="*/ 208 h 217"/>
                <a:gd name="T16" fmla="*/ 13 w 358"/>
                <a:gd name="T17" fmla="*/ 210 h 217"/>
                <a:gd name="T18" fmla="*/ 227 w 358"/>
                <a:gd name="T19" fmla="*/ 210 h 217"/>
                <a:gd name="T20" fmla="*/ 233 w 358"/>
                <a:gd name="T21" fmla="*/ 209 h 217"/>
                <a:gd name="T22" fmla="*/ 238 w 358"/>
                <a:gd name="T23" fmla="*/ 206 h 217"/>
                <a:gd name="T24" fmla="*/ 241 w 358"/>
                <a:gd name="T25" fmla="*/ 201 h 217"/>
                <a:gd name="T26" fmla="*/ 243 w 358"/>
                <a:gd name="T27" fmla="*/ 195 h 217"/>
                <a:gd name="T28" fmla="*/ 242 w 358"/>
                <a:gd name="T29" fmla="*/ 25 h 217"/>
                <a:gd name="T30" fmla="*/ 240 w 358"/>
                <a:gd name="T31" fmla="*/ 20 h 217"/>
                <a:gd name="T32" fmla="*/ 236 w 358"/>
                <a:gd name="T33" fmla="*/ 16 h 217"/>
                <a:gd name="T34" fmla="*/ 230 w 358"/>
                <a:gd name="T35" fmla="*/ 14 h 217"/>
                <a:gd name="T36" fmla="*/ 227 w 358"/>
                <a:gd name="T37" fmla="*/ 13 h 217"/>
                <a:gd name="T38" fmla="*/ 298 w 358"/>
                <a:gd name="T39" fmla="*/ 1 h 217"/>
                <a:gd name="T40" fmla="*/ 293 w 358"/>
                <a:gd name="T41" fmla="*/ 2 h 217"/>
                <a:gd name="T42" fmla="*/ 287 w 358"/>
                <a:gd name="T43" fmla="*/ 4 h 217"/>
                <a:gd name="T44" fmla="*/ 281 w 358"/>
                <a:gd name="T45" fmla="*/ 6 h 217"/>
                <a:gd name="T46" fmla="*/ 276 w 358"/>
                <a:gd name="T47" fmla="*/ 9 h 217"/>
                <a:gd name="T48" fmla="*/ 272 w 358"/>
                <a:gd name="T49" fmla="*/ 12 h 217"/>
                <a:gd name="T50" fmla="*/ 269 w 358"/>
                <a:gd name="T51" fmla="*/ 16 h 217"/>
                <a:gd name="T52" fmla="*/ 268 w 358"/>
                <a:gd name="T53" fmla="*/ 22 h 217"/>
                <a:gd name="T54" fmla="*/ 267 w 358"/>
                <a:gd name="T55" fmla="*/ 198 h 217"/>
                <a:gd name="T56" fmla="*/ 270 w 358"/>
                <a:gd name="T57" fmla="*/ 209 h 217"/>
                <a:gd name="T58" fmla="*/ 277 w 358"/>
                <a:gd name="T59" fmla="*/ 214 h 217"/>
                <a:gd name="T60" fmla="*/ 288 w 358"/>
                <a:gd name="T61" fmla="*/ 216 h 217"/>
                <a:gd name="T62" fmla="*/ 301 w 358"/>
                <a:gd name="T63" fmla="*/ 214 h 217"/>
                <a:gd name="T64" fmla="*/ 316 w 358"/>
                <a:gd name="T65" fmla="*/ 210 h 217"/>
                <a:gd name="T66" fmla="*/ 331 w 358"/>
                <a:gd name="T67" fmla="*/ 204 h 217"/>
                <a:gd name="T68" fmla="*/ 345 w 358"/>
                <a:gd name="T69" fmla="*/ 198 h 217"/>
                <a:gd name="T70" fmla="*/ 357 w 358"/>
                <a:gd name="T71" fmla="*/ 192 h 217"/>
                <a:gd name="T72" fmla="*/ 227 w 358"/>
                <a:gd name="T73" fmla="*/ 13 h 2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8"/>
                <a:gd name="T112" fmla="*/ 0 h 217"/>
                <a:gd name="T113" fmla="*/ 358 w 358"/>
                <a:gd name="T114" fmla="*/ 217 h 2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8" h="217">
                  <a:moveTo>
                    <a:pt x="227" y="13"/>
                  </a:moveTo>
                  <a:lnTo>
                    <a:pt x="16" y="13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4"/>
                  </a:lnTo>
                  <a:lnTo>
                    <a:pt x="5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6" y="210"/>
                  </a:lnTo>
                  <a:lnTo>
                    <a:pt x="227" y="210"/>
                  </a:lnTo>
                  <a:lnTo>
                    <a:pt x="230" y="210"/>
                  </a:lnTo>
                  <a:lnTo>
                    <a:pt x="233" y="209"/>
                  </a:lnTo>
                  <a:lnTo>
                    <a:pt x="236" y="208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1"/>
                  </a:lnTo>
                  <a:lnTo>
                    <a:pt x="242" y="198"/>
                  </a:lnTo>
                  <a:lnTo>
                    <a:pt x="243" y="195"/>
                  </a:lnTo>
                  <a:lnTo>
                    <a:pt x="243" y="29"/>
                  </a:lnTo>
                  <a:lnTo>
                    <a:pt x="242" y="25"/>
                  </a:lnTo>
                  <a:lnTo>
                    <a:pt x="241" y="23"/>
                  </a:lnTo>
                  <a:lnTo>
                    <a:pt x="240" y="20"/>
                  </a:lnTo>
                  <a:lnTo>
                    <a:pt x="238" y="18"/>
                  </a:lnTo>
                  <a:lnTo>
                    <a:pt x="236" y="16"/>
                  </a:lnTo>
                  <a:lnTo>
                    <a:pt x="233" y="14"/>
                  </a:lnTo>
                  <a:lnTo>
                    <a:pt x="230" y="14"/>
                  </a:lnTo>
                  <a:lnTo>
                    <a:pt x="227" y="13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5" y="1"/>
                  </a:lnTo>
                  <a:lnTo>
                    <a:pt x="293" y="2"/>
                  </a:lnTo>
                  <a:lnTo>
                    <a:pt x="290" y="3"/>
                  </a:lnTo>
                  <a:lnTo>
                    <a:pt x="287" y="4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79" y="7"/>
                  </a:lnTo>
                  <a:lnTo>
                    <a:pt x="276" y="9"/>
                  </a:lnTo>
                  <a:lnTo>
                    <a:pt x="274" y="10"/>
                  </a:lnTo>
                  <a:lnTo>
                    <a:pt x="272" y="12"/>
                  </a:lnTo>
                  <a:lnTo>
                    <a:pt x="271" y="14"/>
                  </a:lnTo>
                  <a:lnTo>
                    <a:pt x="269" y="16"/>
                  </a:lnTo>
                  <a:lnTo>
                    <a:pt x="268" y="19"/>
                  </a:lnTo>
                  <a:lnTo>
                    <a:pt x="268" y="22"/>
                  </a:lnTo>
                  <a:lnTo>
                    <a:pt x="267" y="25"/>
                  </a:lnTo>
                  <a:lnTo>
                    <a:pt x="267" y="198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3" y="212"/>
                  </a:lnTo>
                  <a:lnTo>
                    <a:pt x="277" y="214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94" y="215"/>
                  </a:lnTo>
                  <a:lnTo>
                    <a:pt x="301" y="214"/>
                  </a:lnTo>
                  <a:lnTo>
                    <a:pt x="308" y="212"/>
                  </a:lnTo>
                  <a:lnTo>
                    <a:pt x="316" y="210"/>
                  </a:lnTo>
                  <a:lnTo>
                    <a:pt x="323" y="207"/>
                  </a:lnTo>
                  <a:lnTo>
                    <a:pt x="331" y="204"/>
                  </a:lnTo>
                  <a:lnTo>
                    <a:pt x="338" y="201"/>
                  </a:lnTo>
                  <a:lnTo>
                    <a:pt x="345" y="198"/>
                  </a:lnTo>
                  <a:lnTo>
                    <a:pt x="351" y="195"/>
                  </a:lnTo>
                  <a:lnTo>
                    <a:pt x="357" y="192"/>
                  </a:lnTo>
                  <a:lnTo>
                    <a:pt x="301" y="0"/>
                  </a:lnTo>
                  <a:lnTo>
                    <a:pt x="227" y="13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4" name="Freeform 79"/>
            <p:cNvSpPr>
              <a:spLocks/>
            </p:cNvSpPr>
            <p:nvPr/>
          </p:nvSpPr>
          <p:spPr bwMode="auto">
            <a:xfrm>
              <a:off x="1651" y="1029"/>
              <a:ext cx="212" cy="17"/>
            </a:xfrm>
            <a:custGeom>
              <a:avLst/>
              <a:gdLst>
                <a:gd name="T0" fmla="*/ 0 w 212"/>
                <a:gd name="T1" fmla="*/ 0 h 17"/>
                <a:gd name="T2" fmla="*/ 0 w 212"/>
                <a:gd name="T3" fmla="*/ 0 h 17"/>
                <a:gd name="T4" fmla="*/ 211 w 212"/>
                <a:gd name="T5" fmla="*/ 0 h 17"/>
                <a:gd name="T6" fmla="*/ 211 w 212"/>
                <a:gd name="T7" fmla="*/ 16 h 17"/>
                <a:gd name="T8" fmla="*/ 0 w 212"/>
                <a:gd name="T9" fmla="*/ 16 h 17"/>
                <a:gd name="T10" fmla="*/ 0 w 212"/>
                <a:gd name="T11" fmla="*/ 16 h 17"/>
                <a:gd name="T12" fmla="*/ 0 w 2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7"/>
                <a:gd name="T23" fmla="*/ 212 w 2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7">
                  <a:moveTo>
                    <a:pt x="0" y="0"/>
                  </a:moveTo>
                  <a:lnTo>
                    <a:pt x="0" y="0"/>
                  </a:lnTo>
                  <a:lnTo>
                    <a:pt x="211" y="0"/>
                  </a:lnTo>
                  <a:lnTo>
                    <a:pt x="211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5" name="Freeform 80"/>
            <p:cNvSpPr>
              <a:spLocks/>
            </p:cNvSpPr>
            <p:nvPr/>
          </p:nvSpPr>
          <p:spPr bwMode="auto">
            <a:xfrm>
              <a:off x="1634" y="1029"/>
              <a:ext cx="18" cy="18"/>
            </a:xfrm>
            <a:custGeom>
              <a:avLst/>
              <a:gdLst>
                <a:gd name="T0" fmla="*/ 0 w 18"/>
                <a:gd name="T1" fmla="*/ 17 h 18"/>
                <a:gd name="T2" fmla="*/ 0 w 18"/>
                <a:gd name="T3" fmla="*/ 17 h 18"/>
                <a:gd name="T4" fmla="*/ 1 w 18"/>
                <a:gd name="T5" fmla="*/ 13 h 18"/>
                <a:gd name="T6" fmla="*/ 2 w 18"/>
                <a:gd name="T7" fmla="*/ 10 h 18"/>
                <a:gd name="T8" fmla="*/ 3 w 18"/>
                <a:gd name="T9" fmla="*/ 8 h 18"/>
                <a:gd name="T10" fmla="*/ 5 w 18"/>
                <a:gd name="T11" fmla="*/ 5 h 18"/>
                <a:gd name="T12" fmla="*/ 8 w 18"/>
                <a:gd name="T13" fmla="*/ 3 h 18"/>
                <a:gd name="T14" fmla="*/ 11 w 18"/>
                <a:gd name="T15" fmla="*/ 2 h 18"/>
                <a:gd name="T16" fmla="*/ 14 w 18"/>
                <a:gd name="T17" fmla="*/ 1 h 18"/>
                <a:gd name="T18" fmla="*/ 17 w 18"/>
                <a:gd name="T19" fmla="*/ 0 h 18"/>
                <a:gd name="T20" fmla="*/ 17 w 18"/>
                <a:gd name="T21" fmla="*/ 2 h 18"/>
                <a:gd name="T22" fmla="*/ 14 w 18"/>
                <a:gd name="T23" fmla="*/ 2 h 18"/>
                <a:gd name="T24" fmla="*/ 11 w 18"/>
                <a:gd name="T25" fmla="*/ 3 h 18"/>
                <a:gd name="T26" fmla="*/ 9 w 18"/>
                <a:gd name="T27" fmla="*/ 4 h 18"/>
                <a:gd name="T28" fmla="*/ 6 w 18"/>
                <a:gd name="T29" fmla="*/ 6 h 18"/>
                <a:gd name="T30" fmla="*/ 4 w 18"/>
                <a:gd name="T31" fmla="*/ 8 h 18"/>
                <a:gd name="T32" fmla="*/ 3 w 18"/>
                <a:gd name="T33" fmla="*/ 11 h 18"/>
                <a:gd name="T34" fmla="*/ 2 w 18"/>
                <a:gd name="T35" fmla="*/ 14 h 18"/>
                <a:gd name="T36" fmla="*/ 2 w 18"/>
                <a:gd name="T37" fmla="*/ 17 h 18"/>
                <a:gd name="T38" fmla="*/ 2 w 18"/>
                <a:gd name="T39" fmla="*/ 17 h 18"/>
                <a:gd name="T40" fmla="*/ 0 w 18"/>
                <a:gd name="T41" fmla="*/ 1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8"/>
                <a:gd name="T65" fmla="*/ 18 w 1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8">
                  <a:moveTo>
                    <a:pt x="0" y="17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6" name="Freeform 81"/>
            <p:cNvSpPr>
              <a:spLocks/>
            </p:cNvSpPr>
            <p:nvPr/>
          </p:nvSpPr>
          <p:spPr bwMode="auto">
            <a:xfrm>
              <a:off x="1620" y="1046"/>
              <a:ext cx="17" cy="167"/>
            </a:xfrm>
            <a:custGeom>
              <a:avLst/>
              <a:gdLst>
                <a:gd name="T0" fmla="*/ 0 w 17"/>
                <a:gd name="T1" fmla="*/ 166 h 167"/>
                <a:gd name="T2" fmla="*/ 0 w 17"/>
                <a:gd name="T3" fmla="*/ 166 h 167"/>
                <a:gd name="T4" fmla="*/ 0 w 17"/>
                <a:gd name="T5" fmla="*/ 0 h 167"/>
                <a:gd name="T6" fmla="*/ 16 w 17"/>
                <a:gd name="T7" fmla="*/ 0 h 167"/>
                <a:gd name="T8" fmla="*/ 16 w 17"/>
                <a:gd name="T9" fmla="*/ 166 h 167"/>
                <a:gd name="T10" fmla="*/ 16 w 17"/>
                <a:gd name="T11" fmla="*/ 166 h 167"/>
                <a:gd name="T12" fmla="*/ 0 w 17"/>
                <a:gd name="T13" fmla="*/ 16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7"/>
                <a:gd name="T23" fmla="*/ 17 w 17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7">
                  <a:moveTo>
                    <a:pt x="0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6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7" name="Freeform 82"/>
            <p:cNvSpPr>
              <a:spLocks/>
            </p:cNvSpPr>
            <p:nvPr/>
          </p:nvSpPr>
          <p:spPr bwMode="auto">
            <a:xfrm>
              <a:off x="1634" y="1212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7 w 18"/>
                <a:gd name="T3" fmla="*/ 16 h 17"/>
                <a:gd name="T4" fmla="*/ 14 w 18"/>
                <a:gd name="T5" fmla="*/ 16 h 17"/>
                <a:gd name="T6" fmla="*/ 11 w 18"/>
                <a:gd name="T7" fmla="*/ 15 h 17"/>
                <a:gd name="T8" fmla="*/ 8 w 18"/>
                <a:gd name="T9" fmla="*/ 13 h 17"/>
                <a:gd name="T10" fmla="*/ 5 w 18"/>
                <a:gd name="T11" fmla="*/ 11 h 17"/>
                <a:gd name="T12" fmla="*/ 3 w 18"/>
                <a:gd name="T13" fmla="*/ 9 h 17"/>
                <a:gd name="T14" fmla="*/ 2 w 18"/>
                <a:gd name="T15" fmla="*/ 6 h 17"/>
                <a:gd name="T16" fmla="*/ 1 w 18"/>
                <a:gd name="T17" fmla="*/ 3 h 17"/>
                <a:gd name="T18" fmla="*/ 0 w 18"/>
                <a:gd name="T19" fmla="*/ 0 h 17"/>
                <a:gd name="T20" fmla="*/ 2 w 18"/>
                <a:gd name="T21" fmla="*/ 0 h 17"/>
                <a:gd name="T22" fmla="*/ 2 w 18"/>
                <a:gd name="T23" fmla="*/ 3 h 17"/>
                <a:gd name="T24" fmla="*/ 3 w 18"/>
                <a:gd name="T25" fmla="*/ 6 h 17"/>
                <a:gd name="T26" fmla="*/ 4 w 18"/>
                <a:gd name="T27" fmla="*/ 8 h 17"/>
                <a:gd name="T28" fmla="*/ 6 w 18"/>
                <a:gd name="T29" fmla="*/ 10 h 17"/>
                <a:gd name="T30" fmla="*/ 9 w 18"/>
                <a:gd name="T31" fmla="*/ 12 h 17"/>
                <a:gd name="T32" fmla="*/ 11 w 18"/>
                <a:gd name="T33" fmla="*/ 13 h 17"/>
                <a:gd name="T34" fmla="*/ 14 w 18"/>
                <a:gd name="T35" fmla="*/ 14 h 17"/>
                <a:gd name="T36" fmla="*/ 17 w 18"/>
                <a:gd name="T37" fmla="*/ 14 h 17"/>
                <a:gd name="T38" fmla="*/ 17 w 18"/>
                <a:gd name="T39" fmla="*/ 14 h 17"/>
                <a:gd name="T40" fmla="*/ 17 w 18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17" y="16"/>
                  </a:moveTo>
                  <a:lnTo>
                    <a:pt x="17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8" name="Freeform 83"/>
            <p:cNvSpPr>
              <a:spLocks/>
            </p:cNvSpPr>
            <p:nvPr/>
          </p:nvSpPr>
          <p:spPr bwMode="auto">
            <a:xfrm>
              <a:off x="1651" y="1226"/>
              <a:ext cx="212" cy="17"/>
            </a:xfrm>
            <a:custGeom>
              <a:avLst/>
              <a:gdLst>
                <a:gd name="T0" fmla="*/ 211 w 212"/>
                <a:gd name="T1" fmla="*/ 16 h 17"/>
                <a:gd name="T2" fmla="*/ 211 w 212"/>
                <a:gd name="T3" fmla="*/ 16 h 17"/>
                <a:gd name="T4" fmla="*/ 0 w 212"/>
                <a:gd name="T5" fmla="*/ 16 h 17"/>
                <a:gd name="T6" fmla="*/ 0 w 212"/>
                <a:gd name="T7" fmla="*/ 0 h 17"/>
                <a:gd name="T8" fmla="*/ 211 w 212"/>
                <a:gd name="T9" fmla="*/ 0 h 17"/>
                <a:gd name="T10" fmla="*/ 211 w 212"/>
                <a:gd name="T11" fmla="*/ 0 h 17"/>
                <a:gd name="T12" fmla="*/ 211 w 212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7"/>
                <a:gd name="T23" fmla="*/ 212 w 2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7">
                  <a:moveTo>
                    <a:pt x="211" y="16"/>
                  </a:moveTo>
                  <a:lnTo>
                    <a:pt x="21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211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9" name="Freeform 84"/>
            <p:cNvSpPr>
              <a:spLocks/>
            </p:cNvSpPr>
            <p:nvPr/>
          </p:nvSpPr>
          <p:spPr bwMode="auto">
            <a:xfrm>
              <a:off x="1862" y="121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5 w 17"/>
                <a:gd name="T7" fmla="*/ 6 h 17"/>
                <a:gd name="T8" fmla="*/ 13 w 17"/>
                <a:gd name="T9" fmla="*/ 9 h 17"/>
                <a:gd name="T10" fmla="*/ 11 w 17"/>
                <a:gd name="T11" fmla="*/ 11 h 17"/>
                <a:gd name="T12" fmla="*/ 9 w 17"/>
                <a:gd name="T13" fmla="*/ 13 h 17"/>
                <a:gd name="T14" fmla="*/ 6 w 17"/>
                <a:gd name="T15" fmla="*/ 15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3 h 17"/>
                <a:gd name="T26" fmla="*/ 8 w 17"/>
                <a:gd name="T27" fmla="*/ 12 h 17"/>
                <a:gd name="T28" fmla="*/ 10 w 17"/>
                <a:gd name="T29" fmla="*/ 10 h 17"/>
                <a:gd name="T30" fmla="*/ 12 w 17"/>
                <a:gd name="T31" fmla="*/ 8 h 17"/>
                <a:gd name="T32" fmla="*/ 14 w 17"/>
                <a:gd name="T33" fmla="*/ 6 h 17"/>
                <a:gd name="T34" fmla="*/ 14 w 17"/>
                <a:gd name="T35" fmla="*/ 3 h 17"/>
                <a:gd name="T36" fmla="*/ 15 w 17"/>
                <a:gd name="T37" fmla="*/ 0 h 17"/>
                <a:gd name="T38" fmla="*/ 15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0" name="Freeform 85"/>
            <p:cNvSpPr>
              <a:spLocks/>
            </p:cNvSpPr>
            <p:nvPr/>
          </p:nvSpPr>
          <p:spPr bwMode="auto">
            <a:xfrm>
              <a:off x="1854" y="1046"/>
              <a:ext cx="17" cy="167"/>
            </a:xfrm>
            <a:custGeom>
              <a:avLst/>
              <a:gdLst>
                <a:gd name="T0" fmla="*/ 16 w 17"/>
                <a:gd name="T1" fmla="*/ 0 h 167"/>
                <a:gd name="T2" fmla="*/ 16 w 17"/>
                <a:gd name="T3" fmla="*/ 0 h 167"/>
                <a:gd name="T4" fmla="*/ 16 w 17"/>
                <a:gd name="T5" fmla="*/ 166 h 167"/>
                <a:gd name="T6" fmla="*/ 0 w 17"/>
                <a:gd name="T7" fmla="*/ 166 h 167"/>
                <a:gd name="T8" fmla="*/ 0 w 17"/>
                <a:gd name="T9" fmla="*/ 0 h 167"/>
                <a:gd name="T10" fmla="*/ 0 w 17"/>
                <a:gd name="T11" fmla="*/ 0 h 167"/>
                <a:gd name="T12" fmla="*/ 16 w 17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7"/>
                <a:gd name="T23" fmla="*/ 17 w 17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7">
                  <a:moveTo>
                    <a:pt x="16" y="0"/>
                  </a:moveTo>
                  <a:lnTo>
                    <a:pt x="16" y="0"/>
                  </a:lnTo>
                  <a:lnTo>
                    <a:pt x="16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1" name="Freeform 86"/>
            <p:cNvSpPr>
              <a:spLocks/>
            </p:cNvSpPr>
            <p:nvPr/>
          </p:nvSpPr>
          <p:spPr bwMode="auto">
            <a:xfrm>
              <a:off x="1862" y="1029"/>
              <a:ext cx="17" cy="18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3 w 17"/>
                <a:gd name="T5" fmla="*/ 1 h 18"/>
                <a:gd name="T6" fmla="*/ 6 w 17"/>
                <a:gd name="T7" fmla="*/ 2 h 18"/>
                <a:gd name="T8" fmla="*/ 9 w 17"/>
                <a:gd name="T9" fmla="*/ 3 h 18"/>
                <a:gd name="T10" fmla="*/ 11 w 17"/>
                <a:gd name="T11" fmla="*/ 5 h 18"/>
                <a:gd name="T12" fmla="*/ 13 w 17"/>
                <a:gd name="T13" fmla="*/ 8 h 18"/>
                <a:gd name="T14" fmla="*/ 15 w 17"/>
                <a:gd name="T15" fmla="*/ 10 h 18"/>
                <a:gd name="T16" fmla="*/ 16 w 17"/>
                <a:gd name="T17" fmla="*/ 13 h 18"/>
                <a:gd name="T18" fmla="*/ 16 w 17"/>
                <a:gd name="T19" fmla="*/ 17 h 18"/>
                <a:gd name="T20" fmla="*/ 15 w 17"/>
                <a:gd name="T21" fmla="*/ 17 h 18"/>
                <a:gd name="T22" fmla="*/ 14 w 17"/>
                <a:gd name="T23" fmla="*/ 14 h 18"/>
                <a:gd name="T24" fmla="*/ 14 w 17"/>
                <a:gd name="T25" fmla="*/ 11 h 18"/>
                <a:gd name="T26" fmla="*/ 12 w 17"/>
                <a:gd name="T27" fmla="*/ 8 h 18"/>
                <a:gd name="T28" fmla="*/ 10 w 17"/>
                <a:gd name="T29" fmla="*/ 6 h 18"/>
                <a:gd name="T30" fmla="*/ 8 w 17"/>
                <a:gd name="T31" fmla="*/ 4 h 18"/>
                <a:gd name="T32" fmla="*/ 5 w 17"/>
                <a:gd name="T33" fmla="*/ 3 h 18"/>
                <a:gd name="T34" fmla="*/ 3 w 17"/>
                <a:gd name="T35" fmla="*/ 2 h 18"/>
                <a:gd name="T36" fmla="*/ 0 w 17"/>
                <a:gd name="T37" fmla="*/ 2 h 18"/>
                <a:gd name="T38" fmla="*/ 0 w 17"/>
                <a:gd name="T39" fmla="*/ 2 h 18"/>
                <a:gd name="T40" fmla="*/ 0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2" name="Freeform 87"/>
            <p:cNvSpPr>
              <a:spLocks/>
            </p:cNvSpPr>
            <p:nvPr/>
          </p:nvSpPr>
          <p:spPr bwMode="auto">
            <a:xfrm>
              <a:off x="1902" y="1016"/>
              <a:ext cx="35" cy="28"/>
            </a:xfrm>
            <a:custGeom>
              <a:avLst/>
              <a:gdLst>
                <a:gd name="T0" fmla="*/ 0 w 35"/>
                <a:gd name="T1" fmla="*/ 26 h 28"/>
                <a:gd name="T2" fmla="*/ 0 w 35"/>
                <a:gd name="T3" fmla="*/ 26 h 28"/>
                <a:gd name="T4" fmla="*/ 0 w 35"/>
                <a:gd name="T5" fmla="*/ 23 h 28"/>
                <a:gd name="T6" fmla="*/ 1 w 35"/>
                <a:gd name="T7" fmla="*/ 20 h 28"/>
                <a:gd name="T8" fmla="*/ 2 w 35"/>
                <a:gd name="T9" fmla="*/ 17 h 28"/>
                <a:gd name="T10" fmla="*/ 3 w 35"/>
                <a:gd name="T11" fmla="*/ 15 h 28"/>
                <a:gd name="T12" fmla="*/ 5 w 35"/>
                <a:gd name="T13" fmla="*/ 13 h 28"/>
                <a:gd name="T14" fmla="*/ 7 w 35"/>
                <a:gd name="T15" fmla="*/ 11 h 28"/>
                <a:gd name="T16" fmla="*/ 9 w 35"/>
                <a:gd name="T17" fmla="*/ 9 h 28"/>
                <a:gd name="T18" fmla="*/ 11 w 35"/>
                <a:gd name="T19" fmla="*/ 8 h 28"/>
                <a:gd name="T20" fmla="*/ 14 w 35"/>
                <a:gd name="T21" fmla="*/ 6 h 28"/>
                <a:gd name="T22" fmla="*/ 17 w 35"/>
                <a:gd name="T23" fmla="*/ 5 h 28"/>
                <a:gd name="T24" fmla="*/ 20 w 35"/>
                <a:gd name="T25" fmla="*/ 4 h 28"/>
                <a:gd name="T26" fmla="*/ 23 w 35"/>
                <a:gd name="T27" fmla="*/ 3 h 28"/>
                <a:gd name="T28" fmla="*/ 25 w 35"/>
                <a:gd name="T29" fmla="*/ 2 h 28"/>
                <a:gd name="T30" fmla="*/ 28 w 35"/>
                <a:gd name="T31" fmla="*/ 2 h 28"/>
                <a:gd name="T32" fmla="*/ 31 w 35"/>
                <a:gd name="T33" fmla="*/ 1 h 28"/>
                <a:gd name="T34" fmla="*/ 34 w 35"/>
                <a:gd name="T35" fmla="*/ 0 h 28"/>
                <a:gd name="T36" fmla="*/ 34 w 35"/>
                <a:gd name="T37" fmla="*/ 2 h 28"/>
                <a:gd name="T38" fmla="*/ 32 w 35"/>
                <a:gd name="T39" fmla="*/ 2 h 28"/>
                <a:gd name="T40" fmla="*/ 29 w 35"/>
                <a:gd name="T41" fmla="*/ 3 h 28"/>
                <a:gd name="T42" fmla="*/ 26 w 35"/>
                <a:gd name="T43" fmla="*/ 4 h 28"/>
                <a:gd name="T44" fmla="*/ 23 w 35"/>
                <a:gd name="T45" fmla="*/ 5 h 28"/>
                <a:gd name="T46" fmla="*/ 20 w 35"/>
                <a:gd name="T47" fmla="*/ 6 h 28"/>
                <a:gd name="T48" fmla="*/ 17 w 35"/>
                <a:gd name="T49" fmla="*/ 7 h 28"/>
                <a:gd name="T50" fmla="*/ 15 w 35"/>
                <a:gd name="T51" fmla="*/ 8 h 28"/>
                <a:gd name="T52" fmla="*/ 12 w 35"/>
                <a:gd name="T53" fmla="*/ 9 h 28"/>
                <a:gd name="T54" fmla="*/ 10 w 35"/>
                <a:gd name="T55" fmla="*/ 10 h 28"/>
                <a:gd name="T56" fmla="*/ 8 w 35"/>
                <a:gd name="T57" fmla="*/ 12 h 28"/>
                <a:gd name="T58" fmla="*/ 6 w 35"/>
                <a:gd name="T59" fmla="*/ 14 h 28"/>
                <a:gd name="T60" fmla="*/ 4 w 35"/>
                <a:gd name="T61" fmla="*/ 16 h 28"/>
                <a:gd name="T62" fmla="*/ 3 w 35"/>
                <a:gd name="T63" fmla="*/ 18 h 28"/>
                <a:gd name="T64" fmla="*/ 2 w 35"/>
                <a:gd name="T65" fmla="*/ 20 h 28"/>
                <a:gd name="T66" fmla="*/ 1 w 35"/>
                <a:gd name="T67" fmla="*/ 23 h 28"/>
                <a:gd name="T68" fmla="*/ 1 w 35"/>
                <a:gd name="T69" fmla="*/ 26 h 28"/>
                <a:gd name="T70" fmla="*/ 1 w 35"/>
                <a:gd name="T71" fmla="*/ 26 h 28"/>
                <a:gd name="T72" fmla="*/ 1 w 35"/>
                <a:gd name="T73" fmla="*/ 26 h 28"/>
                <a:gd name="T74" fmla="*/ 1 w 35"/>
                <a:gd name="T75" fmla="*/ 27 h 28"/>
                <a:gd name="T76" fmla="*/ 0 w 35"/>
                <a:gd name="T77" fmla="*/ 27 h 28"/>
                <a:gd name="T78" fmla="*/ 0 w 35"/>
                <a:gd name="T79" fmla="*/ 27 h 28"/>
                <a:gd name="T80" fmla="*/ 0 w 35"/>
                <a:gd name="T81" fmla="*/ 26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28"/>
                <a:gd name="T125" fmla="*/ 35 w 35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28">
                  <a:moveTo>
                    <a:pt x="0" y="26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3" name="Freeform 88"/>
            <p:cNvSpPr>
              <a:spLocks/>
            </p:cNvSpPr>
            <p:nvPr/>
          </p:nvSpPr>
          <p:spPr bwMode="auto">
            <a:xfrm>
              <a:off x="1879" y="1042"/>
              <a:ext cx="17" cy="175"/>
            </a:xfrm>
            <a:custGeom>
              <a:avLst/>
              <a:gdLst>
                <a:gd name="T0" fmla="*/ 0 w 17"/>
                <a:gd name="T1" fmla="*/ 173 h 175"/>
                <a:gd name="T2" fmla="*/ 0 w 17"/>
                <a:gd name="T3" fmla="*/ 173 h 175"/>
                <a:gd name="T4" fmla="*/ 0 w 17"/>
                <a:gd name="T5" fmla="*/ 0 h 175"/>
                <a:gd name="T6" fmla="*/ 16 w 17"/>
                <a:gd name="T7" fmla="*/ 0 h 175"/>
                <a:gd name="T8" fmla="*/ 16 w 17"/>
                <a:gd name="T9" fmla="*/ 173 h 175"/>
                <a:gd name="T10" fmla="*/ 16 w 17"/>
                <a:gd name="T11" fmla="*/ 173 h 175"/>
                <a:gd name="T12" fmla="*/ 16 w 17"/>
                <a:gd name="T13" fmla="*/ 173 h 175"/>
                <a:gd name="T14" fmla="*/ 16 w 17"/>
                <a:gd name="T15" fmla="*/ 173 h 175"/>
                <a:gd name="T16" fmla="*/ 0 w 17"/>
                <a:gd name="T17" fmla="*/ 174 h 175"/>
                <a:gd name="T18" fmla="*/ 0 w 17"/>
                <a:gd name="T19" fmla="*/ 173 h 175"/>
                <a:gd name="T20" fmla="*/ 0 w 17"/>
                <a:gd name="T21" fmla="*/ 173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5"/>
                <a:gd name="T35" fmla="*/ 17 w 1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5">
                  <a:moveTo>
                    <a:pt x="0" y="173"/>
                  </a:moveTo>
                  <a:lnTo>
                    <a:pt x="0" y="17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3"/>
                  </a:lnTo>
                  <a:lnTo>
                    <a:pt x="0" y="174"/>
                  </a:lnTo>
                  <a:lnTo>
                    <a:pt x="0" y="17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4" name="Freeform 89"/>
            <p:cNvSpPr>
              <a:spLocks/>
            </p:cNvSpPr>
            <p:nvPr/>
          </p:nvSpPr>
          <p:spPr bwMode="auto">
            <a:xfrm>
              <a:off x="1902" y="1209"/>
              <a:ext cx="92" cy="26"/>
            </a:xfrm>
            <a:custGeom>
              <a:avLst/>
              <a:gdLst>
                <a:gd name="T0" fmla="*/ 91 w 92"/>
                <a:gd name="T1" fmla="*/ 0 h 26"/>
                <a:gd name="T2" fmla="*/ 91 w 92"/>
                <a:gd name="T3" fmla="*/ 1 h 26"/>
                <a:gd name="T4" fmla="*/ 85 w 92"/>
                <a:gd name="T5" fmla="*/ 4 h 26"/>
                <a:gd name="T6" fmla="*/ 78 w 92"/>
                <a:gd name="T7" fmla="*/ 7 h 26"/>
                <a:gd name="T8" fmla="*/ 71 w 92"/>
                <a:gd name="T9" fmla="*/ 10 h 26"/>
                <a:gd name="T10" fmla="*/ 64 w 92"/>
                <a:gd name="T11" fmla="*/ 13 h 26"/>
                <a:gd name="T12" fmla="*/ 56 w 92"/>
                <a:gd name="T13" fmla="*/ 16 h 26"/>
                <a:gd name="T14" fmla="*/ 49 w 92"/>
                <a:gd name="T15" fmla="*/ 19 h 26"/>
                <a:gd name="T16" fmla="*/ 42 w 92"/>
                <a:gd name="T17" fmla="*/ 21 h 26"/>
                <a:gd name="T18" fmla="*/ 34 w 92"/>
                <a:gd name="T19" fmla="*/ 23 h 26"/>
                <a:gd name="T20" fmla="*/ 27 w 92"/>
                <a:gd name="T21" fmla="*/ 24 h 26"/>
                <a:gd name="T22" fmla="*/ 21 w 92"/>
                <a:gd name="T23" fmla="*/ 25 h 26"/>
                <a:gd name="T24" fmla="*/ 15 w 92"/>
                <a:gd name="T25" fmla="*/ 24 h 26"/>
                <a:gd name="T26" fmla="*/ 10 w 92"/>
                <a:gd name="T27" fmla="*/ 23 h 26"/>
                <a:gd name="T28" fmla="*/ 6 w 92"/>
                <a:gd name="T29" fmla="*/ 21 h 26"/>
                <a:gd name="T30" fmla="*/ 3 w 92"/>
                <a:gd name="T31" fmla="*/ 17 h 26"/>
                <a:gd name="T32" fmla="*/ 0 w 92"/>
                <a:gd name="T33" fmla="*/ 12 h 26"/>
                <a:gd name="T34" fmla="*/ 0 w 92"/>
                <a:gd name="T35" fmla="*/ 6 h 26"/>
                <a:gd name="T36" fmla="*/ 1 w 92"/>
                <a:gd name="T37" fmla="*/ 6 h 26"/>
                <a:gd name="T38" fmla="*/ 2 w 92"/>
                <a:gd name="T39" fmla="*/ 12 h 26"/>
                <a:gd name="T40" fmla="*/ 4 w 92"/>
                <a:gd name="T41" fmla="*/ 16 h 26"/>
                <a:gd name="T42" fmla="*/ 7 w 92"/>
                <a:gd name="T43" fmla="*/ 20 h 26"/>
                <a:gd name="T44" fmla="*/ 10 w 92"/>
                <a:gd name="T45" fmla="*/ 22 h 26"/>
                <a:gd name="T46" fmla="*/ 15 w 92"/>
                <a:gd name="T47" fmla="*/ 23 h 26"/>
                <a:gd name="T48" fmla="*/ 21 w 92"/>
                <a:gd name="T49" fmla="*/ 23 h 26"/>
                <a:gd name="T50" fmla="*/ 27 w 92"/>
                <a:gd name="T51" fmla="*/ 22 h 26"/>
                <a:gd name="T52" fmla="*/ 34 w 92"/>
                <a:gd name="T53" fmla="*/ 21 h 26"/>
                <a:gd name="T54" fmla="*/ 41 w 92"/>
                <a:gd name="T55" fmla="*/ 19 h 26"/>
                <a:gd name="T56" fmla="*/ 49 w 92"/>
                <a:gd name="T57" fmla="*/ 17 h 26"/>
                <a:gd name="T58" fmla="*/ 56 w 92"/>
                <a:gd name="T59" fmla="*/ 14 h 26"/>
                <a:gd name="T60" fmla="*/ 63 w 92"/>
                <a:gd name="T61" fmla="*/ 11 h 26"/>
                <a:gd name="T62" fmla="*/ 71 w 92"/>
                <a:gd name="T63" fmla="*/ 8 h 26"/>
                <a:gd name="T64" fmla="*/ 78 w 92"/>
                <a:gd name="T65" fmla="*/ 5 h 26"/>
                <a:gd name="T66" fmla="*/ 84 w 92"/>
                <a:gd name="T67" fmla="*/ 2 h 26"/>
                <a:gd name="T68" fmla="*/ 90 w 92"/>
                <a:gd name="T69" fmla="*/ 0 h 26"/>
                <a:gd name="T70" fmla="*/ 90 w 92"/>
                <a:gd name="T71" fmla="*/ 1 h 26"/>
                <a:gd name="T72" fmla="*/ 90 w 92"/>
                <a:gd name="T73" fmla="*/ 0 h 26"/>
                <a:gd name="T74" fmla="*/ 91 w 92"/>
                <a:gd name="T75" fmla="*/ 0 h 26"/>
                <a:gd name="T76" fmla="*/ 91 w 92"/>
                <a:gd name="T77" fmla="*/ 0 h 26"/>
                <a:gd name="T78" fmla="*/ 91 w 92"/>
                <a:gd name="T79" fmla="*/ 1 h 26"/>
                <a:gd name="T80" fmla="*/ 91 w 92"/>
                <a:gd name="T81" fmla="*/ 1 h 26"/>
                <a:gd name="T82" fmla="*/ 91 w 92"/>
                <a:gd name="T83" fmla="*/ 0 h 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26"/>
                <a:gd name="T128" fmla="*/ 92 w 92"/>
                <a:gd name="T129" fmla="*/ 26 h 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26">
                  <a:moveTo>
                    <a:pt x="91" y="0"/>
                  </a:moveTo>
                  <a:lnTo>
                    <a:pt x="91" y="1"/>
                  </a:lnTo>
                  <a:lnTo>
                    <a:pt x="85" y="4"/>
                  </a:lnTo>
                  <a:lnTo>
                    <a:pt x="78" y="7"/>
                  </a:lnTo>
                  <a:lnTo>
                    <a:pt x="71" y="10"/>
                  </a:lnTo>
                  <a:lnTo>
                    <a:pt x="64" y="13"/>
                  </a:lnTo>
                  <a:lnTo>
                    <a:pt x="56" y="16"/>
                  </a:lnTo>
                  <a:lnTo>
                    <a:pt x="49" y="19"/>
                  </a:lnTo>
                  <a:lnTo>
                    <a:pt x="42" y="21"/>
                  </a:lnTo>
                  <a:lnTo>
                    <a:pt x="34" y="23"/>
                  </a:lnTo>
                  <a:lnTo>
                    <a:pt x="27" y="24"/>
                  </a:lnTo>
                  <a:lnTo>
                    <a:pt x="21" y="25"/>
                  </a:lnTo>
                  <a:lnTo>
                    <a:pt x="15" y="24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7" y="22"/>
                  </a:lnTo>
                  <a:lnTo>
                    <a:pt x="34" y="21"/>
                  </a:lnTo>
                  <a:lnTo>
                    <a:pt x="41" y="19"/>
                  </a:lnTo>
                  <a:lnTo>
                    <a:pt x="49" y="17"/>
                  </a:lnTo>
                  <a:lnTo>
                    <a:pt x="56" y="14"/>
                  </a:lnTo>
                  <a:lnTo>
                    <a:pt x="63" y="11"/>
                  </a:lnTo>
                  <a:lnTo>
                    <a:pt x="71" y="8"/>
                  </a:lnTo>
                  <a:lnTo>
                    <a:pt x="78" y="5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5" name="Freeform 90"/>
            <p:cNvSpPr>
              <a:spLocks/>
            </p:cNvSpPr>
            <p:nvPr/>
          </p:nvSpPr>
          <p:spPr bwMode="auto">
            <a:xfrm>
              <a:off x="1936" y="1016"/>
              <a:ext cx="58" cy="195"/>
            </a:xfrm>
            <a:custGeom>
              <a:avLst/>
              <a:gdLst>
                <a:gd name="T0" fmla="*/ 0 w 58"/>
                <a:gd name="T1" fmla="*/ 0 h 195"/>
                <a:gd name="T2" fmla="*/ 1 w 58"/>
                <a:gd name="T3" fmla="*/ 1 h 195"/>
                <a:gd name="T4" fmla="*/ 57 w 58"/>
                <a:gd name="T5" fmla="*/ 193 h 195"/>
                <a:gd name="T6" fmla="*/ 56 w 58"/>
                <a:gd name="T7" fmla="*/ 194 h 195"/>
                <a:gd name="T8" fmla="*/ 0 w 58"/>
                <a:gd name="T9" fmla="*/ 1 h 195"/>
                <a:gd name="T10" fmla="*/ 0 w 58"/>
                <a:gd name="T11" fmla="*/ 2 h 195"/>
                <a:gd name="T12" fmla="*/ 0 w 58"/>
                <a:gd name="T13" fmla="*/ 1 h 195"/>
                <a:gd name="T14" fmla="*/ 0 w 58"/>
                <a:gd name="T15" fmla="*/ 0 h 195"/>
                <a:gd name="T16" fmla="*/ 0 w 58"/>
                <a:gd name="T17" fmla="*/ 0 h 195"/>
                <a:gd name="T18" fmla="*/ 0 w 58"/>
                <a:gd name="T19" fmla="*/ 0 h 195"/>
                <a:gd name="T20" fmla="*/ 1 w 58"/>
                <a:gd name="T21" fmla="*/ 1 h 195"/>
                <a:gd name="T22" fmla="*/ 0 w 58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195"/>
                <a:gd name="T38" fmla="*/ 58 w 58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195">
                  <a:moveTo>
                    <a:pt x="0" y="0"/>
                  </a:moveTo>
                  <a:lnTo>
                    <a:pt x="1" y="1"/>
                  </a:lnTo>
                  <a:lnTo>
                    <a:pt x="57" y="193"/>
                  </a:lnTo>
                  <a:lnTo>
                    <a:pt x="56" y="194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6" name="Freeform 91"/>
            <p:cNvSpPr>
              <a:spLocks/>
            </p:cNvSpPr>
            <p:nvPr/>
          </p:nvSpPr>
          <p:spPr bwMode="auto">
            <a:xfrm>
              <a:off x="1644" y="1023"/>
              <a:ext cx="348" cy="207"/>
            </a:xfrm>
            <a:custGeom>
              <a:avLst/>
              <a:gdLst>
                <a:gd name="T0" fmla="*/ 288 w 348"/>
                <a:gd name="T1" fmla="*/ 1 h 207"/>
                <a:gd name="T2" fmla="*/ 277 w 348"/>
                <a:gd name="T3" fmla="*/ 5 h 207"/>
                <a:gd name="T4" fmla="*/ 268 w 348"/>
                <a:gd name="T5" fmla="*/ 10 h 207"/>
                <a:gd name="T6" fmla="*/ 263 w 348"/>
                <a:gd name="T7" fmla="*/ 18 h 207"/>
                <a:gd name="T8" fmla="*/ 262 w 348"/>
                <a:gd name="T9" fmla="*/ 189 h 207"/>
                <a:gd name="T10" fmla="*/ 264 w 348"/>
                <a:gd name="T11" fmla="*/ 199 h 207"/>
                <a:gd name="T12" fmla="*/ 271 w 348"/>
                <a:gd name="T13" fmla="*/ 205 h 207"/>
                <a:gd name="T14" fmla="*/ 281 w 348"/>
                <a:gd name="T15" fmla="*/ 206 h 207"/>
                <a:gd name="T16" fmla="*/ 294 w 348"/>
                <a:gd name="T17" fmla="*/ 204 h 207"/>
                <a:gd name="T18" fmla="*/ 308 w 348"/>
                <a:gd name="T19" fmla="*/ 200 h 207"/>
                <a:gd name="T20" fmla="*/ 322 w 348"/>
                <a:gd name="T21" fmla="*/ 195 h 207"/>
                <a:gd name="T22" fmla="*/ 336 w 348"/>
                <a:gd name="T23" fmla="*/ 189 h 207"/>
                <a:gd name="T24" fmla="*/ 347 w 348"/>
                <a:gd name="T25" fmla="*/ 183 h 207"/>
                <a:gd name="T26" fmla="*/ 294 w 348"/>
                <a:gd name="T27" fmla="*/ 0 h 207"/>
                <a:gd name="T28" fmla="*/ 15 w 348"/>
                <a:gd name="T29" fmla="*/ 14 h 207"/>
                <a:gd name="T30" fmla="*/ 9 w 348"/>
                <a:gd name="T31" fmla="*/ 15 h 207"/>
                <a:gd name="T32" fmla="*/ 4 w 348"/>
                <a:gd name="T33" fmla="*/ 18 h 207"/>
                <a:gd name="T34" fmla="*/ 1 w 348"/>
                <a:gd name="T35" fmla="*/ 23 h 207"/>
                <a:gd name="T36" fmla="*/ 0 w 348"/>
                <a:gd name="T37" fmla="*/ 28 h 207"/>
                <a:gd name="T38" fmla="*/ 0 w 348"/>
                <a:gd name="T39" fmla="*/ 186 h 207"/>
                <a:gd name="T40" fmla="*/ 2 w 348"/>
                <a:gd name="T41" fmla="*/ 191 h 207"/>
                <a:gd name="T42" fmla="*/ 6 w 348"/>
                <a:gd name="T43" fmla="*/ 195 h 207"/>
                <a:gd name="T44" fmla="*/ 12 w 348"/>
                <a:gd name="T45" fmla="*/ 197 h 207"/>
                <a:gd name="T46" fmla="*/ 210 w 348"/>
                <a:gd name="T47" fmla="*/ 197 h 207"/>
                <a:gd name="T48" fmla="*/ 216 w 348"/>
                <a:gd name="T49" fmla="*/ 196 h 207"/>
                <a:gd name="T50" fmla="*/ 220 w 348"/>
                <a:gd name="T51" fmla="*/ 193 h 207"/>
                <a:gd name="T52" fmla="*/ 224 w 348"/>
                <a:gd name="T53" fmla="*/ 189 h 207"/>
                <a:gd name="T54" fmla="*/ 225 w 348"/>
                <a:gd name="T55" fmla="*/ 183 h 207"/>
                <a:gd name="T56" fmla="*/ 225 w 348"/>
                <a:gd name="T57" fmla="*/ 26 h 207"/>
                <a:gd name="T58" fmla="*/ 222 w 348"/>
                <a:gd name="T59" fmla="*/ 21 h 207"/>
                <a:gd name="T60" fmla="*/ 218 w 348"/>
                <a:gd name="T61" fmla="*/ 17 h 207"/>
                <a:gd name="T62" fmla="*/ 213 w 348"/>
                <a:gd name="T63" fmla="*/ 14 h 207"/>
                <a:gd name="T64" fmla="*/ 294 w 348"/>
                <a:gd name="T65" fmla="*/ 0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207"/>
                <a:gd name="T101" fmla="*/ 348 w 348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207">
                  <a:moveTo>
                    <a:pt x="294" y="0"/>
                  </a:moveTo>
                  <a:lnTo>
                    <a:pt x="288" y="1"/>
                  </a:lnTo>
                  <a:lnTo>
                    <a:pt x="283" y="3"/>
                  </a:lnTo>
                  <a:lnTo>
                    <a:pt x="277" y="5"/>
                  </a:lnTo>
                  <a:lnTo>
                    <a:pt x="273" y="7"/>
                  </a:lnTo>
                  <a:lnTo>
                    <a:pt x="268" y="10"/>
                  </a:lnTo>
                  <a:lnTo>
                    <a:pt x="265" y="14"/>
                  </a:lnTo>
                  <a:lnTo>
                    <a:pt x="263" y="18"/>
                  </a:lnTo>
                  <a:lnTo>
                    <a:pt x="262" y="24"/>
                  </a:lnTo>
                  <a:lnTo>
                    <a:pt x="262" y="189"/>
                  </a:lnTo>
                  <a:lnTo>
                    <a:pt x="263" y="195"/>
                  </a:lnTo>
                  <a:lnTo>
                    <a:pt x="264" y="199"/>
                  </a:lnTo>
                  <a:lnTo>
                    <a:pt x="267" y="203"/>
                  </a:lnTo>
                  <a:lnTo>
                    <a:pt x="271" y="205"/>
                  </a:lnTo>
                  <a:lnTo>
                    <a:pt x="276" y="206"/>
                  </a:lnTo>
                  <a:lnTo>
                    <a:pt x="281" y="206"/>
                  </a:lnTo>
                  <a:lnTo>
                    <a:pt x="287" y="206"/>
                  </a:lnTo>
                  <a:lnTo>
                    <a:pt x="294" y="204"/>
                  </a:lnTo>
                  <a:lnTo>
                    <a:pt x="301" y="202"/>
                  </a:lnTo>
                  <a:lnTo>
                    <a:pt x="308" y="200"/>
                  </a:lnTo>
                  <a:lnTo>
                    <a:pt x="315" y="198"/>
                  </a:lnTo>
                  <a:lnTo>
                    <a:pt x="322" y="195"/>
                  </a:lnTo>
                  <a:lnTo>
                    <a:pt x="329" y="192"/>
                  </a:lnTo>
                  <a:lnTo>
                    <a:pt x="336" y="189"/>
                  </a:lnTo>
                  <a:lnTo>
                    <a:pt x="342" y="186"/>
                  </a:lnTo>
                  <a:lnTo>
                    <a:pt x="347" y="183"/>
                  </a:lnTo>
                  <a:lnTo>
                    <a:pt x="294" y="0"/>
                  </a:lnTo>
                  <a:lnTo>
                    <a:pt x="210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183"/>
                  </a:lnTo>
                  <a:lnTo>
                    <a:pt x="0" y="186"/>
                  </a:lnTo>
                  <a:lnTo>
                    <a:pt x="1" y="189"/>
                  </a:lnTo>
                  <a:lnTo>
                    <a:pt x="2" y="191"/>
                  </a:lnTo>
                  <a:lnTo>
                    <a:pt x="4" y="193"/>
                  </a:lnTo>
                  <a:lnTo>
                    <a:pt x="6" y="195"/>
                  </a:lnTo>
                  <a:lnTo>
                    <a:pt x="9" y="196"/>
                  </a:lnTo>
                  <a:lnTo>
                    <a:pt x="12" y="197"/>
                  </a:lnTo>
                  <a:lnTo>
                    <a:pt x="15" y="197"/>
                  </a:lnTo>
                  <a:lnTo>
                    <a:pt x="210" y="197"/>
                  </a:lnTo>
                  <a:lnTo>
                    <a:pt x="213" y="197"/>
                  </a:lnTo>
                  <a:lnTo>
                    <a:pt x="216" y="196"/>
                  </a:lnTo>
                  <a:lnTo>
                    <a:pt x="218" y="195"/>
                  </a:lnTo>
                  <a:lnTo>
                    <a:pt x="220" y="193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5" y="186"/>
                  </a:lnTo>
                  <a:lnTo>
                    <a:pt x="225" y="183"/>
                  </a:lnTo>
                  <a:lnTo>
                    <a:pt x="225" y="28"/>
                  </a:lnTo>
                  <a:lnTo>
                    <a:pt x="225" y="26"/>
                  </a:lnTo>
                  <a:lnTo>
                    <a:pt x="224" y="23"/>
                  </a:lnTo>
                  <a:lnTo>
                    <a:pt x="222" y="21"/>
                  </a:lnTo>
                  <a:lnTo>
                    <a:pt x="220" y="18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7" name="Freeform 92"/>
            <p:cNvSpPr>
              <a:spLocks/>
            </p:cNvSpPr>
            <p:nvPr/>
          </p:nvSpPr>
          <p:spPr bwMode="auto">
            <a:xfrm>
              <a:off x="1905" y="1022"/>
              <a:ext cx="34" cy="27"/>
            </a:xfrm>
            <a:custGeom>
              <a:avLst/>
              <a:gdLst>
                <a:gd name="T0" fmla="*/ 0 w 34"/>
                <a:gd name="T1" fmla="*/ 25 h 27"/>
                <a:gd name="T2" fmla="*/ 0 w 34"/>
                <a:gd name="T3" fmla="*/ 25 h 27"/>
                <a:gd name="T4" fmla="*/ 1 w 34"/>
                <a:gd name="T5" fmla="*/ 19 h 27"/>
                <a:gd name="T6" fmla="*/ 3 w 34"/>
                <a:gd name="T7" fmla="*/ 14 h 27"/>
                <a:gd name="T8" fmla="*/ 7 w 34"/>
                <a:gd name="T9" fmla="*/ 10 h 27"/>
                <a:gd name="T10" fmla="*/ 11 w 34"/>
                <a:gd name="T11" fmla="*/ 7 h 27"/>
                <a:gd name="T12" fmla="*/ 16 w 34"/>
                <a:gd name="T13" fmla="*/ 5 h 27"/>
                <a:gd name="T14" fmla="*/ 22 w 34"/>
                <a:gd name="T15" fmla="*/ 3 h 27"/>
                <a:gd name="T16" fmla="*/ 27 w 34"/>
                <a:gd name="T17" fmla="*/ 1 h 27"/>
                <a:gd name="T18" fmla="*/ 33 w 34"/>
                <a:gd name="T19" fmla="*/ 0 h 27"/>
                <a:gd name="T20" fmla="*/ 33 w 34"/>
                <a:gd name="T21" fmla="*/ 1 h 27"/>
                <a:gd name="T22" fmla="*/ 28 w 34"/>
                <a:gd name="T23" fmla="*/ 3 h 27"/>
                <a:gd name="T24" fmla="*/ 22 w 34"/>
                <a:gd name="T25" fmla="*/ 5 h 27"/>
                <a:gd name="T26" fmla="*/ 17 w 34"/>
                <a:gd name="T27" fmla="*/ 6 h 27"/>
                <a:gd name="T28" fmla="*/ 12 w 34"/>
                <a:gd name="T29" fmla="*/ 8 h 27"/>
                <a:gd name="T30" fmla="*/ 8 w 34"/>
                <a:gd name="T31" fmla="*/ 11 h 27"/>
                <a:gd name="T32" fmla="*/ 5 w 34"/>
                <a:gd name="T33" fmla="*/ 15 h 27"/>
                <a:gd name="T34" fmla="*/ 3 w 34"/>
                <a:gd name="T35" fmla="*/ 20 h 27"/>
                <a:gd name="T36" fmla="*/ 2 w 34"/>
                <a:gd name="T37" fmla="*/ 25 h 27"/>
                <a:gd name="T38" fmla="*/ 2 w 34"/>
                <a:gd name="T39" fmla="*/ 25 h 27"/>
                <a:gd name="T40" fmla="*/ 2 w 34"/>
                <a:gd name="T41" fmla="*/ 25 h 27"/>
                <a:gd name="T42" fmla="*/ 2 w 34"/>
                <a:gd name="T43" fmla="*/ 26 h 27"/>
                <a:gd name="T44" fmla="*/ 1 w 34"/>
                <a:gd name="T45" fmla="*/ 26 h 27"/>
                <a:gd name="T46" fmla="*/ 0 w 34"/>
                <a:gd name="T47" fmla="*/ 26 h 27"/>
                <a:gd name="T48" fmla="*/ 0 w 34"/>
                <a:gd name="T49" fmla="*/ 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27"/>
                <a:gd name="T77" fmla="*/ 34 w 34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27">
                  <a:moveTo>
                    <a:pt x="0" y="25"/>
                  </a:move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7" y="10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8" name="Freeform 93"/>
            <p:cNvSpPr>
              <a:spLocks/>
            </p:cNvSpPr>
            <p:nvPr/>
          </p:nvSpPr>
          <p:spPr bwMode="auto">
            <a:xfrm>
              <a:off x="1891" y="1047"/>
              <a:ext cx="17" cy="167"/>
            </a:xfrm>
            <a:custGeom>
              <a:avLst/>
              <a:gdLst>
                <a:gd name="T0" fmla="*/ 0 w 17"/>
                <a:gd name="T1" fmla="*/ 165 h 167"/>
                <a:gd name="T2" fmla="*/ 0 w 17"/>
                <a:gd name="T3" fmla="*/ 165 h 167"/>
                <a:gd name="T4" fmla="*/ 0 w 17"/>
                <a:gd name="T5" fmla="*/ 0 h 167"/>
                <a:gd name="T6" fmla="*/ 16 w 17"/>
                <a:gd name="T7" fmla="*/ 0 h 167"/>
                <a:gd name="T8" fmla="*/ 16 w 17"/>
                <a:gd name="T9" fmla="*/ 165 h 167"/>
                <a:gd name="T10" fmla="*/ 16 w 17"/>
                <a:gd name="T11" fmla="*/ 165 h 167"/>
                <a:gd name="T12" fmla="*/ 16 w 17"/>
                <a:gd name="T13" fmla="*/ 165 h 167"/>
                <a:gd name="T14" fmla="*/ 16 w 17"/>
                <a:gd name="T15" fmla="*/ 166 h 167"/>
                <a:gd name="T16" fmla="*/ 8 w 17"/>
                <a:gd name="T17" fmla="*/ 166 h 167"/>
                <a:gd name="T18" fmla="*/ 0 w 17"/>
                <a:gd name="T19" fmla="*/ 166 h 167"/>
                <a:gd name="T20" fmla="*/ 0 w 17"/>
                <a:gd name="T21" fmla="*/ 165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67"/>
                <a:gd name="T35" fmla="*/ 17 w 17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67">
                  <a:moveTo>
                    <a:pt x="0" y="165"/>
                  </a:moveTo>
                  <a:lnTo>
                    <a:pt x="0" y="16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0" y="166"/>
                  </a:lnTo>
                  <a:lnTo>
                    <a:pt x="0" y="16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9" name="Freeform 94"/>
            <p:cNvSpPr>
              <a:spLocks/>
            </p:cNvSpPr>
            <p:nvPr/>
          </p:nvSpPr>
          <p:spPr bwMode="auto">
            <a:xfrm>
              <a:off x="1905" y="1206"/>
              <a:ext cx="88" cy="25"/>
            </a:xfrm>
            <a:custGeom>
              <a:avLst/>
              <a:gdLst>
                <a:gd name="T0" fmla="*/ 87 w 88"/>
                <a:gd name="T1" fmla="*/ 0 h 25"/>
                <a:gd name="T2" fmla="*/ 87 w 88"/>
                <a:gd name="T3" fmla="*/ 1 h 25"/>
                <a:gd name="T4" fmla="*/ 81 w 88"/>
                <a:gd name="T5" fmla="*/ 4 h 25"/>
                <a:gd name="T6" fmla="*/ 75 w 88"/>
                <a:gd name="T7" fmla="*/ 6 h 25"/>
                <a:gd name="T8" fmla="*/ 68 w 88"/>
                <a:gd name="T9" fmla="*/ 9 h 25"/>
                <a:gd name="T10" fmla="*/ 61 w 88"/>
                <a:gd name="T11" fmla="*/ 12 h 25"/>
                <a:gd name="T12" fmla="*/ 54 w 88"/>
                <a:gd name="T13" fmla="*/ 15 h 25"/>
                <a:gd name="T14" fmla="*/ 47 w 88"/>
                <a:gd name="T15" fmla="*/ 18 h 25"/>
                <a:gd name="T16" fmla="*/ 40 w 88"/>
                <a:gd name="T17" fmla="*/ 20 h 25"/>
                <a:gd name="T18" fmla="*/ 33 w 88"/>
                <a:gd name="T19" fmla="*/ 22 h 25"/>
                <a:gd name="T20" fmla="*/ 26 w 88"/>
                <a:gd name="T21" fmla="*/ 23 h 25"/>
                <a:gd name="T22" fmla="*/ 20 w 88"/>
                <a:gd name="T23" fmla="*/ 24 h 25"/>
                <a:gd name="T24" fmla="*/ 15 w 88"/>
                <a:gd name="T25" fmla="*/ 24 h 25"/>
                <a:gd name="T26" fmla="*/ 10 w 88"/>
                <a:gd name="T27" fmla="*/ 23 h 25"/>
                <a:gd name="T28" fmla="*/ 6 w 88"/>
                <a:gd name="T29" fmla="*/ 20 h 25"/>
                <a:gd name="T30" fmla="*/ 3 w 88"/>
                <a:gd name="T31" fmla="*/ 17 h 25"/>
                <a:gd name="T32" fmla="*/ 1 w 88"/>
                <a:gd name="T33" fmla="*/ 12 h 25"/>
                <a:gd name="T34" fmla="*/ 0 w 88"/>
                <a:gd name="T35" fmla="*/ 6 h 25"/>
                <a:gd name="T36" fmla="*/ 2 w 88"/>
                <a:gd name="T37" fmla="*/ 6 h 25"/>
                <a:gd name="T38" fmla="*/ 2 w 88"/>
                <a:gd name="T39" fmla="*/ 12 h 25"/>
                <a:gd name="T40" fmla="*/ 4 w 88"/>
                <a:gd name="T41" fmla="*/ 16 h 25"/>
                <a:gd name="T42" fmla="*/ 7 w 88"/>
                <a:gd name="T43" fmla="*/ 19 h 25"/>
                <a:gd name="T44" fmla="*/ 10 w 88"/>
                <a:gd name="T45" fmla="*/ 21 h 25"/>
                <a:gd name="T46" fmla="*/ 15 w 88"/>
                <a:gd name="T47" fmla="*/ 22 h 25"/>
                <a:gd name="T48" fmla="*/ 20 w 88"/>
                <a:gd name="T49" fmla="*/ 22 h 25"/>
                <a:gd name="T50" fmla="*/ 26 w 88"/>
                <a:gd name="T51" fmla="*/ 22 h 25"/>
                <a:gd name="T52" fmla="*/ 33 w 88"/>
                <a:gd name="T53" fmla="*/ 20 h 25"/>
                <a:gd name="T54" fmla="*/ 39 w 88"/>
                <a:gd name="T55" fmla="*/ 19 h 25"/>
                <a:gd name="T56" fmla="*/ 47 w 88"/>
                <a:gd name="T57" fmla="*/ 16 h 25"/>
                <a:gd name="T58" fmla="*/ 54 w 88"/>
                <a:gd name="T59" fmla="*/ 14 h 25"/>
                <a:gd name="T60" fmla="*/ 61 w 88"/>
                <a:gd name="T61" fmla="*/ 11 h 25"/>
                <a:gd name="T62" fmla="*/ 67 w 88"/>
                <a:gd name="T63" fmla="*/ 8 h 25"/>
                <a:gd name="T64" fmla="*/ 74 w 88"/>
                <a:gd name="T65" fmla="*/ 5 h 25"/>
                <a:gd name="T66" fmla="*/ 80 w 88"/>
                <a:gd name="T67" fmla="*/ 2 h 25"/>
                <a:gd name="T68" fmla="*/ 86 w 88"/>
                <a:gd name="T69" fmla="*/ 0 h 25"/>
                <a:gd name="T70" fmla="*/ 86 w 88"/>
                <a:gd name="T71" fmla="*/ 1 h 25"/>
                <a:gd name="T72" fmla="*/ 86 w 88"/>
                <a:gd name="T73" fmla="*/ 0 h 25"/>
                <a:gd name="T74" fmla="*/ 87 w 88"/>
                <a:gd name="T75" fmla="*/ 0 h 25"/>
                <a:gd name="T76" fmla="*/ 87 w 88"/>
                <a:gd name="T77" fmla="*/ 0 h 25"/>
                <a:gd name="T78" fmla="*/ 87 w 88"/>
                <a:gd name="T79" fmla="*/ 1 h 25"/>
                <a:gd name="T80" fmla="*/ 87 w 88"/>
                <a:gd name="T81" fmla="*/ 1 h 25"/>
                <a:gd name="T82" fmla="*/ 87 w 88"/>
                <a:gd name="T83" fmla="*/ 0 h 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25"/>
                <a:gd name="T128" fmla="*/ 88 w 88"/>
                <a:gd name="T129" fmla="*/ 25 h 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25">
                  <a:moveTo>
                    <a:pt x="87" y="0"/>
                  </a:moveTo>
                  <a:lnTo>
                    <a:pt x="87" y="1"/>
                  </a:lnTo>
                  <a:lnTo>
                    <a:pt x="81" y="4"/>
                  </a:lnTo>
                  <a:lnTo>
                    <a:pt x="75" y="6"/>
                  </a:lnTo>
                  <a:lnTo>
                    <a:pt x="68" y="9"/>
                  </a:lnTo>
                  <a:lnTo>
                    <a:pt x="61" y="12"/>
                  </a:lnTo>
                  <a:lnTo>
                    <a:pt x="54" y="15"/>
                  </a:lnTo>
                  <a:lnTo>
                    <a:pt x="47" y="18"/>
                  </a:lnTo>
                  <a:lnTo>
                    <a:pt x="40" y="20"/>
                  </a:lnTo>
                  <a:lnTo>
                    <a:pt x="33" y="22"/>
                  </a:lnTo>
                  <a:lnTo>
                    <a:pt x="26" y="23"/>
                  </a:lnTo>
                  <a:lnTo>
                    <a:pt x="20" y="24"/>
                  </a:lnTo>
                  <a:lnTo>
                    <a:pt x="15" y="24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6" y="22"/>
                  </a:lnTo>
                  <a:lnTo>
                    <a:pt x="33" y="20"/>
                  </a:lnTo>
                  <a:lnTo>
                    <a:pt x="39" y="19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61" y="11"/>
                  </a:lnTo>
                  <a:lnTo>
                    <a:pt x="67" y="8"/>
                  </a:lnTo>
                  <a:lnTo>
                    <a:pt x="74" y="5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0" name="Freeform 95"/>
            <p:cNvSpPr>
              <a:spLocks/>
            </p:cNvSpPr>
            <p:nvPr/>
          </p:nvSpPr>
          <p:spPr bwMode="auto">
            <a:xfrm>
              <a:off x="1937" y="1022"/>
              <a:ext cx="56" cy="186"/>
            </a:xfrm>
            <a:custGeom>
              <a:avLst/>
              <a:gdLst>
                <a:gd name="T0" fmla="*/ 1 w 56"/>
                <a:gd name="T1" fmla="*/ 0 h 186"/>
                <a:gd name="T2" fmla="*/ 2 w 56"/>
                <a:gd name="T3" fmla="*/ 0 h 186"/>
                <a:gd name="T4" fmla="*/ 55 w 56"/>
                <a:gd name="T5" fmla="*/ 184 h 186"/>
                <a:gd name="T6" fmla="*/ 54 w 56"/>
                <a:gd name="T7" fmla="*/ 185 h 186"/>
                <a:gd name="T8" fmla="*/ 0 w 56"/>
                <a:gd name="T9" fmla="*/ 1 h 186"/>
                <a:gd name="T10" fmla="*/ 1 w 56"/>
                <a:gd name="T11" fmla="*/ 1 h 186"/>
                <a:gd name="T12" fmla="*/ 0 w 56"/>
                <a:gd name="T13" fmla="*/ 1 h 186"/>
                <a:gd name="T14" fmla="*/ 0 w 56"/>
                <a:gd name="T15" fmla="*/ 0 h 186"/>
                <a:gd name="T16" fmla="*/ 1 w 56"/>
                <a:gd name="T17" fmla="*/ 0 h 186"/>
                <a:gd name="T18" fmla="*/ 1 w 56"/>
                <a:gd name="T19" fmla="*/ 0 h 186"/>
                <a:gd name="T20" fmla="*/ 2 w 56"/>
                <a:gd name="T21" fmla="*/ 0 h 186"/>
                <a:gd name="T22" fmla="*/ 1 w 56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186"/>
                <a:gd name="T38" fmla="*/ 56 w 56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186">
                  <a:moveTo>
                    <a:pt x="1" y="0"/>
                  </a:moveTo>
                  <a:lnTo>
                    <a:pt x="2" y="0"/>
                  </a:lnTo>
                  <a:lnTo>
                    <a:pt x="55" y="184"/>
                  </a:lnTo>
                  <a:lnTo>
                    <a:pt x="54" y="1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1" name="Freeform 96"/>
            <p:cNvSpPr>
              <a:spLocks/>
            </p:cNvSpPr>
            <p:nvPr/>
          </p:nvSpPr>
          <p:spPr bwMode="auto">
            <a:xfrm>
              <a:off x="1659" y="1036"/>
              <a:ext cx="196" cy="17"/>
            </a:xfrm>
            <a:custGeom>
              <a:avLst/>
              <a:gdLst>
                <a:gd name="T0" fmla="*/ 0 w 196"/>
                <a:gd name="T1" fmla="*/ 0 h 17"/>
                <a:gd name="T2" fmla="*/ 0 w 196"/>
                <a:gd name="T3" fmla="*/ 0 h 17"/>
                <a:gd name="T4" fmla="*/ 195 w 196"/>
                <a:gd name="T5" fmla="*/ 0 h 17"/>
                <a:gd name="T6" fmla="*/ 195 w 196"/>
                <a:gd name="T7" fmla="*/ 16 h 17"/>
                <a:gd name="T8" fmla="*/ 0 w 196"/>
                <a:gd name="T9" fmla="*/ 16 h 17"/>
                <a:gd name="T10" fmla="*/ 0 w 196"/>
                <a:gd name="T11" fmla="*/ 16 h 17"/>
                <a:gd name="T12" fmla="*/ 0 w 19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7"/>
                <a:gd name="T23" fmla="*/ 196 w 19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7">
                  <a:moveTo>
                    <a:pt x="0" y="0"/>
                  </a:moveTo>
                  <a:lnTo>
                    <a:pt x="0" y="0"/>
                  </a:lnTo>
                  <a:lnTo>
                    <a:pt x="195" y="0"/>
                  </a:lnTo>
                  <a:lnTo>
                    <a:pt x="19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2" name="Freeform 97"/>
            <p:cNvSpPr>
              <a:spLocks/>
            </p:cNvSpPr>
            <p:nvPr/>
          </p:nvSpPr>
          <p:spPr bwMode="auto">
            <a:xfrm>
              <a:off x="1643" y="103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1 w 17"/>
                <a:gd name="T7" fmla="*/ 10 h 17"/>
                <a:gd name="T8" fmla="*/ 3 w 17"/>
                <a:gd name="T9" fmla="*/ 7 h 17"/>
                <a:gd name="T10" fmla="*/ 4 w 17"/>
                <a:gd name="T11" fmla="*/ 5 h 17"/>
                <a:gd name="T12" fmla="*/ 7 w 17"/>
                <a:gd name="T13" fmla="*/ 3 h 17"/>
                <a:gd name="T14" fmla="*/ 10 w 17"/>
                <a:gd name="T15" fmla="*/ 2 h 17"/>
                <a:gd name="T16" fmla="*/ 12 w 17"/>
                <a:gd name="T17" fmla="*/ 1 h 17"/>
                <a:gd name="T18" fmla="*/ 16 w 17"/>
                <a:gd name="T19" fmla="*/ 0 h 17"/>
                <a:gd name="T20" fmla="*/ 16 w 17"/>
                <a:gd name="T21" fmla="*/ 2 h 17"/>
                <a:gd name="T22" fmla="*/ 13 w 17"/>
                <a:gd name="T23" fmla="*/ 2 h 17"/>
                <a:gd name="T24" fmla="*/ 10 w 17"/>
                <a:gd name="T25" fmla="*/ 3 h 17"/>
                <a:gd name="T26" fmla="*/ 8 w 17"/>
                <a:gd name="T27" fmla="*/ 4 h 17"/>
                <a:gd name="T28" fmla="*/ 6 w 17"/>
                <a:gd name="T29" fmla="*/ 6 h 17"/>
                <a:gd name="T30" fmla="*/ 4 w 17"/>
                <a:gd name="T31" fmla="*/ 8 h 17"/>
                <a:gd name="T32" fmla="*/ 3 w 17"/>
                <a:gd name="T33" fmla="*/ 10 h 17"/>
                <a:gd name="T34" fmla="*/ 2 w 17"/>
                <a:gd name="T35" fmla="*/ 13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3" name="Freeform 98"/>
            <p:cNvSpPr>
              <a:spLocks/>
            </p:cNvSpPr>
            <p:nvPr/>
          </p:nvSpPr>
          <p:spPr bwMode="auto">
            <a:xfrm>
              <a:off x="1629" y="1051"/>
              <a:ext cx="17" cy="156"/>
            </a:xfrm>
            <a:custGeom>
              <a:avLst/>
              <a:gdLst>
                <a:gd name="T0" fmla="*/ 0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16 w 17"/>
                <a:gd name="T11" fmla="*/ 155 h 156"/>
                <a:gd name="T12" fmla="*/ 0 w 17"/>
                <a:gd name="T13" fmla="*/ 155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6"/>
                <a:gd name="T23" fmla="*/ 17 w 17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6">
                  <a:moveTo>
                    <a:pt x="0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4" name="Freeform 99"/>
            <p:cNvSpPr>
              <a:spLocks/>
            </p:cNvSpPr>
            <p:nvPr/>
          </p:nvSpPr>
          <p:spPr bwMode="auto">
            <a:xfrm>
              <a:off x="1643" y="12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10 w 17"/>
                <a:gd name="T7" fmla="*/ 14 h 17"/>
                <a:gd name="T8" fmla="*/ 7 w 17"/>
                <a:gd name="T9" fmla="*/ 12 h 17"/>
                <a:gd name="T10" fmla="*/ 4 w 17"/>
                <a:gd name="T11" fmla="*/ 11 h 17"/>
                <a:gd name="T12" fmla="*/ 3 w 17"/>
                <a:gd name="T13" fmla="*/ 8 h 17"/>
                <a:gd name="T14" fmla="*/ 1 w 17"/>
                <a:gd name="T15" fmla="*/ 6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3 h 17"/>
                <a:gd name="T24" fmla="*/ 3 w 17"/>
                <a:gd name="T25" fmla="*/ 5 h 17"/>
                <a:gd name="T26" fmla="*/ 4 w 17"/>
                <a:gd name="T27" fmla="*/ 8 h 17"/>
                <a:gd name="T28" fmla="*/ 6 w 17"/>
                <a:gd name="T29" fmla="*/ 9 h 17"/>
                <a:gd name="T30" fmla="*/ 8 w 17"/>
                <a:gd name="T31" fmla="*/ 11 h 17"/>
                <a:gd name="T32" fmla="*/ 10 w 17"/>
                <a:gd name="T33" fmla="*/ 12 h 17"/>
                <a:gd name="T34" fmla="*/ 13 w 17"/>
                <a:gd name="T35" fmla="*/ 13 h 17"/>
                <a:gd name="T36" fmla="*/ 16 w 17"/>
                <a:gd name="T37" fmla="*/ 13 h 17"/>
                <a:gd name="T38" fmla="*/ 16 w 17"/>
                <a:gd name="T39" fmla="*/ 13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8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5" name="Freeform 100"/>
            <p:cNvSpPr>
              <a:spLocks/>
            </p:cNvSpPr>
            <p:nvPr/>
          </p:nvSpPr>
          <p:spPr bwMode="auto">
            <a:xfrm>
              <a:off x="1659" y="1219"/>
              <a:ext cx="196" cy="17"/>
            </a:xfrm>
            <a:custGeom>
              <a:avLst/>
              <a:gdLst>
                <a:gd name="T0" fmla="*/ 195 w 196"/>
                <a:gd name="T1" fmla="*/ 16 h 17"/>
                <a:gd name="T2" fmla="*/ 195 w 196"/>
                <a:gd name="T3" fmla="*/ 16 h 17"/>
                <a:gd name="T4" fmla="*/ 0 w 196"/>
                <a:gd name="T5" fmla="*/ 16 h 17"/>
                <a:gd name="T6" fmla="*/ 0 w 196"/>
                <a:gd name="T7" fmla="*/ 0 h 17"/>
                <a:gd name="T8" fmla="*/ 195 w 196"/>
                <a:gd name="T9" fmla="*/ 0 h 17"/>
                <a:gd name="T10" fmla="*/ 195 w 196"/>
                <a:gd name="T11" fmla="*/ 0 h 17"/>
                <a:gd name="T12" fmla="*/ 195 w 196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7"/>
                <a:gd name="T23" fmla="*/ 196 w 19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7">
                  <a:moveTo>
                    <a:pt x="195" y="16"/>
                  </a:moveTo>
                  <a:lnTo>
                    <a:pt x="1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6" name="Freeform 101"/>
            <p:cNvSpPr>
              <a:spLocks/>
            </p:cNvSpPr>
            <p:nvPr/>
          </p:nvSpPr>
          <p:spPr bwMode="auto">
            <a:xfrm>
              <a:off x="1854" y="120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1 h 17"/>
                <a:gd name="T12" fmla="*/ 9 w 17"/>
                <a:gd name="T13" fmla="*/ 12 h 17"/>
                <a:gd name="T14" fmla="*/ 6 w 17"/>
                <a:gd name="T15" fmla="*/ 14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3 h 17"/>
                <a:gd name="T22" fmla="*/ 3 w 17"/>
                <a:gd name="T23" fmla="*/ 13 h 17"/>
                <a:gd name="T24" fmla="*/ 6 w 17"/>
                <a:gd name="T25" fmla="*/ 12 h 17"/>
                <a:gd name="T26" fmla="*/ 8 w 17"/>
                <a:gd name="T27" fmla="*/ 11 h 17"/>
                <a:gd name="T28" fmla="*/ 10 w 17"/>
                <a:gd name="T29" fmla="*/ 9 h 17"/>
                <a:gd name="T30" fmla="*/ 12 w 17"/>
                <a:gd name="T31" fmla="*/ 8 h 17"/>
                <a:gd name="T32" fmla="*/ 13 w 17"/>
                <a:gd name="T33" fmla="*/ 5 h 17"/>
                <a:gd name="T34" fmla="*/ 14 w 17"/>
                <a:gd name="T35" fmla="*/ 3 h 17"/>
                <a:gd name="T36" fmla="*/ 14 w 17"/>
                <a:gd name="T37" fmla="*/ 0 h 17"/>
                <a:gd name="T38" fmla="*/ 14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7" name="Freeform 102"/>
            <p:cNvSpPr>
              <a:spLocks/>
            </p:cNvSpPr>
            <p:nvPr/>
          </p:nvSpPr>
          <p:spPr bwMode="auto">
            <a:xfrm>
              <a:off x="1854" y="1051"/>
              <a:ext cx="17" cy="156"/>
            </a:xfrm>
            <a:custGeom>
              <a:avLst/>
              <a:gdLst>
                <a:gd name="T0" fmla="*/ 16 w 17"/>
                <a:gd name="T1" fmla="*/ 0 h 156"/>
                <a:gd name="T2" fmla="*/ 16 w 17"/>
                <a:gd name="T3" fmla="*/ 0 h 156"/>
                <a:gd name="T4" fmla="*/ 16 w 17"/>
                <a:gd name="T5" fmla="*/ 155 h 156"/>
                <a:gd name="T6" fmla="*/ 0 w 17"/>
                <a:gd name="T7" fmla="*/ 155 h 156"/>
                <a:gd name="T8" fmla="*/ 0 w 17"/>
                <a:gd name="T9" fmla="*/ 0 h 156"/>
                <a:gd name="T10" fmla="*/ 0 w 17"/>
                <a:gd name="T11" fmla="*/ 0 h 156"/>
                <a:gd name="T12" fmla="*/ 16 w 17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6"/>
                <a:gd name="T23" fmla="*/ 17 w 17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6">
                  <a:moveTo>
                    <a:pt x="16" y="0"/>
                  </a:moveTo>
                  <a:lnTo>
                    <a:pt x="16" y="0"/>
                  </a:lnTo>
                  <a:lnTo>
                    <a:pt x="16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8" name="Freeform 103"/>
            <p:cNvSpPr>
              <a:spLocks/>
            </p:cNvSpPr>
            <p:nvPr/>
          </p:nvSpPr>
          <p:spPr bwMode="auto">
            <a:xfrm>
              <a:off x="1854" y="103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1 h 17"/>
                <a:gd name="T6" fmla="*/ 6 w 17"/>
                <a:gd name="T7" fmla="*/ 2 h 17"/>
                <a:gd name="T8" fmla="*/ 9 w 17"/>
                <a:gd name="T9" fmla="*/ 3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10 h 17"/>
                <a:gd name="T16" fmla="*/ 16 w 17"/>
                <a:gd name="T17" fmla="*/ 12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3 h 17"/>
                <a:gd name="T24" fmla="*/ 13 w 17"/>
                <a:gd name="T25" fmla="*/ 10 h 17"/>
                <a:gd name="T26" fmla="*/ 12 w 17"/>
                <a:gd name="T27" fmla="*/ 8 h 17"/>
                <a:gd name="T28" fmla="*/ 10 w 17"/>
                <a:gd name="T29" fmla="*/ 6 h 17"/>
                <a:gd name="T30" fmla="*/ 8 w 17"/>
                <a:gd name="T31" fmla="*/ 4 h 17"/>
                <a:gd name="T32" fmla="*/ 6 w 17"/>
                <a:gd name="T33" fmla="*/ 3 h 17"/>
                <a:gd name="T34" fmla="*/ 3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9" name="Freeform 104"/>
            <p:cNvSpPr>
              <a:spLocks/>
            </p:cNvSpPr>
            <p:nvPr/>
          </p:nvSpPr>
          <p:spPr bwMode="auto">
            <a:xfrm>
              <a:off x="1590" y="104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10 h 17"/>
                <a:gd name="T4" fmla="*/ 2 w 17"/>
                <a:gd name="T5" fmla="*/ 4 h 17"/>
                <a:gd name="T6" fmla="*/ 5 w 17"/>
                <a:gd name="T7" fmla="*/ 2 h 17"/>
                <a:gd name="T8" fmla="*/ 8 w 17"/>
                <a:gd name="T9" fmla="*/ 0 h 17"/>
                <a:gd name="T10" fmla="*/ 11 w 17"/>
                <a:gd name="T11" fmla="*/ 2 h 17"/>
                <a:gd name="T12" fmla="*/ 13 w 17"/>
                <a:gd name="T13" fmla="*/ 4 h 17"/>
                <a:gd name="T14" fmla="*/ 15 w 17"/>
                <a:gd name="T15" fmla="*/ 10 h 17"/>
                <a:gd name="T16" fmla="*/ 1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1" y="10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5" y="1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0" name="Freeform 105"/>
            <p:cNvSpPr>
              <a:spLocks/>
            </p:cNvSpPr>
            <p:nvPr/>
          </p:nvSpPr>
          <p:spPr bwMode="auto">
            <a:xfrm>
              <a:off x="1590" y="1055"/>
              <a:ext cx="17" cy="156"/>
            </a:xfrm>
            <a:custGeom>
              <a:avLst/>
              <a:gdLst>
                <a:gd name="T0" fmla="*/ 8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8 w 17"/>
                <a:gd name="T11" fmla="*/ 15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"/>
                <a:gd name="T20" fmla="*/ 17 w 1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">
                  <a:moveTo>
                    <a:pt x="8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8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1" name="Freeform 106"/>
            <p:cNvSpPr>
              <a:spLocks/>
            </p:cNvSpPr>
            <p:nvPr/>
          </p:nvSpPr>
          <p:spPr bwMode="auto">
            <a:xfrm>
              <a:off x="1590" y="12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5 w 17"/>
                <a:gd name="T3" fmla="*/ 8 h 17"/>
                <a:gd name="T4" fmla="*/ 13 w 17"/>
                <a:gd name="T5" fmla="*/ 12 h 17"/>
                <a:gd name="T6" fmla="*/ 11 w 17"/>
                <a:gd name="T7" fmla="*/ 14 h 17"/>
                <a:gd name="T8" fmla="*/ 8 w 17"/>
                <a:gd name="T9" fmla="*/ 16 h 17"/>
                <a:gd name="T10" fmla="*/ 5 w 17"/>
                <a:gd name="T11" fmla="*/ 14 h 17"/>
                <a:gd name="T12" fmla="*/ 2 w 17"/>
                <a:gd name="T13" fmla="*/ 12 h 17"/>
                <a:gd name="T14" fmla="*/ 1 w 17"/>
                <a:gd name="T15" fmla="*/ 8 h 17"/>
                <a:gd name="T16" fmla="*/ 0 w 17"/>
                <a:gd name="T17" fmla="*/ 0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5" y="8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2" name="Freeform 107"/>
            <p:cNvSpPr>
              <a:spLocks/>
            </p:cNvSpPr>
            <p:nvPr/>
          </p:nvSpPr>
          <p:spPr bwMode="auto">
            <a:xfrm>
              <a:off x="1586" y="105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2 w 17"/>
                <a:gd name="T3" fmla="*/ 9 h 17"/>
                <a:gd name="T4" fmla="*/ 3 w 17"/>
                <a:gd name="T5" fmla="*/ 3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0 h 17"/>
                <a:gd name="T12" fmla="*/ 13 w 17"/>
                <a:gd name="T13" fmla="*/ 3 h 17"/>
                <a:gd name="T14" fmla="*/ 16 w 17"/>
                <a:gd name="T15" fmla="*/ 9 h 17"/>
                <a:gd name="T16" fmla="*/ 1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2" y="9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3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3" name="Freeform 108"/>
            <p:cNvSpPr>
              <a:spLocks/>
            </p:cNvSpPr>
            <p:nvPr/>
          </p:nvSpPr>
          <p:spPr bwMode="auto">
            <a:xfrm>
              <a:off x="1586" y="1055"/>
              <a:ext cx="17" cy="156"/>
            </a:xfrm>
            <a:custGeom>
              <a:avLst/>
              <a:gdLst>
                <a:gd name="T0" fmla="*/ 9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9 w 17"/>
                <a:gd name="T11" fmla="*/ 15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"/>
                <a:gd name="T20" fmla="*/ 17 w 1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">
                  <a:moveTo>
                    <a:pt x="9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9" y="155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4" name="Freeform 109"/>
            <p:cNvSpPr>
              <a:spLocks/>
            </p:cNvSpPr>
            <p:nvPr/>
          </p:nvSpPr>
          <p:spPr bwMode="auto">
            <a:xfrm>
              <a:off x="1586" y="121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9 h 17"/>
                <a:gd name="T4" fmla="*/ 13 w 17"/>
                <a:gd name="T5" fmla="*/ 12 h 17"/>
                <a:gd name="T6" fmla="*/ 12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3 w 17"/>
                <a:gd name="T13" fmla="*/ 12 h 17"/>
                <a:gd name="T14" fmla="*/ 2 w 17"/>
                <a:gd name="T15" fmla="*/ 9 h 17"/>
                <a:gd name="T16" fmla="*/ 0 w 17"/>
                <a:gd name="T17" fmla="*/ 0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9"/>
                  </a:lnTo>
                  <a:lnTo>
                    <a:pt x="13" y="12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2" y="9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5" name="Freeform 110"/>
            <p:cNvSpPr>
              <a:spLocks/>
            </p:cNvSpPr>
            <p:nvPr/>
          </p:nvSpPr>
          <p:spPr bwMode="auto">
            <a:xfrm>
              <a:off x="1585" y="105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0 h 17"/>
                <a:gd name="T4" fmla="*/ 3 w 17"/>
                <a:gd name="T5" fmla="*/ 5 h 17"/>
                <a:gd name="T6" fmla="*/ 5 w 17"/>
                <a:gd name="T7" fmla="*/ 0 h 17"/>
                <a:gd name="T8" fmla="*/ 8 w 17"/>
                <a:gd name="T9" fmla="*/ 0 h 17"/>
                <a:gd name="T10" fmla="*/ 11 w 17"/>
                <a:gd name="T11" fmla="*/ 0 h 17"/>
                <a:gd name="T12" fmla="*/ 13 w 17"/>
                <a:gd name="T13" fmla="*/ 5 h 17"/>
                <a:gd name="T14" fmla="*/ 16 w 17"/>
                <a:gd name="T15" fmla="*/ 10 h 17"/>
                <a:gd name="T16" fmla="*/ 1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6" name="Freeform 111"/>
            <p:cNvSpPr>
              <a:spLocks/>
            </p:cNvSpPr>
            <p:nvPr/>
          </p:nvSpPr>
          <p:spPr bwMode="auto">
            <a:xfrm>
              <a:off x="1585" y="1055"/>
              <a:ext cx="17" cy="156"/>
            </a:xfrm>
            <a:custGeom>
              <a:avLst/>
              <a:gdLst>
                <a:gd name="T0" fmla="*/ 8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8 w 17"/>
                <a:gd name="T11" fmla="*/ 15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"/>
                <a:gd name="T20" fmla="*/ 17 w 1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">
                  <a:moveTo>
                    <a:pt x="8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8" y="15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7" name="Freeform 112"/>
            <p:cNvSpPr>
              <a:spLocks/>
            </p:cNvSpPr>
            <p:nvPr/>
          </p:nvSpPr>
          <p:spPr bwMode="auto">
            <a:xfrm>
              <a:off x="1585" y="12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3 w 17"/>
                <a:gd name="T5" fmla="*/ 12 h 17"/>
                <a:gd name="T6" fmla="*/ 11 w 17"/>
                <a:gd name="T7" fmla="*/ 12 h 17"/>
                <a:gd name="T8" fmla="*/ 8 w 17"/>
                <a:gd name="T9" fmla="*/ 16 h 17"/>
                <a:gd name="T10" fmla="*/ 5 w 17"/>
                <a:gd name="T11" fmla="*/ 12 h 17"/>
                <a:gd name="T12" fmla="*/ 3 w 17"/>
                <a:gd name="T13" fmla="*/ 12 h 17"/>
                <a:gd name="T14" fmla="*/ 0 w 17"/>
                <a:gd name="T15" fmla="*/ 8 h 17"/>
                <a:gd name="T16" fmla="*/ 0 w 17"/>
                <a:gd name="T17" fmla="*/ 0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8" name="Freeform 113"/>
            <p:cNvSpPr>
              <a:spLocks/>
            </p:cNvSpPr>
            <p:nvPr/>
          </p:nvSpPr>
          <p:spPr bwMode="auto">
            <a:xfrm>
              <a:off x="1588" y="1040"/>
              <a:ext cx="21" cy="180"/>
            </a:xfrm>
            <a:custGeom>
              <a:avLst/>
              <a:gdLst>
                <a:gd name="T0" fmla="*/ 20 w 21"/>
                <a:gd name="T1" fmla="*/ 150 h 180"/>
                <a:gd name="T2" fmla="*/ 0 w 21"/>
                <a:gd name="T3" fmla="*/ 150 h 180"/>
                <a:gd name="T4" fmla="*/ 0 w 21"/>
                <a:gd name="T5" fmla="*/ 179 h 180"/>
                <a:gd name="T6" fmla="*/ 20 w 21"/>
                <a:gd name="T7" fmla="*/ 179 h 180"/>
                <a:gd name="T8" fmla="*/ 20 w 21"/>
                <a:gd name="T9" fmla="*/ 150 h 180"/>
                <a:gd name="T10" fmla="*/ 20 w 21"/>
                <a:gd name="T11" fmla="*/ 150 h 180"/>
                <a:gd name="T12" fmla="*/ 20 w 21"/>
                <a:gd name="T13" fmla="*/ 0 h 180"/>
                <a:gd name="T14" fmla="*/ 0 w 21"/>
                <a:gd name="T15" fmla="*/ 0 h 180"/>
                <a:gd name="T16" fmla="*/ 0 w 21"/>
                <a:gd name="T17" fmla="*/ 29 h 180"/>
                <a:gd name="T18" fmla="*/ 20 w 21"/>
                <a:gd name="T19" fmla="*/ 29 h 180"/>
                <a:gd name="T20" fmla="*/ 20 w 21"/>
                <a:gd name="T21" fmla="*/ 0 h 180"/>
                <a:gd name="T22" fmla="*/ 20 w 21"/>
                <a:gd name="T23" fmla="*/ 150 h 1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80"/>
                <a:gd name="T38" fmla="*/ 21 w 21"/>
                <a:gd name="T39" fmla="*/ 180 h 1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80">
                  <a:moveTo>
                    <a:pt x="20" y="150"/>
                  </a:moveTo>
                  <a:lnTo>
                    <a:pt x="0" y="150"/>
                  </a:lnTo>
                  <a:lnTo>
                    <a:pt x="0" y="179"/>
                  </a:lnTo>
                  <a:lnTo>
                    <a:pt x="20" y="179"/>
                  </a:lnTo>
                  <a:lnTo>
                    <a:pt x="20" y="15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0" y="29"/>
                  </a:lnTo>
                  <a:lnTo>
                    <a:pt x="20" y="0"/>
                  </a:lnTo>
                  <a:lnTo>
                    <a:pt x="20" y="15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9" name="Freeform 114"/>
            <p:cNvSpPr>
              <a:spLocks/>
            </p:cNvSpPr>
            <p:nvPr/>
          </p:nvSpPr>
          <p:spPr bwMode="auto">
            <a:xfrm>
              <a:off x="1587" y="119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1 w 22"/>
                <a:gd name="T3" fmla="*/ 0 h 17"/>
                <a:gd name="T4" fmla="*/ 21 w 22"/>
                <a:gd name="T5" fmla="*/ 0 h 17"/>
                <a:gd name="T6" fmla="*/ 21 w 22"/>
                <a:gd name="T7" fmla="*/ 16 h 17"/>
                <a:gd name="T8" fmla="*/ 1 w 22"/>
                <a:gd name="T9" fmla="*/ 16 h 17"/>
                <a:gd name="T10" fmla="*/ 2 w 22"/>
                <a:gd name="T11" fmla="*/ 16 h 17"/>
                <a:gd name="T12" fmla="*/ 1 w 22"/>
                <a:gd name="T13" fmla="*/ 16 h 17"/>
                <a:gd name="T14" fmla="*/ 0 w 22"/>
                <a:gd name="T15" fmla="*/ 16 h 17"/>
                <a:gd name="T16" fmla="*/ 0 w 22"/>
                <a:gd name="T17" fmla="*/ 16 h 17"/>
                <a:gd name="T18" fmla="*/ 0 w 22"/>
                <a:gd name="T19" fmla="*/ 0 h 17"/>
                <a:gd name="T20" fmla="*/ 1 w 22"/>
                <a:gd name="T21" fmla="*/ 0 h 17"/>
                <a:gd name="T22" fmla="*/ 0 w 22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17"/>
                <a:gd name="T38" fmla="*/ 22 w 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17">
                  <a:moveTo>
                    <a:pt x="0" y="16"/>
                  </a:moveTo>
                  <a:lnTo>
                    <a:pt x="1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0" name="Freeform 115"/>
            <p:cNvSpPr>
              <a:spLocks/>
            </p:cNvSpPr>
            <p:nvPr/>
          </p:nvSpPr>
          <p:spPr bwMode="auto">
            <a:xfrm>
              <a:off x="1573" y="1190"/>
              <a:ext cx="17" cy="31"/>
            </a:xfrm>
            <a:custGeom>
              <a:avLst/>
              <a:gdLst>
                <a:gd name="T0" fmla="*/ 8 w 17"/>
                <a:gd name="T1" fmla="*/ 30 h 31"/>
                <a:gd name="T2" fmla="*/ 0 w 17"/>
                <a:gd name="T3" fmla="*/ 29 h 31"/>
                <a:gd name="T4" fmla="*/ 0 w 17"/>
                <a:gd name="T5" fmla="*/ 0 h 31"/>
                <a:gd name="T6" fmla="*/ 16 w 17"/>
                <a:gd name="T7" fmla="*/ 0 h 31"/>
                <a:gd name="T8" fmla="*/ 16 w 17"/>
                <a:gd name="T9" fmla="*/ 29 h 31"/>
                <a:gd name="T10" fmla="*/ 8 w 17"/>
                <a:gd name="T11" fmla="*/ 28 h 31"/>
                <a:gd name="T12" fmla="*/ 16 w 17"/>
                <a:gd name="T13" fmla="*/ 29 h 31"/>
                <a:gd name="T14" fmla="*/ 16 w 17"/>
                <a:gd name="T15" fmla="*/ 29 h 31"/>
                <a:gd name="T16" fmla="*/ 8 w 17"/>
                <a:gd name="T17" fmla="*/ 30 h 31"/>
                <a:gd name="T18" fmla="*/ 0 w 17"/>
                <a:gd name="T19" fmla="*/ 29 h 31"/>
                <a:gd name="T20" fmla="*/ 0 w 17"/>
                <a:gd name="T21" fmla="*/ 29 h 31"/>
                <a:gd name="T22" fmla="*/ 8 w 17"/>
                <a:gd name="T23" fmla="*/ 3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1"/>
                <a:gd name="T38" fmla="*/ 17 w 17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1">
                  <a:moveTo>
                    <a:pt x="8" y="30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8" y="28"/>
                  </a:lnTo>
                  <a:lnTo>
                    <a:pt x="16" y="29"/>
                  </a:lnTo>
                  <a:lnTo>
                    <a:pt x="8" y="30"/>
                  </a:lnTo>
                  <a:lnTo>
                    <a:pt x="0" y="29"/>
                  </a:lnTo>
                  <a:lnTo>
                    <a:pt x="8" y="3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1" name="Freeform 116"/>
            <p:cNvSpPr>
              <a:spLocks/>
            </p:cNvSpPr>
            <p:nvPr/>
          </p:nvSpPr>
          <p:spPr bwMode="auto">
            <a:xfrm>
              <a:off x="1588" y="1218"/>
              <a:ext cx="21" cy="17"/>
            </a:xfrm>
            <a:custGeom>
              <a:avLst/>
              <a:gdLst>
                <a:gd name="T0" fmla="*/ 20 w 21"/>
                <a:gd name="T1" fmla="*/ 8 h 17"/>
                <a:gd name="T2" fmla="*/ 20 w 21"/>
                <a:gd name="T3" fmla="*/ 16 h 17"/>
                <a:gd name="T4" fmla="*/ 0 w 21"/>
                <a:gd name="T5" fmla="*/ 16 h 17"/>
                <a:gd name="T6" fmla="*/ 0 w 21"/>
                <a:gd name="T7" fmla="*/ 0 h 17"/>
                <a:gd name="T8" fmla="*/ 20 w 21"/>
                <a:gd name="T9" fmla="*/ 0 h 17"/>
                <a:gd name="T10" fmla="*/ 19 w 21"/>
                <a:gd name="T11" fmla="*/ 8 h 17"/>
                <a:gd name="T12" fmla="*/ 20 w 21"/>
                <a:gd name="T13" fmla="*/ 0 h 17"/>
                <a:gd name="T14" fmla="*/ 20 w 21"/>
                <a:gd name="T15" fmla="*/ 0 h 17"/>
                <a:gd name="T16" fmla="*/ 20 w 21"/>
                <a:gd name="T17" fmla="*/ 8 h 17"/>
                <a:gd name="T18" fmla="*/ 20 w 21"/>
                <a:gd name="T19" fmla="*/ 8 h 17"/>
                <a:gd name="T20" fmla="*/ 20 w 21"/>
                <a:gd name="T21" fmla="*/ 16 h 17"/>
                <a:gd name="T22" fmla="*/ 20 w 21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7"/>
                <a:gd name="T38" fmla="*/ 21 w 21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7">
                  <a:moveTo>
                    <a:pt x="20" y="8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9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2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2" name="Freeform 117"/>
            <p:cNvSpPr>
              <a:spLocks/>
            </p:cNvSpPr>
            <p:nvPr/>
          </p:nvSpPr>
          <p:spPr bwMode="auto">
            <a:xfrm>
              <a:off x="1584" y="1189"/>
              <a:ext cx="17" cy="31"/>
            </a:xfrm>
            <a:custGeom>
              <a:avLst/>
              <a:gdLst>
                <a:gd name="T0" fmla="*/ 16 w 17"/>
                <a:gd name="T1" fmla="*/ 0 h 31"/>
                <a:gd name="T2" fmla="*/ 16 w 17"/>
                <a:gd name="T3" fmla="*/ 1 h 31"/>
                <a:gd name="T4" fmla="*/ 16 w 17"/>
                <a:gd name="T5" fmla="*/ 30 h 31"/>
                <a:gd name="T6" fmla="*/ 0 w 17"/>
                <a:gd name="T7" fmla="*/ 30 h 31"/>
                <a:gd name="T8" fmla="*/ 0 w 17"/>
                <a:gd name="T9" fmla="*/ 1 h 31"/>
                <a:gd name="T10" fmla="*/ 16 w 17"/>
                <a:gd name="T11" fmla="*/ 1 h 31"/>
                <a:gd name="T12" fmla="*/ 0 w 17"/>
                <a:gd name="T13" fmla="*/ 1 h 31"/>
                <a:gd name="T14" fmla="*/ 0 w 17"/>
                <a:gd name="T15" fmla="*/ 0 h 31"/>
                <a:gd name="T16" fmla="*/ 16 w 17"/>
                <a:gd name="T17" fmla="*/ 0 h 31"/>
                <a:gd name="T18" fmla="*/ 16 w 17"/>
                <a:gd name="T19" fmla="*/ 0 h 31"/>
                <a:gd name="T20" fmla="*/ 16 w 17"/>
                <a:gd name="T21" fmla="*/ 1 h 31"/>
                <a:gd name="T22" fmla="*/ 16 w 17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1"/>
                <a:gd name="T38" fmla="*/ 17 w 17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1">
                  <a:moveTo>
                    <a:pt x="16" y="0"/>
                  </a:moveTo>
                  <a:lnTo>
                    <a:pt x="16" y="1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0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3" name="Freeform 118"/>
            <p:cNvSpPr>
              <a:spLocks/>
            </p:cNvSpPr>
            <p:nvPr/>
          </p:nvSpPr>
          <p:spPr bwMode="auto">
            <a:xfrm>
              <a:off x="1587" y="104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1 w 22"/>
                <a:gd name="T3" fmla="*/ 0 h 17"/>
                <a:gd name="T4" fmla="*/ 21 w 22"/>
                <a:gd name="T5" fmla="*/ 0 h 17"/>
                <a:gd name="T6" fmla="*/ 21 w 22"/>
                <a:gd name="T7" fmla="*/ 16 h 17"/>
                <a:gd name="T8" fmla="*/ 1 w 22"/>
                <a:gd name="T9" fmla="*/ 16 h 17"/>
                <a:gd name="T10" fmla="*/ 2 w 22"/>
                <a:gd name="T11" fmla="*/ 16 h 17"/>
                <a:gd name="T12" fmla="*/ 1 w 22"/>
                <a:gd name="T13" fmla="*/ 16 h 17"/>
                <a:gd name="T14" fmla="*/ 0 w 22"/>
                <a:gd name="T15" fmla="*/ 16 h 17"/>
                <a:gd name="T16" fmla="*/ 0 w 22"/>
                <a:gd name="T17" fmla="*/ 16 h 17"/>
                <a:gd name="T18" fmla="*/ 0 w 22"/>
                <a:gd name="T19" fmla="*/ 0 h 17"/>
                <a:gd name="T20" fmla="*/ 1 w 22"/>
                <a:gd name="T21" fmla="*/ 0 h 17"/>
                <a:gd name="T22" fmla="*/ 0 w 22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17"/>
                <a:gd name="T38" fmla="*/ 22 w 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17">
                  <a:moveTo>
                    <a:pt x="0" y="16"/>
                  </a:moveTo>
                  <a:lnTo>
                    <a:pt x="1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4" name="Freeform 119"/>
            <p:cNvSpPr>
              <a:spLocks/>
            </p:cNvSpPr>
            <p:nvPr/>
          </p:nvSpPr>
          <p:spPr bwMode="auto">
            <a:xfrm>
              <a:off x="1573" y="1040"/>
              <a:ext cx="17" cy="30"/>
            </a:xfrm>
            <a:custGeom>
              <a:avLst/>
              <a:gdLst>
                <a:gd name="T0" fmla="*/ 8 w 17"/>
                <a:gd name="T1" fmla="*/ 29 h 30"/>
                <a:gd name="T2" fmla="*/ 0 w 17"/>
                <a:gd name="T3" fmla="*/ 29 h 30"/>
                <a:gd name="T4" fmla="*/ 0 w 17"/>
                <a:gd name="T5" fmla="*/ 0 h 30"/>
                <a:gd name="T6" fmla="*/ 16 w 17"/>
                <a:gd name="T7" fmla="*/ 0 h 30"/>
                <a:gd name="T8" fmla="*/ 16 w 17"/>
                <a:gd name="T9" fmla="*/ 29 h 30"/>
                <a:gd name="T10" fmla="*/ 8 w 17"/>
                <a:gd name="T11" fmla="*/ 28 h 30"/>
                <a:gd name="T12" fmla="*/ 16 w 17"/>
                <a:gd name="T13" fmla="*/ 29 h 30"/>
                <a:gd name="T14" fmla="*/ 16 w 17"/>
                <a:gd name="T15" fmla="*/ 29 h 30"/>
                <a:gd name="T16" fmla="*/ 8 w 17"/>
                <a:gd name="T17" fmla="*/ 29 h 30"/>
                <a:gd name="T18" fmla="*/ 0 w 17"/>
                <a:gd name="T19" fmla="*/ 29 h 30"/>
                <a:gd name="T20" fmla="*/ 0 w 17"/>
                <a:gd name="T21" fmla="*/ 29 h 30"/>
                <a:gd name="T22" fmla="*/ 8 w 17"/>
                <a:gd name="T23" fmla="*/ 29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0"/>
                <a:gd name="T38" fmla="*/ 17 w 1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0">
                  <a:moveTo>
                    <a:pt x="8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8" y="28"/>
                  </a:lnTo>
                  <a:lnTo>
                    <a:pt x="16" y="29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8" y="2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5" name="Freeform 120"/>
            <p:cNvSpPr>
              <a:spLocks/>
            </p:cNvSpPr>
            <p:nvPr/>
          </p:nvSpPr>
          <p:spPr bwMode="auto">
            <a:xfrm>
              <a:off x="1588" y="1076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16 h 17"/>
                <a:gd name="T4" fmla="*/ 0 w 21"/>
                <a:gd name="T5" fmla="*/ 16 h 17"/>
                <a:gd name="T6" fmla="*/ 0 w 21"/>
                <a:gd name="T7" fmla="*/ 0 h 17"/>
                <a:gd name="T8" fmla="*/ 20 w 21"/>
                <a:gd name="T9" fmla="*/ 0 h 17"/>
                <a:gd name="T10" fmla="*/ 19 w 21"/>
                <a:gd name="T11" fmla="*/ 16 h 17"/>
                <a:gd name="T12" fmla="*/ 20 w 21"/>
                <a:gd name="T13" fmla="*/ 0 h 17"/>
                <a:gd name="T14" fmla="*/ 20 w 21"/>
                <a:gd name="T15" fmla="*/ 0 h 17"/>
                <a:gd name="T16" fmla="*/ 20 w 21"/>
                <a:gd name="T17" fmla="*/ 16 h 17"/>
                <a:gd name="T18" fmla="*/ 20 w 21"/>
                <a:gd name="T19" fmla="*/ 16 h 17"/>
                <a:gd name="T20" fmla="*/ 20 w 21"/>
                <a:gd name="T21" fmla="*/ 16 h 17"/>
                <a:gd name="T22" fmla="*/ 20 w 21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7"/>
                <a:gd name="T38" fmla="*/ 21 w 21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7">
                  <a:moveTo>
                    <a:pt x="20" y="16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9" y="16"/>
                  </a:lnTo>
                  <a:lnTo>
                    <a:pt x="20" y="0"/>
                  </a:lnTo>
                  <a:lnTo>
                    <a:pt x="2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6" name="Freeform 121"/>
            <p:cNvSpPr>
              <a:spLocks/>
            </p:cNvSpPr>
            <p:nvPr/>
          </p:nvSpPr>
          <p:spPr bwMode="auto">
            <a:xfrm>
              <a:off x="1584" y="1039"/>
              <a:ext cx="17" cy="31"/>
            </a:xfrm>
            <a:custGeom>
              <a:avLst/>
              <a:gdLst>
                <a:gd name="T0" fmla="*/ 16 w 17"/>
                <a:gd name="T1" fmla="*/ 0 h 31"/>
                <a:gd name="T2" fmla="*/ 16 w 17"/>
                <a:gd name="T3" fmla="*/ 1 h 31"/>
                <a:gd name="T4" fmla="*/ 16 w 17"/>
                <a:gd name="T5" fmla="*/ 30 h 31"/>
                <a:gd name="T6" fmla="*/ 0 w 17"/>
                <a:gd name="T7" fmla="*/ 30 h 31"/>
                <a:gd name="T8" fmla="*/ 0 w 17"/>
                <a:gd name="T9" fmla="*/ 1 h 31"/>
                <a:gd name="T10" fmla="*/ 16 w 17"/>
                <a:gd name="T11" fmla="*/ 1 h 31"/>
                <a:gd name="T12" fmla="*/ 0 w 17"/>
                <a:gd name="T13" fmla="*/ 1 h 31"/>
                <a:gd name="T14" fmla="*/ 0 w 17"/>
                <a:gd name="T15" fmla="*/ 0 h 31"/>
                <a:gd name="T16" fmla="*/ 16 w 17"/>
                <a:gd name="T17" fmla="*/ 0 h 31"/>
                <a:gd name="T18" fmla="*/ 16 w 17"/>
                <a:gd name="T19" fmla="*/ 0 h 31"/>
                <a:gd name="T20" fmla="*/ 16 w 17"/>
                <a:gd name="T21" fmla="*/ 1 h 31"/>
                <a:gd name="T22" fmla="*/ 16 w 17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1"/>
                <a:gd name="T38" fmla="*/ 17 w 17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1">
                  <a:moveTo>
                    <a:pt x="16" y="0"/>
                  </a:moveTo>
                  <a:lnTo>
                    <a:pt x="16" y="1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0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7" name="Freeform 122"/>
            <p:cNvSpPr>
              <a:spLocks/>
            </p:cNvSpPr>
            <p:nvPr/>
          </p:nvSpPr>
          <p:spPr bwMode="auto">
            <a:xfrm>
              <a:off x="1664" y="1259"/>
              <a:ext cx="74" cy="17"/>
            </a:xfrm>
            <a:custGeom>
              <a:avLst/>
              <a:gdLst>
                <a:gd name="T0" fmla="*/ 70 w 74"/>
                <a:gd name="T1" fmla="*/ 0 h 17"/>
                <a:gd name="T2" fmla="*/ 4 w 74"/>
                <a:gd name="T3" fmla="*/ 0 h 17"/>
                <a:gd name="T4" fmla="*/ 2 w 74"/>
                <a:gd name="T5" fmla="*/ 0 h 17"/>
                <a:gd name="T6" fmla="*/ 1 w 74"/>
                <a:gd name="T7" fmla="*/ 1 h 17"/>
                <a:gd name="T8" fmla="*/ 1 w 74"/>
                <a:gd name="T9" fmla="*/ 3 h 17"/>
                <a:gd name="T10" fmla="*/ 0 w 74"/>
                <a:gd name="T11" fmla="*/ 4 h 17"/>
                <a:gd name="T12" fmla="*/ 0 w 74"/>
                <a:gd name="T13" fmla="*/ 11 h 17"/>
                <a:gd name="T14" fmla="*/ 1 w 74"/>
                <a:gd name="T15" fmla="*/ 13 h 17"/>
                <a:gd name="T16" fmla="*/ 1 w 74"/>
                <a:gd name="T17" fmla="*/ 14 h 17"/>
                <a:gd name="T18" fmla="*/ 2 w 74"/>
                <a:gd name="T19" fmla="*/ 14 h 17"/>
                <a:gd name="T20" fmla="*/ 4 w 74"/>
                <a:gd name="T21" fmla="*/ 16 h 17"/>
                <a:gd name="T22" fmla="*/ 70 w 74"/>
                <a:gd name="T23" fmla="*/ 16 h 17"/>
                <a:gd name="T24" fmla="*/ 71 w 74"/>
                <a:gd name="T25" fmla="*/ 14 h 17"/>
                <a:gd name="T26" fmla="*/ 72 w 74"/>
                <a:gd name="T27" fmla="*/ 14 h 17"/>
                <a:gd name="T28" fmla="*/ 73 w 74"/>
                <a:gd name="T29" fmla="*/ 13 h 17"/>
                <a:gd name="T30" fmla="*/ 73 w 74"/>
                <a:gd name="T31" fmla="*/ 11 h 17"/>
                <a:gd name="T32" fmla="*/ 73 w 74"/>
                <a:gd name="T33" fmla="*/ 4 h 17"/>
                <a:gd name="T34" fmla="*/ 73 w 74"/>
                <a:gd name="T35" fmla="*/ 3 h 17"/>
                <a:gd name="T36" fmla="*/ 72 w 74"/>
                <a:gd name="T37" fmla="*/ 1 h 17"/>
                <a:gd name="T38" fmla="*/ 71 w 74"/>
                <a:gd name="T39" fmla="*/ 0 h 17"/>
                <a:gd name="T40" fmla="*/ 70 w 74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17"/>
                <a:gd name="T65" fmla="*/ 74 w 74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17">
                  <a:moveTo>
                    <a:pt x="70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8" name="Freeform 123"/>
            <p:cNvSpPr>
              <a:spLocks/>
            </p:cNvSpPr>
            <p:nvPr/>
          </p:nvSpPr>
          <p:spPr bwMode="auto">
            <a:xfrm>
              <a:off x="1668" y="1257"/>
              <a:ext cx="67" cy="17"/>
            </a:xfrm>
            <a:custGeom>
              <a:avLst/>
              <a:gdLst>
                <a:gd name="T0" fmla="*/ 0 w 67"/>
                <a:gd name="T1" fmla="*/ 0 h 17"/>
                <a:gd name="T2" fmla="*/ 0 w 67"/>
                <a:gd name="T3" fmla="*/ 0 h 17"/>
                <a:gd name="T4" fmla="*/ 66 w 67"/>
                <a:gd name="T5" fmla="*/ 0 h 17"/>
                <a:gd name="T6" fmla="*/ 66 w 67"/>
                <a:gd name="T7" fmla="*/ 16 h 17"/>
                <a:gd name="T8" fmla="*/ 0 w 67"/>
                <a:gd name="T9" fmla="*/ 16 h 17"/>
                <a:gd name="T10" fmla="*/ 0 w 67"/>
                <a:gd name="T11" fmla="*/ 16 h 17"/>
                <a:gd name="T12" fmla="*/ 0 w 6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7"/>
                <a:gd name="T23" fmla="*/ 67 w 6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9" name="Freeform 124"/>
            <p:cNvSpPr>
              <a:spLocks/>
            </p:cNvSpPr>
            <p:nvPr/>
          </p:nvSpPr>
          <p:spPr bwMode="auto">
            <a:xfrm>
              <a:off x="1652" y="125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4 w 17"/>
                <a:gd name="T7" fmla="*/ 4 h 17"/>
                <a:gd name="T8" fmla="*/ 8 w 17"/>
                <a:gd name="T9" fmla="*/ 4 h 17"/>
                <a:gd name="T10" fmla="*/ 16 w 17"/>
                <a:gd name="T11" fmla="*/ 0 h 17"/>
                <a:gd name="T12" fmla="*/ 16 w 17"/>
                <a:gd name="T13" fmla="*/ 8 h 17"/>
                <a:gd name="T14" fmla="*/ 8 w 17"/>
                <a:gd name="T15" fmla="*/ 8 h 17"/>
                <a:gd name="T16" fmla="*/ 8 w 17"/>
                <a:gd name="T17" fmla="*/ 12 h 17"/>
                <a:gd name="T18" fmla="*/ 4 w 17"/>
                <a:gd name="T19" fmla="*/ 12 h 17"/>
                <a:gd name="T20" fmla="*/ 4 w 17"/>
                <a:gd name="T21" fmla="*/ 16 h 17"/>
                <a:gd name="T22" fmla="*/ 4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0" name="Freeform 125"/>
            <p:cNvSpPr>
              <a:spLocks/>
            </p:cNvSpPr>
            <p:nvPr/>
          </p:nvSpPr>
          <p:spPr bwMode="auto">
            <a:xfrm>
              <a:off x="1641" y="12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1" name="Freeform 126"/>
            <p:cNvSpPr>
              <a:spLocks/>
            </p:cNvSpPr>
            <p:nvPr/>
          </p:nvSpPr>
          <p:spPr bwMode="auto">
            <a:xfrm>
              <a:off x="1652" y="126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4 w 17"/>
                <a:gd name="T7" fmla="*/ 10 h 17"/>
                <a:gd name="T8" fmla="*/ 0 w 17"/>
                <a:gd name="T9" fmla="*/ 5 h 17"/>
                <a:gd name="T10" fmla="*/ 0 w 17"/>
                <a:gd name="T11" fmla="*/ 0 h 17"/>
                <a:gd name="T12" fmla="*/ 4 w 17"/>
                <a:gd name="T13" fmla="*/ 0 h 17"/>
                <a:gd name="T14" fmla="*/ 4 w 17"/>
                <a:gd name="T15" fmla="*/ 5 h 17"/>
                <a:gd name="T16" fmla="*/ 8 w 17"/>
                <a:gd name="T17" fmla="*/ 5 h 17"/>
                <a:gd name="T18" fmla="*/ 12 w 17"/>
                <a:gd name="T19" fmla="*/ 10 h 17"/>
                <a:gd name="T20" fmla="*/ 16 w 17"/>
                <a:gd name="T21" fmla="*/ 10 h 17"/>
                <a:gd name="T22" fmla="*/ 16 w 17"/>
                <a:gd name="T23" fmla="*/ 10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8" y="5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2" name="Freeform 127"/>
            <p:cNvSpPr>
              <a:spLocks/>
            </p:cNvSpPr>
            <p:nvPr/>
          </p:nvSpPr>
          <p:spPr bwMode="auto">
            <a:xfrm>
              <a:off x="1668" y="1276"/>
              <a:ext cx="67" cy="17"/>
            </a:xfrm>
            <a:custGeom>
              <a:avLst/>
              <a:gdLst>
                <a:gd name="T0" fmla="*/ 66 w 67"/>
                <a:gd name="T1" fmla="*/ 16 h 17"/>
                <a:gd name="T2" fmla="*/ 66 w 67"/>
                <a:gd name="T3" fmla="*/ 16 h 17"/>
                <a:gd name="T4" fmla="*/ 0 w 67"/>
                <a:gd name="T5" fmla="*/ 16 h 17"/>
                <a:gd name="T6" fmla="*/ 0 w 67"/>
                <a:gd name="T7" fmla="*/ 0 h 17"/>
                <a:gd name="T8" fmla="*/ 66 w 67"/>
                <a:gd name="T9" fmla="*/ 0 h 17"/>
                <a:gd name="T10" fmla="*/ 66 w 67"/>
                <a:gd name="T11" fmla="*/ 0 h 17"/>
                <a:gd name="T12" fmla="*/ 66 w 6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7"/>
                <a:gd name="T23" fmla="*/ 67 w 6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7">
                  <a:moveTo>
                    <a:pt x="66" y="16"/>
                  </a:moveTo>
                  <a:lnTo>
                    <a:pt x="6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3" name="Freeform 128"/>
            <p:cNvSpPr>
              <a:spLocks/>
            </p:cNvSpPr>
            <p:nvPr/>
          </p:nvSpPr>
          <p:spPr bwMode="auto">
            <a:xfrm>
              <a:off x="1722" y="126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2 w 17"/>
                <a:gd name="T5" fmla="*/ 5 h 17"/>
                <a:gd name="T6" fmla="*/ 12 w 17"/>
                <a:gd name="T7" fmla="*/ 10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10 h 17"/>
                <a:gd name="T14" fmla="*/ 4 w 17"/>
                <a:gd name="T15" fmla="*/ 10 h 17"/>
                <a:gd name="T16" fmla="*/ 4 w 17"/>
                <a:gd name="T17" fmla="*/ 5 h 17"/>
                <a:gd name="T18" fmla="*/ 8 w 17"/>
                <a:gd name="T19" fmla="*/ 0 h 17"/>
                <a:gd name="T20" fmla="*/ 8 w 17"/>
                <a:gd name="T21" fmla="*/ 0 h 17"/>
                <a:gd name="T22" fmla="*/ 8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4" name="Freeform 129"/>
            <p:cNvSpPr>
              <a:spLocks/>
            </p:cNvSpPr>
            <p:nvPr/>
          </p:nvSpPr>
          <p:spPr bwMode="auto">
            <a:xfrm>
              <a:off x="1722" y="12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5" name="Freeform 130"/>
            <p:cNvSpPr>
              <a:spLocks/>
            </p:cNvSpPr>
            <p:nvPr/>
          </p:nvSpPr>
          <p:spPr bwMode="auto">
            <a:xfrm>
              <a:off x="1722" y="12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4 h 17"/>
                <a:gd name="T6" fmla="*/ 12 w 17"/>
                <a:gd name="T7" fmla="*/ 4 h 17"/>
                <a:gd name="T8" fmla="*/ 12 w 17"/>
                <a:gd name="T9" fmla="*/ 12 h 17"/>
                <a:gd name="T10" fmla="*/ 16 w 17"/>
                <a:gd name="T11" fmla="*/ 16 h 17"/>
                <a:gd name="T12" fmla="*/ 8 w 17"/>
                <a:gd name="T13" fmla="*/ 16 h 17"/>
                <a:gd name="T14" fmla="*/ 8 w 17"/>
                <a:gd name="T15" fmla="*/ 12 h 17"/>
                <a:gd name="T16" fmla="*/ 4 w 17"/>
                <a:gd name="T17" fmla="*/ 12 h 17"/>
                <a:gd name="T18" fmla="*/ 4 w 17"/>
                <a:gd name="T19" fmla="*/ 8 h 17"/>
                <a:gd name="T20" fmla="*/ 0 w 17"/>
                <a:gd name="T21" fmla="*/ 8 h 17"/>
                <a:gd name="T22" fmla="*/ 0 w 17"/>
                <a:gd name="T23" fmla="*/ 8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6" name="Freeform 131"/>
            <p:cNvSpPr>
              <a:spLocks/>
            </p:cNvSpPr>
            <p:nvPr/>
          </p:nvSpPr>
          <p:spPr bwMode="auto">
            <a:xfrm>
              <a:off x="1642" y="1256"/>
              <a:ext cx="45" cy="17"/>
            </a:xfrm>
            <a:custGeom>
              <a:avLst/>
              <a:gdLst>
                <a:gd name="T0" fmla="*/ 39 w 45"/>
                <a:gd name="T1" fmla="*/ 0 h 17"/>
                <a:gd name="T2" fmla="*/ 5 w 45"/>
                <a:gd name="T3" fmla="*/ 0 h 17"/>
                <a:gd name="T4" fmla="*/ 3 w 45"/>
                <a:gd name="T5" fmla="*/ 0 h 17"/>
                <a:gd name="T6" fmla="*/ 2 w 45"/>
                <a:gd name="T7" fmla="*/ 1 h 17"/>
                <a:gd name="T8" fmla="*/ 1 w 45"/>
                <a:gd name="T9" fmla="*/ 3 h 17"/>
                <a:gd name="T10" fmla="*/ 0 w 45"/>
                <a:gd name="T11" fmla="*/ 5 h 17"/>
                <a:gd name="T12" fmla="*/ 0 w 45"/>
                <a:gd name="T13" fmla="*/ 11 h 17"/>
                <a:gd name="T14" fmla="*/ 1 w 45"/>
                <a:gd name="T15" fmla="*/ 13 h 17"/>
                <a:gd name="T16" fmla="*/ 2 w 45"/>
                <a:gd name="T17" fmla="*/ 14 h 17"/>
                <a:gd name="T18" fmla="*/ 3 w 45"/>
                <a:gd name="T19" fmla="*/ 15 h 17"/>
                <a:gd name="T20" fmla="*/ 5 w 45"/>
                <a:gd name="T21" fmla="*/ 16 h 17"/>
                <a:gd name="T22" fmla="*/ 39 w 45"/>
                <a:gd name="T23" fmla="*/ 16 h 17"/>
                <a:gd name="T24" fmla="*/ 41 w 45"/>
                <a:gd name="T25" fmla="*/ 15 h 17"/>
                <a:gd name="T26" fmla="*/ 43 w 45"/>
                <a:gd name="T27" fmla="*/ 14 h 17"/>
                <a:gd name="T28" fmla="*/ 44 w 45"/>
                <a:gd name="T29" fmla="*/ 13 h 17"/>
                <a:gd name="T30" fmla="*/ 44 w 45"/>
                <a:gd name="T31" fmla="*/ 11 h 17"/>
                <a:gd name="T32" fmla="*/ 44 w 45"/>
                <a:gd name="T33" fmla="*/ 5 h 17"/>
                <a:gd name="T34" fmla="*/ 44 w 45"/>
                <a:gd name="T35" fmla="*/ 3 h 17"/>
                <a:gd name="T36" fmla="*/ 43 w 45"/>
                <a:gd name="T37" fmla="*/ 1 h 17"/>
                <a:gd name="T38" fmla="*/ 41 w 45"/>
                <a:gd name="T39" fmla="*/ 0 h 17"/>
                <a:gd name="T40" fmla="*/ 39 w 45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17"/>
                <a:gd name="T65" fmla="*/ 45 w 45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17">
                  <a:moveTo>
                    <a:pt x="39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7" name="Freeform 132"/>
            <p:cNvSpPr>
              <a:spLocks/>
            </p:cNvSpPr>
            <p:nvPr/>
          </p:nvSpPr>
          <p:spPr bwMode="auto">
            <a:xfrm>
              <a:off x="1647" y="1255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0 h 17"/>
                <a:gd name="T4" fmla="*/ 34 w 35"/>
                <a:gd name="T5" fmla="*/ 0 h 17"/>
                <a:gd name="T6" fmla="*/ 34 w 35"/>
                <a:gd name="T7" fmla="*/ 16 h 17"/>
                <a:gd name="T8" fmla="*/ 0 w 35"/>
                <a:gd name="T9" fmla="*/ 16 h 17"/>
                <a:gd name="T10" fmla="*/ 0 w 35"/>
                <a:gd name="T11" fmla="*/ 16 h 17"/>
                <a:gd name="T12" fmla="*/ 0 w 3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7"/>
                <a:gd name="T23" fmla="*/ 35 w 3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7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8" name="Freeform 133"/>
            <p:cNvSpPr>
              <a:spLocks/>
            </p:cNvSpPr>
            <p:nvPr/>
          </p:nvSpPr>
          <p:spPr bwMode="auto">
            <a:xfrm>
              <a:off x="1631" y="125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3 w 17"/>
                <a:gd name="T5" fmla="*/ 11 h 17"/>
                <a:gd name="T6" fmla="*/ 5 w 17"/>
                <a:gd name="T7" fmla="*/ 5 h 17"/>
                <a:gd name="T8" fmla="*/ 11 w 17"/>
                <a:gd name="T9" fmla="*/ 0 h 17"/>
                <a:gd name="T10" fmla="*/ 16 w 17"/>
                <a:gd name="T11" fmla="*/ 0 h 17"/>
                <a:gd name="T12" fmla="*/ 16 w 17"/>
                <a:gd name="T13" fmla="*/ 5 h 17"/>
                <a:gd name="T14" fmla="*/ 11 w 17"/>
                <a:gd name="T15" fmla="*/ 5 h 17"/>
                <a:gd name="T16" fmla="*/ 8 w 17"/>
                <a:gd name="T17" fmla="*/ 8 h 17"/>
                <a:gd name="T18" fmla="*/ 5 w 17"/>
                <a:gd name="T19" fmla="*/ 11 h 17"/>
                <a:gd name="T20" fmla="*/ 5 w 17"/>
                <a:gd name="T21" fmla="*/ 16 h 17"/>
                <a:gd name="T22" fmla="*/ 5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9" name="Freeform 134"/>
            <p:cNvSpPr>
              <a:spLocks/>
            </p:cNvSpPr>
            <p:nvPr/>
          </p:nvSpPr>
          <p:spPr bwMode="auto">
            <a:xfrm>
              <a:off x="1627" y="12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0" name="Freeform 135"/>
            <p:cNvSpPr>
              <a:spLocks/>
            </p:cNvSpPr>
            <p:nvPr/>
          </p:nvSpPr>
          <p:spPr bwMode="auto">
            <a:xfrm>
              <a:off x="1631" y="12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3 h 17"/>
                <a:gd name="T6" fmla="*/ 5 w 17"/>
                <a:gd name="T7" fmla="*/ 11 h 17"/>
                <a:gd name="T8" fmla="*/ 3 w 17"/>
                <a:gd name="T9" fmla="*/ 5 h 17"/>
                <a:gd name="T10" fmla="*/ 0 w 17"/>
                <a:gd name="T11" fmla="*/ 0 h 17"/>
                <a:gd name="T12" fmla="*/ 5 w 17"/>
                <a:gd name="T13" fmla="*/ 0 h 17"/>
                <a:gd name="T14" fmla="*/ 5 w 17"/>
                <a:gd name="T15" fmla="*/ 5 h 17"/>
                <a:gd name="T16" fmla="*/ 8 w 17"/>
                <a:gd name="T17" fmla="*/ 8 h 17"/>
                <a:gd name="T18" fmla="*/ 11 w 17"/>
                <a:gd name="T19" fmla="*/ 11 h 17"/>
                <a:gd name="T20" fmla="*/ 16 w 17"/>
                <a:gd name="T21" fmla="*/ 11 h 17"/>
                <a:gd name="T22" fmla="*/ 16 w 17"/>
                <a:gd name="T23" fmla="*/ 11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3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1" name="Freeform 136"/>
            <p:cNvSpPr>
              <a:spLocks/>
            </p:cNvSpPr>
            <p:nvPr/>
          </p:nvSpPr>
          <p:spPr bwMode="auto">
            <a:xfrm>
              <a:off x="1647" y="1271"/>
              <a:ext cx="35" cy="17"/>
            </a:xfrm>
            <a:custGeom>
              <a:avLst/>
              <a:gdLst>
                <a:gd name="T0" fmla="*/ 34 w 35"/>
                <a:gd name="T1" fmla="*/ 16 h 17"/>
                <a:gd name="T2" fmla="*/ 34 w 35"/>
                <a:gd name="T3" fmla="*/ 16 h 17"/>
                <a:gd name="T4" fmla="*/ 0 w 35"/>
                <a:gd name="T5" fmla="*/ 16 h 17"/>
                <a:gd name="T6" fmla="*/ 0 w 35"/>
                <a:gd name="T7" fmla="*/ 0 h 17"/>
                <a:gd name="T8" fmla="*/ 34 w 35"/>
                <a:gd name="T9" fmla="*/ 0 h 17"/>
                <a:gd name="T10" fmla="*/ 34 w 35"/>
                <a:gd name="T11" fmla="*/ 0 h 17"/>
                <a:gd name="T12" fmla="*/ 34 w 35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7"/>
                <a:gd name="T23" fmla="*/ 35 w 3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7">
                  <a:moveTo>
                    <a:pt x="34" y="16"/>
                  </a:moveTo>
                  <a:lnTo>
                    <a:pt x="3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2" name="Freeform 137"/>
            <p:cNvSpPr>
              <a:spLocks/>
            </p:cNvSpPr>
            <p:nvPr/>
          </p:nvSpPr>
          <p:spPr bwMode="auto">
            <a:xfrm>
              <a:off x="1671" y="12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1 w 17"/>
                <a:gd name="T7" fmla="*/ 11 h 17"/>
                <a:gd name="T8" fmla="*/ 5 w 17"/>
                <a:gd name="T9" fmla="*/ 13 h 17"/>
                <a:gd name="T10" fmla="*/ 0 w 17"/>
                <a:gd name="T11" fmla="*/ 16 h 17"/>
                <a:gd name="T12" fmla="*/ 0 w 17"/>
                <a:gd name="T13" fmla="*/ 11 h 17"/>
                <a:gd name="T14" fmla="*/ 5 w 17"/>
                <a:gd name="T15" fmla="*/ 11 h 17"/>
                <a:gd name="T16" fmla="*/ 8 w 17"/>
                <a:gd name="T17" fmla="*/ 8 h 17"/>
                <a:gd name="T18" fmla="*/ 11 w 17"/>
                <a:gd name="T19" fmla="*/ 5 h 17"/>
                <a:gd name="T20" fmla="*/ 11 w 17"/>
                <a:gd name="T21" fmla="*/ 0 h 17"/>
                <a:gd name="T22" fmla="*/ 11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5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3" name="Freeform 138"/>
            <p:cNvSpPr>
              <a:spLocks/>
            </p:cNvSpPr>
            <p:nvPr/>
          </p:nvSpPr>
          <p:spPr bwMode="auto">
            <a:xfrm>
              <a:off x="1671" y="126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4" name="Freeform 139"/>
            <p:cNvSpPr>
              <a:spLocks/>
            </p:cNvSpPr>
            <p:nvPr/>
          </p:nvSpPr>
          <p:spPr bwMode="auto">
            <a:xfrm>
              <a:off x="1671" y="125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11 w 17"/>
                <a:gd name="T7" fmla="*/ 5 h 17"/>
                <a:gd name="T8" fmla="*/ 16 w 17"/>
                <a:gd name="T9" fmla="*/ 11 h 17"/>
                <a:gd name="T10" fmla="*/ 16 w 17"/>
                <a:gd name="T11" fmla="*/ 16 h 17"/>
                <a:gd name="T12" fmla="*/ 11 w 17"/>
                <a:gd name="T13" fmla="*/ 16 h 17"/>
                <a:gd name="T14" fmla="*/ 11 w 17"/>
                <a:gd name="T15" fmla="*/ 11 h 17"/>
                <a:gd name="T16" fmla="*/ 8 w 17"/>
                <a:gd name="T17" fmla="*/ 8 h 17"/>
                <a:gd name="T18" fmla="*/ 5 w 17"/>
                <a:gd name="T19" fmla="*/ 5 h 17"/>
                <a:gd name="T20" fmla="*/ 0 w 17"/>
                <a:gd name="T21" fmla="*/ 5 h 17"/>
                <a:gd name="T22" fmla="*/ 0 w 17"/>
                <a:gd name="T23" fmla="*/ 5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5" name="Freeform 140"/>
            <p:cNvSpPr>
              <a:spLocks/>
            </p:cNvSpPr>
            <p:nvPr/>
          </p:nvSpPr>
          <p:spPr bwMode="auto">
            <a:xfrm>
              <a:off x="1844" y="963"/>
              <a:ext cx="65" cy="17"/>
            </a:xfrm>
            <a:custGeom>
              <a:avLst/>
              <a:gdLst>
                <a:gd name="T0" fmla="*/ 0 w 65"/>
                <a:gd name="T1" fmla="*/ 15 h 17"/>
                <a:gd name="T2" fmla="*/ 4 w 65"/>
                <a:gd name="T3" fmla="*/ 15 h 17"/>
                <a:gd name="T4" fmla="*/ 8 w 65"/>
                <a:gd name="T5" fmla="*/ 14 h 17"/>
                <a:gd name="T6" fmla="*/ 13 w 65"/>
                <a:gd name="T7" fmla="*/ 13 h 17"/>
                <a:gd name="T8" fmla="*/ 19 w 65"/>
                <a:gd name="T9" fmla="*/ 10 h 17"/>
                <a:gd name="T10" fmla="*/ 24 w 65"/>
                <a:gd name="T11" fmla="*/ 8 h 17"/>
                <a:gd name="T12" fmla="*/ 29 w 65"/>
                <a:gd name="T13" fmla="*/ 6 h 17"/>
                <a:gd name="T14" fmla="*/ 35 w 65"/>
                <a:gd name="T15" fmla="*/ 3 h 17"/>
                <a:gd name="T16" fmla="*/ 40 w 65"/>
                <a:gd name="T17" fmla="*/ 2 h 17"/>
                <a:gd name="T18" fmla="*/ 45 w 65"/>
                <a:gd name="T19" fmla="*/ 0 h 17"/>
                <a:gd name="T20" fmla="*/ 49 w 65"/>
                <a:gd name="T21" fmla="*/ 0 h 17"/>
                <a:gd name="T22" fmla="*/ 53 w 65"/>
                <a:gd name="T23" fmla="*/ 0 h 17"/>
                <a:gd name="T24" fmla="*/ 57 w 65"/>
                <a:gd name="T25" fmla="*/ 0 h 17"/>
                <a:gd name="T26" fmla="*/ 60 w 65"/>
                <a:gd name="T27" fmla="*/ 2 h 17"/>
                <a:gd name="T28" fmla="*/ 62 w 65"/>
                <a:gd name="T29" fmla="*/ 5 h 17"/>
                <a:gd name="T30" fmla="*/ 63 w 65"/>
                <a:gd name="T31" fmla="*/ 9 h 17"/>
                <a:gd name="T32" fmla="*/ 64 w 65"/>
                <a:gd name="T33" fmla="*/ 16 h 17"/>
                <a:gd name="T34" fmla="*/ 0 w 65"/>
                <a:gd name="T35" fmla="*/ 1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17"/>
                <a:gd name="T56" fmla="*/ 65 w 6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17">
                  <a:moveTo>
                    <a:pt x="0" y="15"/>
                  </a:moveTo>
                  <a:lnTo>
                    <a:pt x="4" y="15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2" y="5"/>
                  </a:lnTo>
                  <a:lnTo>
                    <a:pt x="63" y="9"/>
                  </a:lnTo>
                  <a:lnTo>
                    <a:pt x="64" y="16"/>
                  </a:lnTo>
                  <a:lnTo>
                    <a:pt x="0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6" name="Freeform 141"/>
            <p:cNvSpPr>
              <a:spLocks/>
            </p:cNvSpPr>
            <p:nvPr/>
          </p:nvSpPr>
          <p:spPr bwMode="auto">
            <a:xfrm>
              <a:off x="1844" y="963"/>
              <a:ext cx="66" cy="17"/>
            </a:xfrm>
            <a:custGeom>
              <a:avLst/>
              <a:gdLst>
                <a:gd name="T0" fmla="*/ 64 w 66"/>
                <a:gd name="T1" fmla="*/ 14 h 17"/>
                <a:gd name="T2" fmla="*/ 63 w 66"/>
                <a:gd name="T3" fmla="*/ 16 h 17"/>
                <a:gd name="T4" fmla="*/ 63 w 66"/>
                <a:gd name="T5" fmla="*/ 10 h 17"/>
                <a:gd name="T6" fmla="*/ 61 w 66"/>
                <a:gd name="T7" fmla="*/ 6 h 17"/>
                <a:gd name="T8" fmla="*/ 59 w 66"/>
                <a:gd name="T9" fmla="*/ 3 h 17"/>
                <a:gd name="T10" fmla="*/ 57 w 66"/>
                <a:gd name="T11" fmla="*/ 2 h 17"/>
                <a:gd name="T12" fmla="*/ 53 w 66"/>
                <a:gd name="T13" fmla="*/ 1 h 17"/>
                <a:gd name="T14" fmla="*/ 49 w 66"/>
                <a:gd name="T15" fmla="*/ 1 h 17"/>
                <a:gd name="T16" fmla="*/ 45 w 66"/>
                <a:gd name="T17" fmla="*/ 2 h 17"/>
                <a:gd name="T18" fmla="*/ 40 w 66"/>
                <a:gd name="T19" fmla="*/ 3 h 17"/>
                <a:gd name="T20" fmla="*/ 35 w 66"/>
                <a:gd name="T21" fmla="*/ 5 h 17"/>
                <a:gd name="T22" fmla="*/ 29 w 66"/>
                <a:gd name="T23" fmla="*/ 7 h 17"/>
                <a:gd name="T24" fmla="*/ 24 w 66"/>
                <a:gd name="T25" fmla="*/ 9 h 17"/>
                <a:gd name="T26" fmla="*/ 19 w 66"/>
                <a:gd name="T27" fmla="*/ 11 h 17"/>
                <a:gd name="T28" fmla="*/ 14 w 66"/>
                <a:gd name="T29" fmla="*/ 13 h 17"/>
                <a:gd name="T30" fmla="*/ 9 w 66"/>
                <a:gd name="T31" fmla="*/ 14 h 17"/>
                <a:gd name="T32" fmla="*/ 4 w 66"/>
                <a:gd name="T33" fmla="*/ 16 h 17"/>
                <a:gd name="T34" fmla="*/ 0 w 66"/>
                <a:gd name="T35" fmla="*/ 16 h 17"/>
                <a:gd name="T36" fmla="*/ 0 w 66"/>
                <a:gd name="T37" fmla="*/ 14 h 17"/>
                <a:gd name="T38" fmla="*/ 4 w 66"/>
                <a:gd name="T39" fmla="*/ 13 h 17"/>
                <a:gd name="T40" fmla="*/ 8 w 66"/>
                <a:gd name="T41" fmla="*/ 12 h 17"/>
                <a:gd name="T42" fmla="*/ 13 w 66"/>
                <a:gd name="T43" fmla="*/ 11 h 17"/>
                <a:gd name="T44" fmla="*/ 18 w 66"/>
                <a:gd name="T45" fmla="*/ 9 h 17"/>
                <a:gd name="T46" fmla="*/ 24 w 66"/>
                <a:gd name="T47" fmla="*/ 7 h 17"/>
                <a:gd name="T48" fmla="*/ 29 w 66"/>
                <a:gd name="T49" fmla="*/ 5 h 17"/>
                <a:gd name="T50" fmla="*/ 34 w 66"/>
                <a:gd name="T51" fmla="*/ 3 h 17"/>
                <a:gd name="T52" fmla="*/ 39 w 66"/>
                <a:gd name="T53" fmla="*/ 2 h 17"/>
                <a:gd name="T54" fmla="*/ 44 w 66"/>
                <a:gd name="T55" fmla="*/ 1 h 17"/>
                <a:gd name="T56" fmla="*/ 49 w 66"/>
                <a:gd name="T57" fmla="*/ 0 h 17"/>
                <a:gd name="T58" fmla="*/ 53 w 66"/>
                <a:gd name="T59" fmla="*/ 0 h 17"/>
                <a:gd name="T60" fmla="*/ 57 w 66"/>
                <a:gd name="T61" fmla="*/ 0 h 17"/>
                <a:gd name="T62" fmla="*/ 60 w 66"/>
                <a:gd name="T63" fmla="*/ 2 h 17"/>
                <a:gd name="T64" fmla="*/ 63 w 66"/>
                <a:gd name="T65" fmla="*/ 5 h 17"/>
                <a:gd name="T66" fmla="*/ 64 w 66"/>
                <a:gd name="T67" fmla="*/ 9 h 17"/>
                <a:gd name="T68" fmla="*/ 65 w 66"/>
                <a:gd name="T69" fmla="*/ 16 h 17"/>
                <a:gd name="T70" fmla="*/ 64 w 66"/>
                <a:gd name="T71" fmla="*/ 16 h 17"/>
                <a:gd name="T72" fmla="*/ 65 w 66"/>
                <a:gd name="T73" fmla="*/ 16 h 17"/>
                <a:gd name="T74" fmla="*/ 64 w 66"/>
                <a:gd name="T75" fmla="*/ 16 h 17"/>
                <a:gd name="T76" fmla="*/ 64 w 66"/>
                <a:gd name="T77" fmla="*/ 16 h 17"/>
                <a:gd name="T78" fmla="*/ 63 w 66"/>
                <a:gd name="T79" fmla="*/ 16 h 17"/>
                <a:gd name="T80" fmla="*/ 63 w 66"/>
                <a:gd name="T81" fmla="*/ 16 h 17"/>
                <a:gd name="T82" fmla="*/ 64 w 66"/>
                <a:gd name="T83" fmla="*/ 14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7"/>
                <a:gd name="T128" fmla="*/ 66 w 66"/>
                <a:gd name="T129" fmla="*/ 17 h 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7">
                  <a:moveTo>
                    <a:pt x="64" y="14"/>
                  </a:moveTo>
                  <a:lnTo>
                    <a:pt x="63" y="16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5" y="2"/>
                  </a:lnTo>
                  <a:lnTo>
                    <a:pt x="40" y="3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4" y="13"/>
                  </a:lnTo>
                  <a:lnTo>
                    <a:pt x="9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3"/>
                  </a:lnTo>
                  <a:lnTo>
                    <a:pt x="8" y="12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4" y="7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3" y="16"/>
                  </a:lnTo>
                  <a:lnTo>
                    <a:pt x="64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7" name="Freeform 142"/>
            <p:cNvSpPr>
              <a:spLocks/>
            </p:cNvSpPr>
            <p:nvPr/>
          </p:nvSpPr>
          <p:spPr bwMode="auto">
            <a:xfrm>
              <a:off x="1843" y="984"/>
              <a:ext cx="66" cy="17"/>
            </a:xfrm>
            <a:custGeom>
              <a:avLst/>
              <a:gdLst>
                <a:gd name="T0" fmla="*/ 1 w 66"/>
                <a:gd name="T1" fmla="*/ 16 h 17"/>
                <a:gd name="T2" fmla="*/ 1 w 66"/>
                <a:gd name="T3" fmla="*/ 0 h 17"/>
                <a:gd name="T4" fmla="*/ 65 w 66"/>
                <a:gd name="T5" fmla="*/ 0 h 17"/>
                <a:gd name="T6" fmla="*/ 65 w 66"/>
                <a:gd name="T7" fmla="*/ 16 h 17"/>
                <a:gd name="T8" fmla="*/ 1 w 66"/>
                <a:gd name="T9" fmla="*/ 16 h 17"/>
                <a:gd name="T10" fmla="*/ 1 w 66"/>
                <a:gd name="T11" fmla="*/ 0 h 17"/>
                <a:gd name="T12" fmla="*/ 1 w 66"/>
                <a:gd name="T13" fmla="*/ 16 h 17"/>
                <a:gd name="T14" fmla="*/ 0 w 66"/>
                <a:gd name="T15" fmla="*/ 16 h 17"/>
                <a:gd name="T16" fmla="*/ 0 w 66"/>
                <a:gd name="T17" fmla="*/ 0 h 17"/>
                <a:gd name="T18" fmla="*/ 0 w 66"/>
                <a:gd name="T19" fmla="*/ 0 h 17"/>
                <a:gd name="T20" fmla="*/ 1 w 66"/>
                <a:gd name="T21" fmla="*/ 0 h 17"/>
                <a:gd name="T22" fmla="*/ 1 w 6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17"/>
                <a:gd name="T38" fmla="*/ 66 w 6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17">
                  <a:moveTo>
                    <a:pt x="1" y="16"/>
                  </a:moveTo>
                  <a:lnTo>
                    <a:pt x="1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1" y="16"/>
                  </a:lnTo>
                  <a:lnTo>
                    <a:pt x="1" y="0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8" name="Freeform 143"/>
            <p:cNvSpPr>
              <a:spLocks/>
            </p:cNvSpPr>
            <p:nvPr/>
          </p:nvSpPr>
          <p:spPr bwMode="auto">
            <a:xfrm>
              <a:off x="1876" y="962"/>
              <a:ext cx="33" cy="17"/>
            </a:xfrm>
            <a:custGeom>
              <a:avLst/>
              <a:gdLst>
                <a:gd name="T0" fmla="*/ 32 w 33"/>
                <a:gd name="T1" fmla="*/ 16 h 17"/>
                <a:gd name="T2" fmla="*/ 11 w 33"/>
                <a:gd name="T3" fmla="*/ 16 h 17"/>
                <a:gd name="T4" fmla="*/ 8 w 33"/>
                <a:gd name="T5" fmla="*/ 16 h 17"/>
                <a:gd name="T6" fmla="*/ 6 w 33"/>
                <a:gd name="T7" fmla="*/ 15 h 17"/>
                <a:gd name="T8" fmla="*/ 5 w 33"/>
                <a:gd name="T9" fmla="*/ 13 h 17"/>
                <a:gd name="T10" fmla="*/ 4 w 33"/>
                <a:gd name="T11" fmla="*/ 12 h 17"/>
                <a:gd name="T12" fmla="*/ 4 w 33"/>
                <a:gd name="T13" fmla="*/ 11 h 17"/>
                <a:gd name="T14" fmla="*/ 3 w 33"/>
                <a:gd name="T15" fmla="*/ 9 h 17"/>
                <a:gd name="T16" fmla="*/ 2 w 33"/>
                <a:gd name="T17" fmla="*/ 8 h 17"/>
                <a:gd name="T18" fmla="*/ 0 w 33"/>
                <a:gd name="T19" fmla="*/ 7 h 17"/>
                <a:gd name="T20" fmla="*/ 7 w 33"/>
                <a:gd name="T21" fmla="*/ 4 h 17"/>
                <a:gd name="T22" fmla="*/ 13 w 33"/>
                <a:gd name="T23" fmla="*/ 1 h 17"/>
                <a:gd name="T24" fmla="*/ 18 w 33"/>
                <a:gd name="T25" fmla="*/ 0 h 17"/>
                <a:gd name="T26" fmla="*/ 23 w 33"/>
                <a:gd name="T27" fmla="*/ 0 h 17"/>
                <a:gd name="T28" fmla="*/ 27 w 33"/>
                <a:gd name="T29" fmla="*/ 3 h 17"/>
                <a:gd name="T30" fmla="*/ 30 w 33"/>
                <a:gd name="T31" fmla="*/ 5 h 17"/>
                <a:gd name="T32" fmla="*/ 31 w 33"/>
                <a:gd name="T33" fmla="*/ 11 h 17"/>
                <a:gd name="T34" fmla="*/ 32 w 33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17"/>
                <a:gd name="T56" fmla="*/ 33 w 3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17">
                  <a:moveTo>
                    <a:pt x="32" y="16"/>
                  </a:moveTo>
                  <a:lnTo>
                    <a:pt x="11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11"/>
                  </a:lnTo>
                  <a:lnTo>
                    <a:pt x="32" y="16"/>
                  </a:lnTo>
                </a:path>
              </a:pathLst>
            </a:custGeom>
            <a:solidFill>
              <a:srgbClr val="FFE2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9" name="Freeform 144"/>
            <p:cNvSpPr>
              <a:spLocks/>
            </p:cNvSpPr>
            <p:nvPr/>
          </p:nvSpPr>
          <p:spPr bwMode="auto">
            <a:xfrm>
              <a:off x="1886" y="982"/>
              <a:ext cx="23" cy="17"/>
            </a:xfrm>
            <a:custGeom>
              <a:avLst/>
              <a:gdLst>
                <a:gd name="T0" fmla="*/ 1 w 23"/>
                <a:gd name="T1" fmla="*/ 0 h 17"/>
                <a:gd name="T2" fmla="*/ 1 w 23"/>
                <a:gd name="T3" fmla="*/ 0 h 17"/>
                <a:gd name="T4" fmla="*/ 22 w 23"/>
                <a:gd name="T5" fmla="*/ 0 h 17"/>
                <a:gd name="T6" fmla="*/ 22 w 23"/>
                <a:gd name="T7" fmla="*/ 16 h 17"/>
                <a:gd name="T8" fmla="*/ 1 w 23"/>
                <a:gd name="T9" fmla="*/ 16 h 17"/>
                <a:gd name="T10" fmla="*/ 1 w 23"/>
                <a:gd name="T11" fmla="*/ 16 h 17"/>
                <a:gd name="T12" fmla="*/ 1 w 23"/>
                <a:gd name="T13" fmla="*/ 16 h 17"/>
                <a:gd name="T14" fmla="*/ 0 w 23"/>
                <a:gd name="T15" fmla="*/ 16 h 17"/>
                <a:gd name="T16" fmla="*/ 0 w 23"/>
                <a:gd name="T17" fmla="*/ 0 h 17"/>
                <a:gd name="T18" fmla="*/ 0 w 23"/>
                <a:gd name="T19" fmla="*/ 0 h 17"/>
                <a:gd name="T20" fmla="*/ 1 w 23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17"/>
                <a:gd name="T35" fmla="*/ 23 w 23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17">
                  <a:moveTo>
                    <a:pt x="1" y="0"/>
                  </a:moveTo>
                  <a:lnTo>
                    <a:pt x="1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0" name="Freeform 145"/>
            <p:cNvSpPr>
              <a:spLocks/>
            </p:cNvSpPr>
            <p:nvPr/>
          </p:nvSpPr>
          <p:spPr bwMode="auto">
            <a:xfrm>
              <a:off x="1871" y="967"/>
              <a:ext cx="17" cy="17"/>
            </a:xfrm>
            <a:custGeom>
              <a:avLst/>
              <a:gdLst>
                <a:gd name="T0" fmla="*/ 1 w 17"/>
                <a:gd name="T1" fmla="*/ 2 h 17"/>
                <a:gd name="T2" fmla="*/ 1 w 17"/>
                <a:gd name="T3" fmla="*/ 0 h 17"/>
                <a:gd name="T4" fmla="*/ 4 w 17"/>
                <a:gd name="T5" fmla="*/ 0 h 17"/>
                <a:gd name="T6" fmla="*/ 5 w 17"/>
                <a:gd name="T7" fmla="*/ 2 h 17"/>
                <a:gd name="T8" fmla="*/ 7 w 17"/>
                <a:gd name="T9" fmla="*/ 6 h 17"/>
                <a:gd name="T10" fmla="*/ 8 w 17"/>
                <a:gd name="T11" fmla="*/ 8 h 17"/>
                <a:gd name="T12" fmla="*/ 9 w 17"/>
                <a:gd name="T13" fmla="*/ 10 h 17"/>
                <a:gd name="T14" fmla="*/ 11 w 17"/>
                <a:gd name="T15" fmla="*/ 12 h 17"/>
                <a:gd name="T16" fmla="*/ 12 w 17"/>
                <a:gd name="T17" fmla="*/ 12 h 17"/>
                <a:gd name="T18" fmla="*/ 16 w 17"/>
                <a:gd name="T19" fmla="*/ 14 h 17"/>
                <a:gd name="T20" fmla="*/ 16 w 17"/>
                <a:gd name="T21" fmla="*/ 16 h 17"/>
                <a:gd name="T22" fmla="*/ 12 w 17"/>
                <a:gd name="T23" fmla="*/ 16 h 17"/>
                <a:gd name="T24" fmla="*/ 9 w 17"/>
                <a:gd name="T25" fmla="*/ 14 h 17"/>
                <a:gd name="T26" fmla="*/ 8 w 17"/>
                <a:gd name="T27" fmla="*/ 12 h 17"/>
                <a:gd name="T28" fmla="*/ 7 w 17"/>
                <a:gd name="T29" fmla="*/ 10 h 17"/>
                <a:gd name="T30" fmla="*/ 5 w 17"/>
                <a:gd name="T31" fmla="*/ 6 h 17"/>
                <a:gd name="T32" fmla="*/ 4 w 17"/>
                <a:gd name="T33" fmla="*/ 4 h 17"/>
                <a:gd name="T34" fmla="*/ 3 w 17"/>
                <a:gd name="T35" fmla="*/ 4 h 17"/>
                <a:gd name="T36" fmla="*/ 1 w 17"/>
                <a:gd name="T37" fmla="*/ 2 h 17"/>
                <a:gd name="T38" fmla="*/ 0 w 17"/>
                <a:gd name="T39" fmla="*/ 0 h 17"/>
                <a:gd name="T40" fmla="*/ 1 w 17"/>
                <a:gd name="T41" fmla="*/ 2 h 17"/>
                <a:gd name="T42" fmla="*/ 0 w 17"/>
                <a:gd name="T43" fmla="*/ 2 h 17"/>
                <a:gd name="T44" fmla="*/ 0 w 17"/>
                <a:gd name="T45" fmla="*/ 0 h 17"/>
                <a:gd name="T46" fmla="*/ 0 w 17"/>
                <a:gd name="T47" fmla="*/ 0 h 17"/>
                <a:gd name="T48" fmla="*/ 1 w 17"/>
                <a:gd name="T49" fmla="*/ 0 h 17"/>
                <a:gd name="T50" fmla="*/ 1 w 17"/>
                <a:gd name="T51" fmla="*/ 2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1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5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1" name="Freeform 146"/>
            <p:cNvSpPr>
              <a:spLocks/>
            </p:cNvSpPr>
            <p:nvPr/>
          </p:nvSpPr>
          <p:spPr bwMode="auto">
            <a:xfrm>
              <a:off x="1875" y="961"/>
              <a:ext cx="35" cy="17"/>
            </a:xfrm>
            <a:custGeom>
              <a:avLst/>
              <a:gdLst>
                <a:gd name="T0" fmla="*/ 33 w 35"/>
                <a:gd name="T1" fmla="*/ 15 h 17"/>
                <a:gd name="T2" fmla="*/ 32 w 35"/>
                <a:gd name="T3" fmla="*/ 15 h 17"/>
                <a:gd name="T4" fmla="*/ 32 w 35"/>
                <a:gd name="T5" fmla="*/ 10 h 17"/>
                <a:gd name="T6" fmla="*/ 30 w 35"/>
                <a:gd name="T7" fmla="*/ 6 h 17"/>
                <a:gd name="T8" fmla="*/ 27 w 35"/>
                <a:gd name="T9" fmla="*/ 3 h 17"/>
                <a:gd name="T10" fmla="*/ 24 w 35"/>
                <a:gd name="T11" fmla="*/ 2 h 17"/>
                <a:gd name="T12" fmla="*/ 19 w 35"/>
                <a:gd name="T13" fmla="*/ 2 h 17"/>
                <a:gd name="T14" fmla="*/ 14 w 35"/>
                <a:gd name="T15" fmla="*/ 3 h 17"/>
                <a:gd name="T16" fmla="*/ 8 w 35"/>
                <a:gd name="T17" fmla="*/ 6 h 17"/>
                <a:gd name="T18" fmla="*/ 1 w 35"/>
                <a:gd name="T19" fmla="*/ 8 h 17"/>
                <a:gd name="T20" fmla="*/ 0 w 35"/>
                <a:gd name="T21" fmla="*/ 7 h 17"/>
                <a:gd name="T22" fmla="*/ 7 w 35"/>
                <a:gd name="T23" fmla="*/ 3 h 17"/>
                <a:gd name="T24" fmla="*/ 14 w 35"/>
                <a:gd name="T25" fmla="*/ 1 h 17"/>
                <a:gd name="T26" fmla="*/ 19 w 35"/>
                <a:gd name="T27" fmla="*/ 0 h 17"/>
                <a:gd name="T28" fmla="*/ 24 w 35"/>
                <a:gd name="T29" fmla="*/ 1 h 17"/>
                <a:gd name="T30" fmla="*/ 28 w 35"/>
                <a:gd name="T31" fmla="*/ 2 h 17"/>
                <a:gd name="T32" fmla="*/ 31 w 35"/>
                <a:gd name="T33" fmla="*/ 6 h 17"/>
                <a:gd name="T34" fmla="*/ 33 w 35"/>
                <a:gd name="T35" fmla="*/ 10 h 17"/>
                <a:gd name="T36" fmla="*/ 34 w 35"/>
                <a:gd name="T37" fmla="*/ 15 h 17"/>
                <a:gd name="T38" fmla="*/ 33 w 35"/>
                <a:gd name="T39" fmla="*/ 16 h 17"/>
                <a:gd name="T40" fmla="*/ 34 w 35"/>
                <a:gd name="T41" fmla="*/ 15 h 17"/>
                <a:gd name="T42" fmla="*/ 33 w 35"/>
                <a:gd name="T43" fmla="*/ 16 h 17"/>
                <a:gd name="T44" fmla="*/ 33 w 35"/>
                <a:gd name="T45" fmla="*/ 16 h 17"/>
                <a:gd name="T46" fmla="*/ 32 w 35"/>
                <a:gd name="T47" fmla="*/ 16 h 17"/>
                <a:gd name="T48" fmla="*/ 32 w 35"/>
                <a:gd name="T49" fmla="*/ 15 h 17"/>
                <a:gd name="T50" fmla="*/ 33 w 35"/>
                <a:gd name="T51" fmla="*/ 15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7"/>
                <a:gd name="T80" fmla="*/ 35 w 35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7">
                  <a:moveTo>
                    <a:pt x="33" y="15"/>
                  </a:moveTo>
                  <a:lnTo>
                    <a:pt x="32" y="15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4" y="3"/>
                  </a:lnTo>
                  <a:lnTo>
                    <a:pt x="8" y="6"/>
                  </a:lnTo>
                  <a:lnTo>
                    <a:pt x="1" y="8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2" name="Freeform 147"/>
            <p:cNvSpPr>
              <a:spLocks/>
            </p:cNvSpPr>
            <p:nvPr/>
          </p:nvSpPr>
          <p:spPr bwMode="auto">
            <a:xfrm>
              <a:off x="2416" y="1294"/>
              <a:ext cx="17" cy="264"/>
            </a:xfrm>
            <a:custGeom>
              <a:avLst/>
              <a:gdLst>
                <a:gd name="T0" fmla="*/ 2 w 17"/>
                <a:gd name="T1" fmla="*/ 263 h 264"/>
                <a:gd name="T2" fmla="*/ 16 w 17"/>
                <a:gd name="T3" fmla="*/ 263 h 264"/>
                <a:gd name="T4" fmla="*/ 16 w 17"/>
                <a:gd name="T5" fmla="*/ 17 h 264"/>
                <a:gd name="T6" fmla="*/ 16 w 17"/>
                <a:gd name="T7" fmla="*/ 14 h 264"/>
                <a:gd name="T8" fmla="*/ 15 w 17"/>
                <a:gd name="T9" fmla="*/ 11 h 264"/>
                <a:gd name="T10" fmla="*/ 13 w 17"/>
                <a:gd name="T11" fmla="*/ 9 h 264"/>
                <a:gd name="T12" fmla="*/ 11 w 17"/>
                <a:gd name="T13" fmla="*/ 7 h 264"/>
                <a:gd name="T14" fmla="*/ 8 w 17"/>
                <a:gd name="T15" fmla="*/ 5 h 264"/>
                <a:gd name="T16" fmla="*/ 6 w 17"/>
                <a:gd name="T17" fmla="*/ 4 h 264"/>
                <a:gd name="T18" fmla="*/ 3 w 17"/>
                <a:gd name="T19" fmla="*/ 2 h 264"/>
                <a:gd name="T20" fmla="*/ 0 w 17"/>
                <a:gd name="T21" fmla="*/ 0 h 264"/>
                <a:gd name="T22" fmla="*/ 2 w 17"/>
                <a:gd name="T23" fmla="*/ 263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4"/>
                <a:gd name="T38" fmla="*/ 17 w 17"/>
                <a:gd name="T39" fmla="*/ 264 h 2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4">
                  <a:moveTo>
                    <a:pt x="2" y="263"/>
                  </a:moveTo>
                  <a:lnTo>
                    <a:pt x="16" y="263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8" y="5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2" y="26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3" name="Freeform 148"/>
            <p:cNvSpPr>
              <a:spLocks/>
            </p:cNvSpPr>
            <p:nvPr/>
          </p:nvSpPr>
          <p:spPr bwMode="auto">
            <a:xfrm>
              <a:off x="2417" y="1556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5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5 w 17"/>
                <a:gd name="T9" fmla="*/ 0 h 17"/>
                <a:gd name="T10" fmla="*/ 15 w 17"/>
                <a:gd name="T11" fmla="*/ 8 h 17"/>
                <a:gd name="T12" fmla="*/ 15 w 17"/>
                <a:gd name="T13" fmla="*/ 0 h 17"/>
                <a:gd name="T14" fmla="*/ 16 w 17"/>
                <a:gd name="T15" fmla="*/ 0 h 17"/>
                <a:gd name="T16" fmla="*/ 16 w 17"/>
                <a:gd name="T17" fmla="*/ 8 h 17"/>
                <a:gd name="T18" fmla="*/ 16 w 17"/>
                <a:gd name="T19" fmla="*/ 16 h 17"/>
                <a:gd name="T20" fmla="*/ 15 w 17"/>
                <a:gd name="T21" fmla="*/ 16 h 17"/>
                <a:gd name="T22" fmla="*/ 16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4" name="Freeform 149"/>
            <p:cNvSpPr>
              <a:spLocks/>
            </p:cNvSpPr>
            <p:nvPr/>
          </p:nvSpPr>
          <p:spPr bwMode="auto">
            <a:xfrm>
              <a:off x="2410" y="1310"/>
              <a:ext cx="17" cy="248"/>
            </a:xfrm>
            <a:custGeom>
              <a:avLst/>
              <a:gdLst>
                <a:gd name="T0" fmla="*/ 16 w 17"/>
                <a:gd name="T1" fmla="*/ 1 h 248"/>
                <a:gd name="T2" fmla="*/ 16 w 17"/>
                <a:gd name="T3" fmla="*/ 1 h 248"/>
                <a:gd name="T4" fmla="*/ 16 w 17"/>
                <a:gd name="T5" fmla="*/ 247 h 248"/>
                <a:gd name="T6" fmla="*/ 0 w 17"/>
                <a:gd name="T7" fmla="*/ 247 h 248"/>
                <a:gd name="T8" fmla="*/ 0 w 17"/>
                <a:gd name="T9" fmla="*/ 1 h 248"/>
                <a:gd name="T10" fmla="*/ 0 w 17"/>
                <a:gd name="T11" fmla="*/ 1 h 248"/>
                <a:gd name="T12" fmla="*/ 0 w 17"/>
                <a:gd name="T13" fmla="*/ 1 h 248"/>
                <a:gd name="T14" fmla="*/ 0 w 17"/>
                <a:gd name="T15" fmla="*/ 0 h 248"/>
                <a:gd name="T16" fmla="*/ 0 w 17"/>
                <a:gd name="T17" fmla="*/ 0 h 248"/>
                <a:gd name="T18" fmla="*/ 16 w 17"/>
                <a:gd name="T19" fmla="*/ 0 h 248"/>
                <a:gd name="T20" fmla="*/ 16 w 17"/>
                <a:gd name="T21" fmla="*/ 1 h 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48"/>
                <a:gd name="T35" fmla="*/ 17 w 17"/>
                <a:gd name="T36" fmla="*/ 248 h 2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48">
                  <a:moveTo>
                    <a:pt x="16" y="1"/>
                  </a:moveTo>
                  <a:lnTo>
                    <a:pt x="16" y="1"/>
                  </a:lnTo>
                  <a:lnTo>
                    <a:pt x="16" y="247"/>
                  </a:lnTo>
                  <a:lnTo>
                    <a:pt x="0" y="24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5" name="Freeform 150"/>
            <p:cNvSpPr>
              <a:spLocks/>
            </p:cNvSpPr>
            <p:nvPr/>
          </p:nvSpPr>
          <p:spPr bwMode="auto">
            <a:xfrm>
              <a:off x="2417" y="1293"/>
              <a:ext cx="18" cy="19"/>
            </a:xfrm>
            <a:custGeom>
              <a:avLst/>
              <a:gdLst>
                <a:gd name="T0" fmla="*/ 0 w 18"/>
                <a:gd name="T1" fmla="*/ 1 h 19"/>
                <a:gd name="T2" fmla="*/ 2 w 18"/>
                <a:gd name="T3" fmla="*/ 0 h 19"/>
                <a:gd name="T4" fmla="*/ 4 w 18"/>
                <a:gd name="T5" fmla="*/ 2 h 19"/>
                <a:gd name="T6" fmla="*/ 6 w 18"/>
                <a:gd name="T7" fmla="*/ 4 h 19"/>
                <a:gd name="T8" fmla="*/ 9 w 18"/>
                <a:gd name="T9" fmla="*/ 6 h 19"/>
                <a:gd name="T10" fmla="*/ 11 w 18"/>
                <a:gd name="T11" fmla="*/ 7 h 19"/>
                <a:gd name="T12" fmla="*/ 14 w 18"/>
                <a:gd name="T13" fmla="*/ 10 h 19"/>
                <a:gd name="T14" fmla="*/ 15 w 18"/>
                <a:gd name="T15" fmla="*/ 12 h 19"/>
                <a:gd name="T16" fmla="*/ 17 w 18"/>
                <a:gd name="T17" fmla="*/ 15 h 19"/>
                <a:gd name="T18" fmla="*/ 17 w 18"/>
                <a:gd name="T19" fmla="*/ 18 h 19"/>
                <a:gd name="T20" fmla="*/ 16 w 18"/>
                <a:gd name="T21" fmla="*/ 18 h 19"/>
                <a:gd name="T22" fmla="*/ 15 w 18"/>
                <a:gd name="T23" fmla="*/ 15 h 19"/>
                <a:gd name="T24" fmla="*/ 14 w 18"/>
                <a:gd name="T25" fmla="*/ 13 h 19"/>
                <a:gd name="T26" fmla="*/ 12 w 18"/>
                <a:gd name="T27" fmla="*/ 11 h 19"/>
                <a:gd name="T28" fmla="*/ 10 w 18"/>
                <a:gd name="T29" fmla="*/ 9 h 19"/>
                <a:gd name="T30" fmla="*/ 8 w 18"/>
                <a:gd name="T31" fmla="*/ 7 h 19"/>
                <a:gd name="T32" fmla="*/ 5 w 18"/>
                <a:gd name="T33" fmla="*/ 5 h 19"/>
                <a:gd name="T34" fmla="*/ 3 w 18"/>
                <a:gd name="T35" fmla="*/ 4 h 19"/>
                <a:gd name="T36" fmla="*/ 1 w 18"/>
                <a:gd name="T37" fmla="*/ 2 h 19"/>
                <a:gd name="T38" fmla="*/ 2 w 18"/>
                <a:gd name="T39" fmla="*/ 1 h 19"/>
                <a:gd name="T40" fmla="*/ 1 w 18"/>
                <a:gd name="T41" fmla="*/ 2 h 19"/>
                <a:gd name="T42" fmla="*/ 0 w 18"/>
                <a:gd name="T43" fmla="*/ 1 h 19"/>
                <a:gd name="T44" fmla="*/ 1 w 18"/>
                <a:gd name="T45" fmla="*/ 0 h 19"/>
                <a:gd name="T46" fmla="*/ 1 w 18"/>
                <a:gd name="T47" fmla="*/ 0 h 19"/>
                <a:gd name="T48" fmla="*/ 2 w 18"/>
                <a:gd name="T49" fmla="*/ 0 h 19"/>
                <a:gd name="T50" fmla="*/ 0 w 18"/>
                <a:gd name="T51" fmla="*/ 1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19"/>
                <a:gd name="T80" fmla="*/ 18 w 18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19">
                  <a:moveTo>
                    <a:pt x="0" y="1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6" name="Freeform 151"/>
            <p:cNvSpPr>
              <a:spLocks/>
            </p:cNvSpPr>
            <p:nvPr/>
          </p:nvSpPr>
          <p:spPr bwMode="auto">
            <a:xfrm>
              <a:off x="2403" y="1294"/>
              <a:ext cx="17" cy="265"/>
            </a:xfrm>
            <a:custGeom>
              <a:avLst/>
              <a:gdLst>
                <a:gd name="T0" fmla="*/ 16 w 17"/>
                <a:gd name="T1" fmla="*/ 264 h 265"/>
                <a:gd name="T2" fmla="*/ 8 w 17"/>
                <a:gd name="T3" fmla="*/ 263 h 265"/>
                <a:gd name="T4" fmla="*/ 0 w 17"/>
                <a:gd name="T5" fmla="*/ 0 h 265"/>
                <a:gd name="T6" fmla="*/ 16 w 17"/>
                <a:gd name="T7" fmla="*/ 0 h 265"/>
                <a:gd name="T8" fmla="*/ 16 w 17"/>
                <a:gd name="T9" fmla="*/ 263 h 265"/>
                <a:gd name="T10" fmla="*/ 16 w 17"/>
                <a:gd name="T11" fmla="*/ 262 h 265"/>
                <a:gd name="T12" fmla="*/ 16 w 17"/>
                <a:gd name="T13" fmla="*/ 263 h 265"/>
                <a:gd name="T14" fmla="*/ 16 w 17"/>
                <a:gd name="T15" fmla="*/ 264 h 265"/>
                <a:gd name="T16" fmla="*/ 16 w 17"/>
                <a:gd name="T17" fmla="*/ 264 h 265"/>
                <a:gd name="T18" fmla="*/ 8 w 17"/>
                <a:gd name="T19" fmla="*/ 264 h 265"/>
                <a:gd name="T20" fmla="*/ 8 w 17"/>
                <a:gd name="T21" fmla="*/ 263 h 265"/>
                <a:gd name="T22" fmla="*/ 16 w 17"/>
                <a:gd name="T23" fmla="*/ 264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5"/>
                <a:gd name="T38" fmla="*/ 17 w 17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5">
                  <a:moveTo>
                    <a:pt x="16" y="264"/>
                  </a:moveTo>
                  <a:lnTo>
                    <a:pt x="8" y="26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63"/>
                  </a:lnTo>
                  <a:lnTo>
                    <a:pt x="16" y="262"/>
                  </a:lnTo>
                  <a:lnTo>
                    <a:pt x="16" y="263"/>
                  </a:lnTo>
                  <a:lnTo>
                    <a:pt x="16" y="264"/>
                  </a:lnTo>
                  <a:lnTo>
                    <a:pt x="8" y="264"/>
                  </a:lnTo>
                  <a:lnTo>
                    <a:pt x="8" y="263"/>
                  </a:lnTo>
                  <a:lnTo>
                    <a:pt x="16" y="26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7" name="Freeform 152"/>
            <p:cNvSpPr>
              <a:spLocks/>
            </p:cNvSpPr>
            <p:nvPr/>
          </p:nvSpPr>
          <p:spPr bwMode="auto">
            <a:xfrm>
              <a:off x="2399" y="1416"/>
              <a:ext cx="17" cy="88"/>
            </a:xfrm>
            <a:custGeom>
              <a:avLst/>
              <a:gdLst>
                <a:gd name="T0" fmla="*/ 0 w 17"/>
                <a:gd name="T1" fmla="*/ 0 h 88"/>
                <a:gd name="T2" fmla="*/ 2 w 17"/>
                <a:gd name="T3" fmla="*/ 1 h 88"/>
                <a:gd name="T4" fmla="*/ 5 w 17"/>
                <a:gd name="T5" fmla="*/ 2 h 88"/>
                <a:gd name="T6" fmla="*/ 7 w 17"/>
                <a:gd name="T7" fmla="*/ 2 h 88"/>
                <a:gd name="T8" fmla="*/ 9 w 17"/>
                <a:gd name="T9" fmla="*/ 3 h 88"/>
                <a:gd name="T10" fmla="*/ 13 w 17"/>
                <a:gd name="T11" fmla="*/ 4 h 88"/>
                <a:gd name="T12" fmla="*/ 14 w 17"/>
                <a:gd name="T13" fmla="*/ 5 h 88"/>
                <a:gd name="T14" fmla="*/ 14 w 17"/>
                <a:gd name="T15" fmla="*/ 6 h 88"/>
                <a:gd name="T16" fmla="*/ 16 w 17"/>
                <a:gd name="T17" fmla="*/ 8 h 88"/>
                <a:gd name="T18" fmla="*/ 14 w 17"/>
                <a:gd name="T19" fmla="*/ 10 h 88"/>
                <a:gd name="T20" fmla="*/ 13 w 17"/>
                <a:gd name="T21" fmla="*/ 11 h 88"/>
                <a:gd name="T22" fmla="*/ 13 w 17"/>
                <a:gd name="T23" fmla="*/ 12 h 88"/>
                <a:gd name="T24" fmla="*/ 11 w 17"/>
                <a:gd name="T25" fmla="*/ 13 h 88"/>
                <a:gd name="T26" fmla="*/ 11 w 17"/>
                <a:gd name="T27" fmla="*/ 74 h 88"/>
                <a:gd name="T28" fmla="*/ 13 w 17"/>
                <a:gd name="T29" fmla="*/ 75 h 88"/>
                <a:gd name="T30" fmla="*/ 13 w 17"/>
                <a:gd name="T31" fmla="*/ 76 h 88"/>
                <a:gd name="T32" fmla="*/ 14 w 17"/>
                <a:gd name="T33" fmla="*/ 77 h 88"/>
                <a:gd name="T34" fmla="*/ 16 w 17"/>
                <a:gd name="T35" fmla="*/ 78 h 88"/>
                <a:gd name="T36" fmla="*/ 14 w 17"/>
                <a:gd name="T37" fmla="*/ 80 h 88"/>
                <a:gd name="T38" fmla="*/ 14 w 17"/>
                <a:gd name="T39" fmla="*/ 82 h 88"/>
                <a:gd name="T40" fmla="*/ 13 w 17"/>
                <a:gd name="T41" fmla="*/ 83 h 88"/>
                <a:gd name="T42" fmla="*/ 9 w 17"/>
                <a:gd name="T43" fmla="*/ 84 h 88"/>
                <a:gd name="T44" fmla="*/ 7 w 17"/>
                <a:gd name="T45" fmla="*/ 85 h 88"/>
                <a:gd name="T46" fmla="*/ 5 w 17"/>
                <a:gd name="T47" fmla="*/ 85 h 88"/>
                <a:gd name="T48" fmla="*/ 2 w 17"/>
                <a:gd name="T49" fmla="*/ 86 h 88"/>
                <a:gd name="T50" fmla="*/ 0 w 17"/>
                <a:gd name="T51" fmla="*/ 87 h 88"/>
                <a:gd name="T52" fmla="*/ 0 w 17"/>
                <a:gd name="T53" fmla="*/ 0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88"/>
                <a:gd name="T83" fmla="*/ 17 w 17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88">
                  <a:moveTo>
                    <a:pt x="0" y="0"/>
                  </a:moveTo>
                  <a:lnTo>
                    <a:pt x="2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74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4" y="77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9" y="84"/>
                  </a:lnTo>
                  <a:lnTo>
                    <a:pt x="7" y="85"/>
                  </a:lnTo>
                  <a:lnTo>
                    <a:pt x="5" y="85"/>
                  </a:lnTo>
                  <a:lnTo>
                    <a:pt x="2" y="86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8" name="Freeform 153"/>
            <p:cNvSpPr>
              <a:spLocks/>
            </p:cNvSpPr>
            <p:nvPr/>
          </p:nvSpPr>
          <p:spPr bwMode="auto">
            <a:xfrm>
              <a:off x="2400" y="1415"/>
              <a:ext cx="17" cy="17"/>
            </a:xfrm>
            <a:custGeom>
              <a:avLst/>
              <a:gdLst>
                <a:gd name="T0" fmla="*/ 13 w 17"/>
                <a:gd name="T1" fmla="*/ 14 h 17"/>
                <a:gd name="T2" fmla="*/ 13 w 17"/>
                <a:gd name="T3" fmla="*/ 14 h 17"/>
                <a:gd name="T4" fmla="*/ 13 w 17"/>
                <a:gd name="T5" fmla="*/ 13 h 17"/>
                <a:gd name="T6" fmla="*/ 12 w 17"/>
                <a:gd name="T7" fmla="*/ 10 h 17"/>
                <a:gd name="T8" fmla="*/ 10 w 17"/>
                <a:gd name="T9" fmla="*/ 8 h 17"/>
                <a:gd name="T10" fmla="*/ 9 w 17"/>
                <a:gd name="T11" fmla="*/ 8 h 17"/>
                <a:gd name="T12" fmla="*/ 8 w 17"/>
                <a:gd name="T13" fmla="*/ 6 h 17"/>
                <a:gd name="T14" fmla="*/ 5 w 17"/>
                <a:gd name="T15" fmla="*/ 5 h 17"/>
                <a:gd name="T16" fmla="*/ 3 w 17"/>
                <a:gd name="T17" fmla="*/ 3 h 17"/>
                <a:gd name="T18" fmla="*/ 0 w 17"/>
                <a:gd name="T19" fmla="*/ 3 h 17"/>
                <a:gd name="T20" fmla="*/ 3 w 17"/>
                <a:gd name="T21" fmla="*/ 0 h 17"/>
                <a:gd name="T22" fmla="*/ 5 w 17"/>
                <a:gd name="T23" fmla="*/ 2 h 17"/>
                <a:gd name="T24" fmla="*/ 6 w 17"/>
                <a:gd name="T25" fmla="*/ 3 h 17"/>
                <a:gd name="T26" fmla="*/ 8 w 17"/>
                <a:gd name="T27" fmla="*/ 5 h 17"/>
                <a:gd name="T28" fmla="*/ 10 w 17"/>
                <a:gd name="T29" fmla="*/ 5 h 17"/>
                <a:gd name="T30" fmla="*/ 12 w 17"/>
                <a:gd name="T31" fmla="*/ 6 h 17"/>
                <a:gd name="T32" fmla="*/ 13 w 17"/>
                <a:gd name="T33" fmla="*/ 10 h 17"/>
                <a:gd name="T34" fmla="*/ 15 w 17"/>
                <a:gd name="T35" fmla="*/ 11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4 h 17"/>
                <a:gd name="T42" fmla="*/ 15 w 17"/>
                <a:gd name="T43" fmla="*/ 16 h 17"/>
                <a:gd name="T44" fmla="*/ 15 w 17"/>
                <a:gd name="T45" fmla="*/ 16 h 17"/>
                <a:gd name="T46" fmla="*/ 13 w 17"/>
                <a:gd name="T47" fmla="*/ 16 h 17"/>
                <a:gd name="T48" fmla="*/ 13 w 17"/>
                <a:gd name="T49" fmla="*/ 14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13" y="14"/>
                  </a:moveTo>
                  <a:lnTo>
                    <a:pt x="13" y="14"/>
                  </a:lnTo>
                  <a:lnTo>
                    <a:pt x="13" y="13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3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9" name="Freeform 154"/>
            <p:cNvSpPr>
              <a:spLocks/>
            </p:cNvSpPr>
            <p:nvPr/>
          </p:nvSpPr>
          <p:spPr bwMode="auto">
            <a:xfrm>
              <a:off x="2401" y="1424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0 w 17"/>
                <a:gd name="T3" fmla="*/ 13 h 17"/>
                <a:gd name="T4" fmla="*/ 0 w 17"/>
                <a:gd name="T5" fmla="*/ 8 h 17"/>
                <a:gd name="T6" fmla="*/ 4 w 17"/>
                <a:gd name="T7" fmla="*/ 5 h 17"/>
                <a:gd name="T8" fmla="*/ 8 w 17"/>
                <a:gd name="T9" fmla="*/ 3 h 17"/>
                <a:gd name="T10" fmla="*/ 8 w 17"/>
                <a:gd name="T11" fmla="*/ 0 h 17"/>
                <a:gd name="T12" fmla="*/ 16 w 17"/>
                <a:gd name="T13" fmla="*/ 0 h 17"/>
                <a:gd name="T14" fmla="*/ 12 w 17"/>
                <a:gd name="T15" fmla="*/ 5 h 17"/>
                <a:gd name="T16" fmla="*/ 8 w 17"/>
                <a:gd name="T17" fmla="*/ 8 h 17"/>
                <a:gd name="T18" fmla="*/ 4 w 17"/>
                <a:gd name="T19" fmla="*/ 11 h 17"/>
                <a:gd name="T20" fmla="*/ 4 w 17"/>
                <a:gd name="T21" fmla="*/ 13 h 17"/>
                <a:gd name="T22" fmla="*/ 4 w 17"/>
                <a:gd name="T23" fmla="*/ 13 h 17"/>
                <a:gd name="T24" fmla="*/ 4 w 17"/>
                <a:gd name="T25" fmla="*/ 13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16 h 17"/>
                <a:gd name="T32" fmla="*/ 0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3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0" name="Freeform 155"/>
            <p:cNvSpPr>
              <a:spLocks/>
            </p:cNvSpPr>
            <p:nvPr/>
          </p:nvSpPr>
          <p:spPr bwMode="auto">
            <a:xfrm>
              <a:off x="2390" y="1429"/>
              <a:ext cx="17" cy="63"/>
            </a:xfrm>
            <a:custGeom>
              <a:avLst/>
              <a:gdLst>
                <a:gd name="T0" fmla="*/ 0 w 17"/>
                <a:gd name="T1" fmla="*/ 61 h 63"/>
                <a:gd name="T2" fmla="*/ 0 w 17"/>
                <a:gd name="T3" fmla="*/ 61 h 63"/>
                <a:gd name="T4" fmla="*/ 0 w 17"/>
                <a:gd name="T5" fmla="*/ 0 h 63"/>
                <a:gd name="T6" fmla="*/ 16 w 17"/>
                <a:gd name="T7" fmla="*/ 0 h 63"/>
                <a:gd name="T8" fmla="*/ 16 w 17"/>
                <a:gd name="T9" fmla="*/ 61 h 63"/>
                <a:gd name="T10" fmla="*/ 16 w 17"/>
                <a:gd name="T11" fmla="*/ 61 h 63"/>
                <a:gd name="T12" fmla="*/ 16 w 17"/>
                <a:gd name="T13" fmla="*/ 61 h 63"/>
                <a:gd name="T14" fmla="*/ 16 w 17"/>
                <a:gd name="T15" fmla="*/ 61 h 63"/>
                <a:gd name="T16" fmla="*/ 0 w 17"/>
                <a:gd name="T17" fmla="*/ 62 h 63"/>
                <a:gd name="T18" fmla="*/ 0 w 17"/>
                <a:gd name="T19" fmla="*/ 61 h 63"/>
                <a:gd name="T20" fmla="*/ 0 w 17"/>
                <a:gd name="T21" fmla="*/ 61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63"/>
                <a:gd name="T35" fmla="*/ 17 w 1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63">
                  <a:moveTo>
                    <a:pt x="0" y="61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1"/>
                  </a:lnTo>
                  <a:lnTo>
                    <a:pt x="0" y="62"/>
                  </a:lnTo>
                  <a:lnTo>
                    <a:pt x="0" y="6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1" name="Freeform 156"/>
            <p:cNvSpPr>
              <a:spLocks/>
            </p:cNvSpPr>
            <p:nvPr/>
          </p:nvSpPr>
          <p:spPr bwMode="auto">
            <a:xfrm>
              <a:off x="2401" y="1492"/>
              <a:ext cx="17" cy="17"/>
            </a:xfrm>
            <a:custGeom>
              <a:avLst/>
              <a:gdLst>
                <a:gd name="T0" fmla="*/ 8 w 17"/>
                <a:gd name="T1" fmla="*/ 12 h 17"/>
                <a:gd name="T2" fmla="*/ 8 w 17"/>
                <a:gd name="T3" fmla="*/ 12 h 17"/>
                <a:gd name="T4" fmla="*/ 8 w 17"/>
                <a:gd name="T5" fmla="*/ 9 h 17"/>
                <a:gd name="T6" fmla="*/ 4 w 17"/>
                <a:gd name="T7" fmla="*/ 9 h 17"/>
                <a:gd name="T8" fmla="*/ 0 w 17"/>
                <a:gd name="T9" fmla="*/ 3 h 17"/>
                <a:gd name="T10" fmla="*/ 0 w 17"/>
                <a:gd name="T11" fmla="*/ 0 h 17"/>
                <a:gd name="T12" fmla="*/ 4 w 17"/>
                <a:gd name="T13" fmla="*/ 0 h 17"/>
                <a:gd name="T14" fmla="*/ 4 w 17"/>
                <a:gd name="T15" fmla="*/ 3 h 17"/>
                <a:gd name="T16" fmla="*/ 8 w 17"/>
                <a:gd name="T17" fmla="*/ 6 h 17"/>
                <a:gd name="T18" fmla="*/ 12 w 17"/>
                <a:gd name="T19" fmla="*/ 9 h 17"/>
                <a:gd name="T20" fmla="*/ 16 w 17"/>
                <a:gd name="T21" fmla="*/ 12 h 17"/>
                <a:gd name="T22" fmla="*/ 16 w 17"/>
                <a:gd name="T23" fmla="*/ 12 h 17"/>
                <a:gd name="T24" fmla="*/ 16 w 17"/>
                <a:gd name="T25" fmla="*/ 12 h 17"/>
                <a:gd name="T26" fmla="*/ 12 w 17"/>
                <a:gd name="T27" fmla="*/ 16 h 17"/>
                <a:gd name="T28" fmla="*/ 12 w 17"/>
                <a:gd name="T29" fmla="*/ 16 h 17"/>
                <a:gd name="T30" fmla="*/ 8 w 17"/>
                <a:gd name="T31" fmla="*/ 16 h 17"/>
                <a:gd name="T32" fmla="*/ 8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8" y="12"/>
                  </a:moveTo>
                  <a:lnTo>
                    <a:pt x="8" y="12"/>
                  </a:lnTo>
                  <a:lnTo>
                    <a:pt x="8" y="9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6"/>
                  </a:lnTo>
                  <a:lnTo>
                    <a:pt x="12" y="9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2" name="Freeform 157"/>
            <p:cNvSpPr>
              <a:spLocks/>
            </p:cNvSpPr>
            <p:nvPr/>
          </p:nvSpPr>
          <p:spPr bwMode="auto">
            <a:xfrm>
              <a:off x="2400" y="1494"/>
              <a:ext cx="17" cy="17"/>
            </a:xfrm>
            <a:custGeom>
              <a:avLst/>
              <a:gdLst>
                <a:gd name="T0" fmla="*/ 3 w 17"/>
                <a:gd name="T1" fmla="*/ 14 h 17"/>
                <a:gd name="T2" fmla="*/ 0 w 17"/>
                <a:gd name="T3" fmla="*/ 13 h 17"/>
                <a:gd name="T4" fmla="*/ 3 w 17"/>
                <a:gd name="T5" fmla="*/ 11 h 17"/>
                <a:gd name="T6" fmla="*/ 5 w 17"/>
                <a:gd name="T7" fmla="*/ 11 h 17"/>
                <a:gd name="T8" fmla="*/ 8 w 17"/>
                <a:gd name="T9" fmla="*/ 10 h 17"/>
                <a:gd name="T10" fmla="*/ 9 w 17"/>
                <a:gd name="T11" fmla="*/ 8 h 17"/>
                <a:gd name="T12" fmla="*/ 10 w 17"/>
                <a:gd name="T13" fmla="*/ 6 h 17"/>
                <a:gd name="T14" fmla="*/ 12 w 17"/>
                <a:gd name="T15" fmla="*/ 5 h 17"/>
                <a:gd name="T16" fmla="*/ 13 w 17"/>
                <a:gd name="T17" fmla="*/ 3 h 17"/>
                <a:gd name="T18" fmla="*/ 13 w 17"/>
                <a:gd name="T19" fmla="*/ 0 h 17"/>
                <a:gd name="T20" fmla="*/ 16 w 17"/>
                <a:gd name="T21" fmla="*/ 0 h 17"/>
                <a:gd name="T22" fmla="*/ 15 w 17"/>
                <a:gd name="T23" fmla="*/ 3 h 17"/>
                <a:gd name="T24" fmla="*/ 13 w 17"/>
                <a:gd name="T25" fmla="*/ 6 h 17"/>
                <a:gd name="T26" fmla="*/ 12 w 17"/>
                <a:gd name="T27" fmla="*/ 10 h 17"/>
                <a:gd name="T28" fmla="*/ 10 w 17"/>
                <a:gd name="T29" fmla="*/ 10 h 17"/>
                <a:gd name="T30" fmla="*/ 8 w 17"/>
                <a:gd name="T31" fmla="*/ 11 h 17"/>
                <a:gd name="T32" fmla="*/ 6 w 17"/>
                <a:gd name="T33" fmla="*/ 13 h 17"/>
                <a:gd name="T34" fmla="*/ 5 w 17"/>
                <a:gd name="T35" fmla="*/ 14 h 17"/>
                <a:gd name="T36" fmla="*/ 3 w 17"/>
                <a:gd name="T37" fmla="*/ 16 h 17"/>
                <a:gd name="T38" fmla="*/ 0 w 17"/>
                <a:gd name="T39" fmla="*/ 14 h 17"/>
                <a:gd name="T40" fmla="*/ 3 w 17"/>
                <a:gd name="T41" fmla="*/ 16 h 17"/>
                <a:gd name="T42" fmla="*/ 2 w 17"/>
                <a:gd name="T43" fmla="*/ 16 h 17"/>
                <a:gd name="T44" fmla="*/ 0 w 17"/>
                <a:gd name="T45" fmla="*/ 16 h 17"/>
                <a:gd name="T46" fmla="*/ 0 w 17"/>
                <a:gd name="T47" fmla="*/ 14 h 17"/>
                <a:gd name="T48" fmla="*/ 0 w 17"/>
                <a:gd name="T49" fmla="*/ 13 h 17"/>
                <a:gd name="T50" fmla="*/ 3 w 17"/>
                <a:gd name="T51" fmla="*/ 14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3" y="14"/>
                  </a:moveTo>
                  <a:lnTo>
                    <a:pt x="0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3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3" name="Freeform 158"/>
            <p:cNvSpPr>
              <a:spLocks/>
            </p:cNvSpPr>
            <p:nvPr/>
          </p:nvSpPr>
          <p:spPr bwMode="auto">
            <a:xfrm>
              <a:off x="2392" y="1415"/>
              <a:ext cx="17" cy="89"/>
            </a:xfrm>
            <a:custGeom>
              <a:avLst/>
              <a:gdLst>
                <a:gd name="T0" fmla="*/ 0 w 17"/>
                <a:gd name="T1" fmla="*/ 2 h 89"/>
                <a:gd name="T2" fmla="*/ 16 w 17"/>
                <a:gd name="T3" fmla="*/ 1 h 89"/>
                <a:gd name="T4" fmla="*/ 16 w 17"/>
                <a:gd name="T5" fmla="*/ 88 h 89"/>
                <a:gd name="T6" fmla="*/ 0 w 17"/>
                <a:gd name="T7" fmla="*/ 88 h 89"/>
                <a:gd name="T8" fmla="*/ 0 w 17"/>
                <a:gd name="T9" fmla="*/ 1 h 89"/>
                <a:gd name="T10" fmla="*/ 16 w 17"/>
                <a:gd name="T11" fmla="*/ 0 h 89"/>
                <a:gd name="T12" fmla="*/ 0 w 17"/>
                <a:gd name="T13" fmla="*/ 1 h 89"/>
                <a:gd name="T14" fmla="*/ 0 w 17"/>
                <a:gd name="T15" fmla="*/ 0 h 89"/>
                <a:gd name="T16" fmla="*/ 8 w 17"/>
                <a:gd name="T17" fmla="*/ 0 h 89"/>
                <a:gd name="T18" fmla="*/ 16 w 17"/>
                <a:gd name="T19" fmla="*/ 0 h 89"/>
                <a:gd name="T20" fmla="*/ 16 w 17"/>
                <a:gd name="T21" fmla="*/ 1 h 89"/>
                <a:gd name="T22" fmla="*/ 0 w 17"/>
                <a:gd name="T23" fmla="*/ 2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9"/>
                <a:gd name="T38" fmla="*/ 17 w 17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9">
                  <a:moveTo>
                    <a:pt x="0" y="2"/>
                  </a:moveTo>
                  <a:lnTo>
                    <a:pt x="16" y="1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4" name="Freeform 159"/>
            <p:cNvSpPr>
              <a:spLocks/>
            </p:cNvSpPr>
            <p:nvPr/>
          </p:nvSpPr>
          <p:spPr bwMode="auto">
            <a:xfrm>
              <a:off x="2395" y="1419"/>
              <a:ext cx="17" cy="59"/>
            </a:xfrm>
            <a:custGeom>
              <a:avLst/>
              <a:gdLst>
                <a:gd name="T0" fmla="*/ 7 w 17"/>
                <a:gd name="T1" fmla="*/ 58 h 59"/>
                <a:gd name="T2" fmla="*/ 7 w 17"/>
                <a:gd name="T3" fmla="*/ 58 h 59"/>
                <a:gd name="T4" fmla="*/ 4 w 17"/>
                <a:gd name="T5" fmla="*/ 58 h 59"/>
                <a:gd name="T6" fmla="*/ 4 w 17"/>
                <a:gd name="T7" fmla="*/ 57 h 59"/>
                <a:gd name="T8" fmla="*/ 0 w 17"/>
                <a:gd name="T9" fmla="*/ 57 h 59"/>
                <a:gd name="T10" fmla="*/ 0 w 17"/>
                <a:gd name="T11" fmla="*/ 56 h 59"/>
                <a:gd name="T12" fmla="*/ 0 w 17"/>
                <a:gd name="T13" fmla="*/ 3 h 59"/>
                <a:gd name="T14" fmla="*/ 0 w 17"/>
                <a:gd name="T15" fmla="*/ 2 h 59"/>
                <a:gd name="T16" fmla="*/ 4 w 17"/>
                <a:gd name="T17" fmla="*/ 1 h 59"/>
                <a:gd name="T18" fmla="*/ 4 w 17"/>
                <a:gd name="T19" fmla="*/ 1 h 59"/>
                <a:gd name="T20" fmla="*/ 7 w 17"/>
                <a:gd name="T21" fmla="*/ 0 h 59"/>
                <a:gd name="T22" fmla="*/ 7 w 17"/>
                <a:gd name="T23" fmla="*/ 0 h 59"/>
                <a:gd name="T24" fmla="*/ 10 w 17"/>
                <a:gd name="T25" fmla="*/ 1 h 59"/>
                <a:gd name="T26" fmla="*/ 13 w 17"/>
                <a:gd name="T27" fmla="*/ 1 h 59"/>
                <a:gd name="T28" fmla="*/ 16 w 17"/>
                <a:gd name="T29" fmla="*/ 2 h 59"/>
                <a:gd name="T30" fmla="*/ 16 w 17"/>
                <a:gd name="T31" fmla="*/ 3 h 59"/>
                <a:gd name="T32" fmla="*/ 16 w 17"/>
                <a:gd name="T33" fmla="*/ 56 h 59"/>
                <a:gd name="T34" fmla="*/ 16 w 17"/>
                <a:gd name="T35" fmla="*/ 57 h 59"/>
                <a:gd name="T36" fmla="*/ 13 w 17"/>
                <a:gd name="T37" fmla="*/ 57 h 59"/>
                <a:gd name="T38" fmla="*/ 10 w 17"/>
                <a:gd name="T39" fmla="*/ 58 h 59"/>
                <a:gd name="T40" fmla="*/ 7 w 17"/>
                <a:gd name="T41" fmla="*/ 58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59"/>
                <a:gd name="T65" fmla="*/ 17 w 17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59">
                  <a:moveTo>
                    <a:pt x="7" y="58"/>
                  </a:moveTo>
                  <a:lnTo>
                    <a:pt x="7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8"/>
                  </a:lnTo>
                  <a:lnTo>
                    <a:pt x="7" y="58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5" name="Freeform 160"/>
            <p:cNvSpPr>
              <a:spLocks/>
            </p:cNvSpPr>
            <p:nvPr/>
          </p:nvSpPr>
          <p:spPr bwMode="auto">
            <a:xfrm>
              <a:off x="2395" y="1419"/>
              <a:ext cx="17" cy="32"/>
            </a:xfrm>
            <a:custGeom>
              <a:avLst/>
              <a:gdLst>
                <a:gd name="T0" fmla="*/ 0 w 17"/>
                <a:gd name="T1" fmla="*/ 29 h 32"/>
                <a:gd name="T2" fmla="*/ 0 w 17"/>
                <a:gd name="T3" fmla="*/ 3 h 32"/>
                <a:gd name="T4" fmla="*/ 0 w 17"/>
                <a:gd name="T5" fmla="*/ 2 h 32"/>
                <a:gd name="T6" fmla="*/ 4 w 17"/>
                <a:gd name="T7" fmla="*/ 1 h 32"/>
                <a:gd name="T8" fmla="*/ 4 w 17"/>
                <a:gd name="T9" fmla="*/ 1 h 32"/>
                <a:gd name="T10" fmla="*/ 7 w 17"/>
                <a:gd name="T11" fmla="*/ 0 h 32"/>
                <a:gd name="T12" fmla="*/ 7 w 17"/>
                <a:gd name="T13" fmla="*/ 0 h 32"/>
                <a:gd name="T14" fmla="*/ 10 w 17"/>
                <a:gd name="T15" fmla="*/ 1 h 32"/>
                <a:gd name="T16" fmla="*/ 13 w 17"/>
                <a:gd name="T17" fmla="*/ 1 h 32"/>
                <a:gd name="T18" fmla="*/ 16 w 17"/>
                <a:gd name="T19" fmla="*/ 2 h 32"/>
                <a:gd name="T20" fmla="*/ 16 w 17"/>
                <a:gd name="T21" fmla="*/ 3 h 32"/>
                <a:gd name="T22" fmla="*/ 16 w 17"/>
                <a:gd name="T23" fmla="*/ 29 h 32"/>
                <a:gd name="T24" fmla="*/ 16 w 17"/>
                <a:gd name="T25" fmla="*/ 31 h 32"/>
                <a:gd name="T26" fmla="*/ 13 w 17"/>
                <a:gd name="T27" fmla="*/ 31 h 32"/>
                <a:gd name="T28" fmla="*/ 10 w 17"/>
                <a:gd name="T29" fmla="*/ 30 h 32"/>
                <a:gd name="T30" fmla="*/ 7 w 17"/>
                <a:gd name="T31" fmla="*/ 29 h 32"/>
                <a:gd name="T32" fmla="*/ 4 w 17"/>
                <a:gd name="T33" fmla="*/ 28 h 32"/>
                <a:gd name="T34" fmla="*/ 4 w 17"/>
                <a:gd name="T35" fmla="*/ 27 h 32"/>
                <a:gd name="T36" fmla="*/ 0 w 17"/>
                <a:gd name="T37" fmla="*/ 27 h 32"/>
                <a:gd name="T38" fmla="*/ 0 w 17"/>
                <a:gd name="T39" fmla="*/ 29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32"/>
                <a:gd name="T62" fmla="*/ 17 w 1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32">
                  <a:moveTo>
                    <a:pt x="0" y="29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6" name="Freeform 161"/>
            <p:cNvSpPr>
              <a:spLocks/>
            </p:cNvSpPr>
            <p:nvPr/>
          </p:nvSpPr>
          <p:spPr bwMode="auto">
            <a:xfrm>
              <a:off x="2403" y="1430"/>
              <a:ext cx="17" cy="56"/>
            </a:xfrm>
            <a:custGeom>
              <a:avLst/>
              <a:gdLst>
                <a:gd name="T0" fmla="*/ 0 w 17"/>
                <a:gd name="T1" fmla="*/ 0 h 56"/>
                <a:gd name="T2" fmla="*/ 4 w 17"/>
                <a:gd name="T3" fmla="*/ 3 h 56"/>
                <a:gd name="T4" fmla="*/ 9 w 17"/>
                <a:gd name="T5" fmla="*/ 6 h 56"/>
                <a:gd name="T6" fmla="*/ 11 w 17"/>
                <a:gd name="T7" fmla="*/ 9 h 56"/>
                <a:gd name="T8" fmla="*/ 14 w 17"/>
                <a:gd name="T9" fmla="*/ 13 h 56"/>
                <a:gd name="T10" fmla="*/ 14 w 17"/>
                <a:gd name="T11" fmla="*/ 16 h 56"/>
                <a:gd name="T12" fmla="*/ 16 w 17"/>
                <a:gd name="T13" fmla="*/ 20 h 56"/>
                <a:gd name="T14" fmla="*/ 16 w 17"/>
                <a:gd name="T15" fmla="*/ 24 h 56"/>
                <a:gd name="T16" fmla="*/ 16 w 17"/>
                <a:gd name="T17" fmla="*/ 27 h 56"/>
                <a:gd name="T18" fmla="*/ 16 w 17"/>
                <a:gd name="T19" fmla="*/ 31 h 56"/>
                <a:gd name="T20" fmla="*/ 16 w 17"/>
                <a:gd name="T21" fmla="*/ 34 h 56"/>
                <a:gd name="T22" fmla="*/ 14 w 17"/>
                <a:gd name="T23" fmla="*/ 38 h 56"/>
                <a:gd name="T24" fmla="*/ 14 w 17"/>
                <a:gd name="T25" fmla="*/ 41 h 56"/>
                <a:gd name="T26" fmla="*/ 11 w 17"/>
                <a:gd name="T27" fmla="*/ 45 h 56"/>
                <a:gd name="T28" fmla="*/ 9 w 17"/>
                <a:gd name="T29" fmla="*/ 48 h 56"/>
                <a:gd name="T30" fmla="*/ 4 w 17"/>
                <a:gd name="T31" fmla="*/ 52 h 56"/>
                <a:gd name="T32" fmla="*/ 0 w 17"/>
                <a:gd name="T33" fmla="*/ 55 h 56"/>
                <a:gd name="T34" fmla="*/ 0 w 1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0" y="0"/>
                  </a:moveTo>
                  <a:lnTo>
                    <a:pt x="4" y="3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7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0"/>
                  </a:lnTo>
                </a:path>
              </a:pathLst>
            </a:custGeom>
            <a:solidFill>
              <a:srgbClr val="E8FF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7" name="Freeform 162"/>
            <p:cNvSpPr>
              <a:spLocks/>
            </p:cNvSpPr>
            <p:nvPr/>
          </p:nvSpPr>
          <p:spPr bwMode="auto">
            <a:xfrm>
              <a:off x="2405" y="1429"/>
              <a:ext cx="17" cy="30"/>
            </a:xfrm>
            <a:custGeom>
              <a:avLst/>
              <a:gdLst>
                <a:gd name="T0" fmla="*/ 12 w 17"/>
                <a:gd name="T1" fmla="*/ 28 h 30"/>
                <a:gd name="T2" fmla="*/ 12 w 17"/>
                <a:gd name="T3" fmla="*/ 28 h 30"/>
                <a:gd name="T4" fmla="*/ 12 w 17"/>
                <a:gd name="T5" fmla="*/ 25 h 30"/>
                <a:gd name="T6" fmla="*/ 12 w 17"/>
                <a:gd name="T7" fmla="*/ 21 h 30"/>
                <a:gd name="T8" fmla="*/ 10 w 17"/>
                <a:gd name="T9" fmla="*/ 18 h 30"/>
                <a:gd name="T10" fmla="*/ 10 w 17"/>
                <a:gd name="T11" fmla="*/ 14 h 30"/>
                <a:gd name="T12" fmla="*/ 8 w 17"/>
                <a:gd name="T13" fmla="*/ 11 h 30"/>
                <a:gd name="T14" fmla="*/ 6 w 17"/>
                <a:gd name="T15" fmla="*/ 7 h 30"/>
                <a:gd name="T16" fmla="*/ 4 w 17"/>
                <a:gd name="T17" fmla="*/ 4 h 30"/>
                <a:gd name="T18" fmla="*/ 0 w 17"/>
                <a:gd name="T19" fmla="*/ 1 h 30"/>
                <a:gd name="T20" fmla="*/ 2 w 17"/>
                <a:gd name="T21" fmla="*/ 0 h 30"/>
                <a:gd name="T22" fmla="*/ 6 w 17"/>
                <a:gd name="T23" fmla="*/ 4 h 30"/>
                <a:gd name="T24" fmla="*/ 8 w 17"/>
                <a:gd name="T25" fmla="*/ 7 h 30"/>
                <a:gd name="T26" fmla="*/ 12 w 17"/>
                <a:gd name="T27" fmla="*/ 10 h 30"/>
                <a:gd name="T28" fmla="*/ 12 w 17"/>
                <a:gd name="T29" fmla="*/ 14 h 30"/>
                <a:gd name="T30" fmla="*/ 14 w 17"/>
                <a:gd name="T31" fmla="*/ 17 h 30"/>
                <a:gd name="T32" fmla="*/ 14 w 17"/>
                <a:gd name="T33" fmla="*/ 21 h 30"/>
                <a:gd name="T34" fmla="*/ 16 w 17"/>
                <a:gd name="T35" fmla="*/ 25 h 30"/>
                <a:gd name="T36" fmla="*/ 16 w 17"/>
                <a:gd name="T37" fmla="*/ 28 h 30"/>
                <a:gd name="T38" fmla="*/ 16 w 17"/>
                <a:gd name="T39" fmla="*/ 28 h 30"/>
                <a:gd name="T40" fmla="*/ 16 w 17"/>
                <a:gd name="T41" fmla="*/ 28 h 30"/>
                <a:gd name="T42" fmla="*/ 14 w 17"/>
                <a:gd name="T43" fmla="*/ 29 h 30"/>
                <a:gd name="T44" fmla="*/ 14 w 17"/>
                <a:gd name="T45" fmla="*/ 29 h 30"/>
                <a:gd name="T46" fmla="*/ 12 w 17"/>
                <a:gd name="T47" fmla="*/ 29 h 30"/>
                <a:gd name="T48" fmla="*/ 12 w 17"/>
                <a:gd name="T49" fmla="*/ 28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0"/>
                <a:gd name="T77" fmla="*/ 17 w 1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0">
                  <a:moveTo>
                    <a:pt x="12" y="28"/>
                  </a:moveTo>
                  <a:lnTo>
                    <a:pt x="12" y="28"/>
                  </a:lnTo>
                  <a:lnTo>
                    <a:pt x="12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6" y="7"/>
                  </a:lnTo>
                  <a:lnTo>
                    <a:pt x="4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8" name="Freeform 163"/>
            <p:cNvSpPr>
              <a:spLocks/>
            </p:cNvSpPr>
            <p:nvPr/>
          </p:nvSpPr>
          <p:spPr bwMode="auto">
            <a:xfrm>
              <a:off x="2405" y="1457"/>
              <a:ext cx="17" cy="29"/>
            </a:xfrm>
            <a:custGeom>
              <a:avLst/>
              <a:gdLst>
                <a:gd name="T0" fmla="*/ 2 w 17"/>
                <a:gd name="T1" fmla="*/ 28 h 29"/>
                <a:gd name="T2" fmla="*/ 0 w 17"/>
                <a:gd name="T3" fmla="*/ 27 h 29"/>
                <a:gd name="T4" fmla="*/ 4 w 17"/>
                <a:gd name="T5" fmla="*/ 24 h 29"/>
                <a:gd name="T6" fmla="*/ 6 w 17"/>
                <a:gd name="T7" fmla="*/ 21 h 29"/>
                <a:gd name="T8" fmla="*/ 8 w 17"/>
                <a:gd name="T9" fmla="*/ 18 h 29"/>
                <a:gd name="T10" fmla="*/ 10 w 17"/>
                <a:gd name="T11" fmla="*/ 14 h 29"/>
                <a:gd name="T12" fmla="*/ 10 w 17"/>
                <a:gd name="T13" fmla="*/ 11 h 29"/>
                <a:gd name="T14" fmla="*/ 12 w 17"/>
                <a:gd name="T15" fmla="*/ 7 h 29"/>
                <a:gd name="T16" fmla="*/ 12 w 17"/>
                <a:gd name="T17" fmla="*/ 4 h 29"/>
                <a:gd name="T18" fmla="*/ 12 w 17"/>
                <a:gd name="T19" fmla="*/ 0 h 29"/>
                <a:gd name="T20" fmla="*/ 16 w 17"/>
                <a:gd name="T21" fmla="*/ 0 h 29"/>
                <a:gd name="T22" fmla="*/ 16 w 17"/>
                <a:gd name="T23" fmla="*/ 4 h 29"/>
                <a:gd name="T24" fmla="*/ 14 w 17"/>
                <a:gd name="T25" fmla="*/ 7 h 29"/>
                <a:gd name="T26" fmla="*/ 14 w 17"/>
                <a:gd name="T27" fmla="*/ 11 h 29"/>
                <a:gd name="T28" fmla="*/ 12 w 17"/>
                <a:gd name="T29" fmla="*/ 15 h 29"/>
                <a:gd name="T30" fmla="*/ 12 w 17"/>
                <a:gd name="T31" fmla="*/ 18 h 29"/>
                <a:gd name="T32" fmla="*/ 8 w 17"/>
                <a:gd name="T33" fmla="*/ 22 h 29"/>
                <a:gd name="T34" fmla="*/ 6 w 17"/>
                <a:gd name="T35" fmla="*/ 25 h 29"/>
                <a:gd name="T36" fmla="*/ 2 w 17"/>
                <a:gd name="T37" fmla="*/ 28 h 29"/>
                <a:gd name="T38" fmla="*/ 0 w 17"/>
                <a:gd name="T39" fmla="*/ 28 h 29"/>
                <a:gd name="T40" fmla="*/ 2 w 17"/>
                <a:gd name="T41" fmla="*/ 28 h 29"/>
                <a:gd name="T42" fmla="*/ 2 w 17"/>
                <a:gd name="T43" fmla="*/ 28 h 29"/>
                <a:gd name="T44" fmla="*/ 0 w 17"/>
                <a:gd name="T45" fmla="*/ 28 h 29"/>
                <a:gd name="T46" fmla="*/ 0 w 17"/>
                <a:gd name="T47" fmla="*/ 28 h 29"/>
                <a:gd name="T48" fmla="*/ 0 w 17"/>
                <a:gd name="T49" fmla="*/ 27 h 29"/>
                <a:gd name="T50" fmla="*/ 2 w 17"/>
                <a:gd name="T51" fmla="*/ 28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29"/>
                <a:gd name="T80" fmla="*/ 17 w 17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29">
                  <a:moveTo>
                    <a:pt x="2" y="28"/>
                  </a:moveTo>
                  <a:lnTo>
                    <a:pt x="0" y="27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9" name="Freeform 164"/>
            <p:cNvSpPr>
              <a:spLocks/>
            </p:cNvSpPr>
            <p:nvPr/>
          </p:nvSpPr>
          <p:spPr bwMode="auto">
            <a:xfrm>
              <a:off x="2390" y="1429"/>
              <a:ext cx="17" cy="57"/>
            </a:xfrm>
            <a:custGeom>
              <a:avLst/>
              <a:gdLst>
                <a:gd name="T0" fmla="*/ 0 w 17"/>
                <a:gd name="T1" fmla="*/ 1 h 57"/>
                <a:gd name="T2" fmla="*/ 16 w 17"/>
                <a:gd name="T3" fmla="*/ 1 h 57"/>
                <a:gd name="T4" fmla="*/ 16 w 17"/>
                <a:gd name="T5" fmla="*/ 56 h 57"/>
                <a:gd name="T6" fmla="*/ 0 w 17"/>
                <a:gd name="T7" fmla="*/ 56 h 57"/>
                <a:gd name="T8" fmla="*/ 0 w 17"/>
                <a:gd name="T9" fmla="*/ 1 h 57"/>
                <a:gd name="T10" fmla="*/ 16 w 17"/>
                <a:gd name="T11" fmla="*/ 0 h 57"/>
                <a:gd name="T12" fmla="*/ 0 w 17"/>
                <a:gd name="T13" fmla="*/ 1 h 57"/>
                <a:gd name="T14" fmla="*/ 0 w 17"/>
                <a:gd name="T15" fmla="*/ 0 h 57"/>
                <a:gd name="T16" fmla="*/ 0 w 17"/>
                <a:gd name="T17" fmla="*/ 0 h 57"/>
                <a:gd name="T18" fmla="*/ 16 w 17"/>
                <a:gd name="T19" fmla="*/ 0 h 57"/>
                <a:gd name="T20" fmla="*/ 16 w 17"/>
                <a:gd name="T21" fmla="*/ 1 h 57"/>
                <a:gd name="T22" fmla="*/ 0 w 17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7"/>
                <a:gd name="T38" fmla="*/ 17 w 1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7">
                  <a:moveTo>
                    <a:pt x="0" y="1"/>
                  </a:moveTo>
                  <a:lnTo>
                    <a:pt x="16" y="1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0" name="Freeform 165"/>
            <p:cNvSpPr>
              <a:spLocks/>
            </p:cNvSpPr>
            <p:nvPr/>
          </p:nvSpPr>
          <p:spPr bwMode="auto">
            <a:xfrm>
              <a:off x="2401" y="1511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3 w 17"/>
                <a:gd name="T3" fmla="*/ 0 h 17"/>
                <a:gd name="T4" fmla="*/ 3 w 17"/>
                <a:gd name="T5" fmla="*/ 0 h 17"/>
                <a:gd name="T6" fmla="*/ 0 w 17"/>
                <a:gd name="T7" fmla="*/ 0 h 17"/>
                <a:gd name="T8" fmla="*/ 0 w 17"/>
                <a:gd name="T9" fmla="*/ 1 h 17"/>
                <a:gd name="T10" fmla="*/ 0 w 17"/>
                <a:gd name="T11" fmla="*/ 1 h 17"/>
                <a:gd name="T12" fmla="*/ 0 w 17"/>
                <a:gd name="T13" fmla="*/ 15 h 17"/>
                <a:gd name="T14" fmla="*/ 0 w 17"/>
                <a:gd name="T15" fmla="*/ 15 h 17"/>
                <a:gd name="T16" fmla="*/ 0 w 17"/>
                <a:gd name="T17" fmla="*/ 16 h 17"/>
                <a:gd name="T18" fmla="*/ 3 w 17"/>
                <a:gd name="T19" fmla="*/ 16 h 17"/>
                <a:gd name="T20" fmla="*/ 3 w 17"/>
                <a:gd name="T21" fmla="*/ 16 h 17"/>
                <a:gd name="T22" fmla="*/ 13 w 17"/>
                <a:gd name="T23" fmla="*/ 16 h 17"/>
                <a:gd name="T24" fmla="*/ 13 w 17"/>
                <a:gd name="T25" fmla="*/ 16 h 17"/>
                <a:gd name="T26" fmla="*/ 16 w 17"/>
                <a:gd name="T27" fmla="*/ 16 h 17"/>
                <a:gd name="T28" fmla="*/ 16 w 17"/>
                <a:gd name="T29" fmla="*/ 15 h 17"/>
                <a:gd name="T30" fmla="*/ 16 w 17"/>
                <a:gd name="T31" fmla="*/ 15 h 17"/>
                <a:gd name="T32" fmla="*/ 16 w 17"/>
                <a:gd name="T33" fmla="*/ 1 h 17"/>
                <a:gd name="T34" fmla="*/ 16 w 17"/>
                <a:gd name="T35" fmla="*/ 1 h 17"/>
                <a:gd name="T36" fmla="*/ 16 w 17"/>
                <a:gd name="T37" fmla="*/ 0 h 17"/>
                <a:gd name="T38" fmla="*/ 13 w 17"/>
                <a:gd name="T39" fmla="*/ 0 h 17"/>
                <a:gd name="T40" fmla="*/ 13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3" y="0"/>
                  </a:lnTo>
                </a:path>
              </a:pathLst>
            </a:custGeom>
            <a:solidFill>
              <a:srgbClr val="FFE2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1" name="Freeform 166"/>
            <p:cNvSpPr>
              <a:spLocks/>
            </p:cNvSpPr>
            <p:nvPr/>
          </p:nvSpPr>
          <p:spPr bwMode="auto">
            <a:xfrm>
              <a:off x="2400" y="151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16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2" name="Freeform 167"/>
            <p:cNvSpPr>
              <a:spLocks/>
            </p:cNvSpPr>
            <p:nvPr/>
          </p:nvSpPr>
          <p:spPr bwMode="auto">
            <a:xfrm>
              <a:off x="2396" y="15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6 h 17"/>
                <a:gd name="T6" fmla="*/ 0 w 17"/>
                <a:gd name="T7" fmla="*/ 8 h 17"/>
                <a:gd name="T8" fmla="*/ 8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16 h 17"/>
                <a:gd name="T16" fmla="*/ 16 w 17"/>
                <a:gd name="T17" fmla="*/ 16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3" name="Freeform 168"/>
            <p:cNvSpPr>
              <a:spLocks/>
            </p:cNvSpPr>
            <p:nvPr/>
          </p:nvSpPr>
          <p:spPr bwMode="auto">
            <a:xfrm>
              <a:off x="2396" y="15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4" name="Freeform 169"/>
            <p:cNvSpPr>
              <a:spLocks/>
            </p:cNvSpPr>
            <p:nvPr/>
          </p:nvSpPr>
          <p:spPr bwMode="auto">
            <a:xfrm>
              <a:off x="2396" y="15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0 w 17"/>
                <a:gd name="T7" fmla="*/ 8 h 17"/>
                <a:gd name="T8" fmla="*/ 0 w 17"/>
                <a:gd name="T9" fmla="*/ 8 h 17"/>
                <a:gd name="T10" fmla="*/ 0 w 17"/>
                <a:gd name="T11" fmla="*/ 0 h 17"/>
                <a:gd name="T12" fmla="*/ 16 w 17"/>
                <a:gd name="T13" fmla="*/ 0 h 17"/>
                <a:gd name="T14" fmla="*/ 16 w 17"/>
                <a:gd name="T15" fmla="*/ 0 h 17"/>
                <a:gd name="T16" fmla="*/ 16 w 17"/>
                <a:gd name="T17" fmla="*/ 0 h 17"/>
                <a:gd name="T18" fmla="*/ 16 w 17"/>
                <a:gd name="T19" fmla="*/ 0 h 17"/>
                <a:gd name="T20" fmla="*/ 16 w 17"/>
                <a:gd name="T21" fmla="*/ 0 h 17"/>
                <a:gd name="T22" fmla="*/ 16 w 17"/>
                <a:gd name="T23" fmla="*/ 0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5" name="Freeform 170"/>
            <p:cNvSpPr>
              <a:spLocks/>
            </p:cNvSpPr>
            <p:nvPr/>
          </p:nvSpPr>
          <p:spPr bwMode="auto">
            <a:xfrm>
              <a:off x="2400" y="15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6" name="Freeform 171"/>
            <p:cNvSpPr>
              <a:spLocks/>
            </p:cNvSpPr>
            <p:nvPr/>
          </p:nvSpPr>
          <p:spPr bwMode="auto">
            <a:xfrm>
              <a:off x="2402" y="15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8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7" name="Freeform 172"/>
            <p:cNvSpPr>
              <a:spLocks/>
            </p:cNvSpPr>
            <p:nvPr/>
          </p:nvSpPr>
          <p:spPr bwMode="auto">
            <a:xfrm>
              <a:off x="2402" y="151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8" name="Freeform 173"/>
            <p:cNvSpPr>
              <a:spLocks/>
            </p:cNvSpPr>
            <p:nvPr/>
          </p:nvSpPr>
          <p:spPr bwMode="auto">
            <a:xfrm>
              <a:off x="2402" y="151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16 h 17"/>
                <a:gd name="T22" fmla="*/ 0 w 17"/>
                <a:gd name="T23" fmla="*/ 16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9" name="Freeform 174"/>
            <p:cNvSpPr>
              <a:spLocks/>
            </p:cNvSpPr>
            <p:nvPr/>
          </p:nvSpPr>
          <p:spPr bwMode="auto">
            <a:xfrm>
              <a:off x="2396" y="151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5 h 17"/>
                <a:gd name="T6" fmla="*/ 7 w 17"/>
                <a:gd name="T7" fmla="*/ 16 h 17"/>
                <a:gd name="T8" fmla="*/ 7 w 17"/>
                <a:gd name="T9" fmla="*/ 14 h 17"/>
                <a:gd name="T10" fmla="*/ 4 w 17"/>
                <a:gd name="T11" fmla="*/ 11 h 17"/>
                <a:gd name="T12" fmla="*/ 2 w 17"/>
                <a:gd name="T13" fmla="*/ 10 h 17"/>
                <a:gd name="T14" fmla="*/ 2 w 17"/>
                <a:gd name="T15" fmla="*/ 8 h 17"/>
                <a:gd name="T16" fmla="*/ 0 w 17"/>
                <a:gd name="T17" fmla="*/ 6 h 17"/>
                <a:gd name="T18" fmla="*/ 0 w 17"/>
                <a:gd name="T19" fmla="*/ 3 h 17"/>
                <a:gd name="T20" fmla="*/ 0 w 17"/>
                <a:gd name="T21" fmla="*/ 2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0" name="Freeform 175"/>
            <p:cNvSpPr>
              <a:spLocks/>
            </p:cNvSpPr>
            <p:nvPr/>
          </p:nvSpPr>
          <p:spPr bwMode="auto">
            <a:xfrm>
              <a:off x="2398" y="1510"/>
              <a:ext cx="17" cy="17"/>
            </a:xfrm>
            <a:custGeom>
              <a:avLst/>
              <a:gdLst>
                <a:gd name="T0" fmla="*/ 12 w 17"/>
                <a:gd name="T1" fmla="*/ 8 h 17"/>
                <a:gd name="T2" fmla="*/ 14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4 w 17"/>
                <a:gd name="T9" fmla="*/ 0 h 17"/>
                <a:gd name="T10" fmla="*/ 16 w 17"/>
                <a:gd name="T11" fmla="*/ 8 h 17"/>
                <a:gd name="T12" fmla="*/ 14 w 17"/>
                <a:gd name="T13" fmla="*/ 0 h 17"/>
                <a:gd name="T14" fmla="*/ 14 w 17"/>
                <a:gd name="T15" fmla="*/ 0 h 17"/>
                <a:gd name="T16" fmla="*/ 16 w 17"/>
                <a:gd name="T17" fmla="*/ 8 h 17"/>
                <a:gd name="T18" fmla="*/ 14 w 17"/>
                <a:gd name="T19" fmla="*/ 16 h 17"/>
                <a:gd name="T20" fmla="*/ 14 w 17"/>
                <a:gd name="T21" fmla="*/ 16 h 17"/>
                <a:gd name="T22" fmla="*/ 12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2" y="8"/>
                  </a:move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1" name="Freeform 176"/>
            <p:cNvSpPr>
              <a:spLocks/>
            </p:cNvSpPr>
            <p:nvPr/>
          </p:nvSpPr>
          <p:spPr bwMode="auto">
            <a:xfrm>
              <a:off x="2398" y="1511"/>
              <a:ext cx="17" cy="17"/>
            </a:xfrm>
            <a:custGeom>
              <a:avLst/>
              <a:gdLst>
                <a:gd name="T0" fmla="*/ 8 w 17"/>
                <a:gd name="T1" fmla="*/ 14 h 17"/>
                <a:gd name="T2" fmla="*/ 0 w 17"/>
                <a:gd name="T3" fmla="*/ 15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5 h 17"/>
                <a:gd name="T10" fmla="*/ 8 w 17"/>
                <a:gd name="T11" fmla="*/ 16 h 17"/>
                <a:gd name="T12" fmla="*/ 16 w 17"/>
                <a:gd name="T13" fmla="*/ 15 h 17"/>
                <a:gd name="T14" fmla="*/ 8 w 17"/>
                <a:gd name="T15" fmla="*/ 16 h 17"/>
                <a:gd name="T16" fmla="*/ 8 w 17"/>
                <a:gd name="T17" fmla="*/ 16 h 17"/>
                <a:gd name="T18" fmla="*/ 0 w 17"/>
                <a:gd name="T19" fmla="*/ 16 h 17"/>
                <a:gd name="T20" fmla="*/ 0 w 17"/>
                <a:gd name="T21" fmla="*/ 15 h 17"/>
                <a:gd name="T22" fmla="*/ 8 w 17"/>
                <a:gd name="T23" fmla="*/ 1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8" y="14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8" y="16"/>
                  </a:lnTo>
                  <a:lnTo>
                    <a:pt x="16" y="15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8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2" name="Freeform 177"/>
            <p:cNvSpPr>
              <a:spLocks/>
            </p:cNvSpPr>
            <p:nvPr/>
          </p:nvSpPr>
          <p:spPr bwMode="auto">
            <a:xfrm>
              <a:off x="2395" y="1526"/>
              <a:ext cx="17" cy="17"/>
            </a:xfrm>
            <a:custGeom>
              <a:avLst/>
              <a:gdLst>
                <a:gd name="T0" fmla="*/ 7 w 17"/>
                <a:gd name="T1" fmla="*/ 10 h 17"/>
                <a:gd name="T2" fmla="*/ 4 w 17"/>
                <a:gd name="T3" fmla="*/ 5 h 17"/>
                <a:gd name="T4" fmla="*/ 16 w 17"/>
                <a:gd name="T5" fmla="*/ 0 h 17"/>
                <a:gd name="T6" fmla="*/ 16 w 17"/>
                <a:gd name="T7" fmla="*/ 10 h 17"/>
                <a:gd name="T8" fmla="*/ 4 w 17"/>
                <a:gd name="T9" fmla="*/ 16 h 17"/>
                <a:gd name="T10" fmla="*/ 0 w 17"/>
                <a:gd name="T11" fmla="*/ 10 h 17"/>
                <a:gd name="T12" fmla="*/ 4 w 17"/>
                <a:gd name="T13" fmla="*/ 16 h 17"/>
                <a:gd name="T14" fmla="*/ 4 w 17"/>
                <a:gd name="T15" fmla="*/ 16 h 17"/>
                <a:gd name="T16" fmla="*/ 0 w 17"/>
                <a:gd name="T17" fmla="*/ 10 h 17"/>
                <a:gd name="T18" fmla="*/ 0 w 17"/>
                <a:gd name="T19" fmla="*/ 10 h 17"/>
                <a:gd name="T20" fmla="*/ 4 w 17"/>
                <a:gd name="T21" fmla="*/ 5 h 17"/>
                <a:gd name="T22" fmla="*/ 7 w 17"/>
                <a:gd name="T23" fmla="*/ 1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7" y="10"/>
                  </a:moveTo>
                  <a:lnTo>
                    <a:pt x="4" y="5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3" name="Freeform 178"/>
            <p:cNvSpPr>
              <a:spLocks/>
            </p:cNvSpPr>
            <p:nvPr/>
          </p:nvSpPr>
          <p:spPr bwMode="auto">
            <a:xfrm>
              <a:off x="2392" y="1511"/>
              <a:ext cx="17" cy="17"/>
            </a:xfrm>
            <a:custGeom>
              <a:avLst/>
              <a:gdLst>
                <a:gd name="T0" fmla="*/ 4 w 17"/>
                <a:gd name="T1" fmla="*/ 2 h 17"/>
                <a:gd name="T2" fmla="*/ 4 w 17"/>
                <a:gd name="T3" fmla="*/ 1 h 17"/>
                <a:gd name="T4" fmla="*/ 7 w 17"/>
                <a:gd name="T5" fmla="*/ 2 h 17"/>
                <a:gd name="T6" fmla="*/ 7 w 17"/>
                <a:gd name="T7" fmla="*/ 4 h 17"/>
                <a:gd name="T8" fmla="*/ 7 w 17"/>
                <a:gd name="T9" fmla="*/ 6 h 17"/>
                <a:gd name="T10" fmla="*/ 10 w 17"/>
                <a:gd name="T11" fmla="*/ 8 h 17"/>
                <a:gd name="T12" fmla="*/ 10 w 17"/>
                <a:gd name="T13" fmla="*/ 9 h 17"/>
                <a:gd name="T14" fmla="*/ 13 w 17"/>
                <a:gd name="T15" fmla="*/ 11 h 17"/>
                <a:gd name="T16" fmla="*/ 13 w 17"/>
                <a:gd name="T17" fmla="*/ 13 h 17"/>
                <a:gd name="T18" fmla="*/ 16 w 17"/>
                <a:gd name="T19" fmla="*/ 16 h 17"/>
                <a:gd name="T20" fmla="*/ 10 w 17"/>
                <a:gd name="T21" fmla="*/ 16 h 17"/>
                <a:gd name="T22" fmla="*/ 10 w 17"/>
                <a:gd name="T23" fmla="*/ 13 h 17"/>
                <a:gd name="T24" fmla="*/ 7 w 17"/>
                <a:gd name="T25" fmla="*/ 12 h 17"/>
                <a:gd name="T26" fmla="*/ 4 w 17"/>
                <a:gd name="T27" fmla="*/ 10 h 17"/>
                <a:gd name="T28" fmla="*/ 4 w 17"/>
                <a:gd name="T29" fmla="*/ 8 h 17"/>
                <a:gd name="T30" fmla="*/ 4 w 17"/>
                <a:gd name="T31" fmla="*/ 6 h 17"/>
                <a:gd name="T32" fmla="*/ 0 w 17"/>
                <a:gd name="T33" fmla="*/ 4 h 17"/>
                <a:gd name="T34" fmla="*/ 0 w 17"/>
                <a:gd name="T35" fmla="*/ 3 h 17"/>
                <a:gd name="T36" fmla="*/ 0 w 17"/>
                <a:gd name="T37" fmla="*/ 1 h 17"/>
                <a:gd name="T38" fmla="*/ 4 w 17"/>
                <a:gd name="T39" fmla="*/ 0 h 17"/>
                <a:gd name="T40" fmla="*/ 0 w 17"/>
                <a:gd name="T41" fmla="*/ 1 h 17"/>
                <a:gd name="T42" fmla="*/ 0 w 17"/>
                <a:gd name="T43" fmla="*/ 0 h 17"/>
                <a:gd name="T44" fmla="*/ 4 w 17"/>
                <a:gd name="T45" fmla="*/ 0 h 17"/>
                <a:gd name="T46" fmla="*/ 4 w 17"/>
                <a:gd name="T47" fmla="*/ 0 h 17"/>
                <a:gd name="T48" fmla="*/ 4 w 17"/>
                <a:gd name="T49" fmla="*/ 1 h 17"/>
                <a:gd name="T50" fmla="*/ 4 w 17"/>
                <a:gd name="T51" fmla="*/ 2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4" y="2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4" name="Freeform 179"/>
            <p:cNvSpPr>
              <a:spLocks/>
            </p:cNvSpPr>
            <p:nvPr/>
          </p:nvSpPr>
          <p:spPr bwMode="auto">
            <a:xfrm>
              <a:off x="2415" y="1297"/>
              <a:ext cx="17" cy="113"/>
            </a:xfrm>
            <a:custGeom>
              <a:avLst/>
              <a:gdLst>
                <a:gd name="T0" fmla="*/ 16 w 17"/>
                <a:gd name="T1" fmla="*/ 14 h 113"/>
                <a:gd name="T2" fmla="*/ 16 w 17"/>
                <a:gd name="T3" fmla="*/ 109 h 113"/>
                <a:gd name="T4" fmla="*/ 16 w 17"/>
                <a:gd name="T5" fmla="*/ 112 h 113"/>
                <a:gd name="T6" fmla="*/ 14 w 17"/>
                <a:gd name="T7" fmla="*/ 112 h 113"/>
                <a:gd name="T8" fmla="*/ 11 w 17"/>
                <a:gd name="T9" fmla="*/ 111 h 113"/>
                <a:gd name="T10" fmla="*/ 9 w 17"/>
                <a:gd name="T11" fmla="*/ 109 h 113"/>
                <a:gd name="T12" fmla="*/ 5 w 17"/>
                <a:gd name="T13" fmla="*/ 107 h 113"/>
                <a:gd name="T14" fmla="*/ 3 w 17"/>
                <a:gd name="T15" fmla="*/ 105 h 113"/>
                <a:gd name="T16" fmla="*/ 2 w 17"/>
                <a:gd name="T17" fmla="*/ 106 h 113"/>
                <a:gd name="T18" fmla="*/ 0 w 17"/>
                <a:gd name="T19" fmla="*/ 109 h 113"/>
                <a:gd name="T20" fmla="*/ 0 w 17"/>
                <a:gd name="T21" fmla="*/ 0 h 113"/>
                <a:gd name="T22" fmla="*/ 3 w 17"/>
                <a:gd name="T23" fmla="*/ 1 h 113"/>
                <a:gd name="T24" fmla="*/ 5 w 17"/>
                <a:gd name="T25" fmla="*/ 2 h 113"/>
                <a:gd name="T26" fmla="*/ 8 w 17"/>
                <a:gd name="T27" fmla="*/ 4 h 113"/>
                <a:gd name="T28" fmla="*/ 10 w 17"/>
                <a:gd name="T29" fmla="*/ 6 h 113"/>
                <a:gd name="T30" fmla="*/ 13 w 17"/>
                <a:gd name="T31" fmla="*/ 7 h 113"/>
                <a:gd name="T32" fmla="*/ 15 w 17"/>
                <a:gd name="T33" fmla="*/ 9 h 113"/>
                <a:gd name="T34" fmla="*/ 16 w 17"/>
                <a:gd name="T35" fmla="*/ 11 h 113"/>
                <a:gd name="T36" fmla="*/ 16 w 17"/>
                <a:gd name="T37" fmla="*/ 14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13"/>
                <a:gd name="T59" fmla="*/ 17 w 17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13">
                  <a:moveTo>
                    <a:pt x="16" y="14"/>
                  </a:moveTo>
                  <a:lnTo>
                    <a:pt x="16" y="109"/>
                  </a:lnTo>
                  <a:lnTo>
                    <a:pt x="16" y="112"/>
                  </a:lnTo>
                  <a:lnTo>
                    <a:pt x="14" y="112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5" y="107"/>
                  </a:lnTo>
                  <a:lnTo>
                    <a:pt x="3" y="105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6" y="14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5" name="Freeform 180"/>
            <p:cNvSpPr>
              <a:spLocks/>
            </p:cNvSpPr>
            <p:nvPr/>
          </p:nvSpPr>
          <p:spPr bwMode="auto">
            <a:xfrm>
              <a:off x="2415" y="1297"/>
              <a:ext cx="17" cy="62"/>
            </a:xfrm>
            <a:custGeom>
              <a:avLst/>
              <a:gdLst>
                <a:gd name="T0" fmla="*/ 16 w 17"/>
                <a:gd name="T1" fmla="*/ 14 h 62"/>
                <a:gd name="T2" fmla="*/ 16 w 17"/>
                <a:gd name="T3" fmla="*/ 61 h 62"/>
                <a:gd name="T4" fmla="*/ 16 w 17"/>
                <a:gd name="T5" fmla="*/ 58 h 62"/>
                <a:gd name="T6" fmla="*/ 14 w 17"/>
                <a:gd name="T7" fmla="*/ 57 h 62"/>
                <a:gd name="T8" fmla="*/ 11 w 17"/>
                <a:gd name="T9" fmla="*/ 58 h 62"/>
                <a:gd name="T10" fmla="*/ 9 w 17"/>
                <a:gd name="T11" fmla="*/ 59 h 62"/>
                <a:gd name="T12" fmla="*/ 5 w 17"/>
                <a:gd name="T13" fmla="*/ 60 h 62"/>
                <a:gd name="T14" fmla="*/ 3 w 17"/>
                <a:gd name="T15" fmla="*/ 60 h 62"/>
                <a:gd name="T16" fmla="*/ 2 w 17"/>
                <a:gd name="T17" fmla="*/ 58 h 62"/>
                <a:gd name="T18" fmla="*/ 0 w 17"/>
                <a:gd name="T19" fmla="*/ 54 h 62"/>
                <a:gd name="T20" fmla="*/ 0 w 17"/>
                <a:gd name="T21" fmla="*/ 0 h 62"/>
                <a:gd name="T22" fmla="*/ 3 w 17"/>
                <a:gd name="T23" fmla="*/ 1 h 62"/>
                <a:gd name="T24" fmla="*/ 5 w 17"/>
                <a:gd name="T25" fmla="*/ 2 h 62"/>
                <a:gd name="T26" fmla="*/ 8 w 17"/>
                <a:gd name="T27" fmla="*/ 4 h 62"/>
                <a:gd name="T28" fmla="*/ 10 w 17"/>
                <a:gd name="T29" fmla="*/ 6 h 62"/>
                <a:gd name="T30" fmla="*/ 13 w 17"/>
                <a:gd name="T31" fmla="*/ 7 h 62"/>
                <a:gd name="T32" fmla="*/ 15 w 17"/>
                <a:gd name="T33" fmla="*/ 9 h 62"/>
                <a:gd name="T34" fmla="*/ 16 w 17"/>
                <a:gd name="T35" fmla="*/ 11 h 62"/>
                <a:gd name="T36" fmla="*/ 16 w 17"/>
                <a:gd name="T37" fmla="*/ 14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2"/>
                <a:gd name="T59" fmla="*/ 17 w 1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2">
                  <a:moveTo>
                    <a:pt x="16" y="14"/>
                  </a:moveTo>
                  <a:lnTo>
                    <a:pt x="16" y="61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1" y="58"/>
                  </a:lnTo>
                  <a:lnTo>
                    <a:pt x="9" y="59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6" y="1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6" name="Freeform 181"/>
            <p:cNvSpPr>
              <a:spLocks/>
            </p:cNvSpPr>
            <p:nvPr/>
          </p:nvSpPr>
          <p:spPr bwMode="auto">
            <a:xfrm>
              <a:off x="2058" y="1418"/>
              <a:ext cx="295" cy="82"/>
            </a:xfrm>
            <a:custGeom>
              <a:avLst/>
              <a:gdLst>
                <a:gd name="T0" fmla="*/ 294 w 295"/>
                <a:gd name="T1" fmla="*/ 81 h 82"/>
                <a:gd name="T2" fmla="*/ 0 w 295"/>
                <a:gd name="T3" fmla="*/ 81 h 82"/>
                <a:gd name="T4" fmla="*/ 6 w 295"/>
                <a:gd name="T5" fmla="*/ 71 h 82"/>
                <a:gd name="T6" fmla="*/ 10 w 295"/>
                <a:gd name="T7" fmla="*/ 62 h 82"/>
                <a:gd name="T8" fmla="*/ 15 w 295"/>
                <a:gd name="T9" fmla="*/ 54 h 82"/>
                <a:gd name="T10" fmla="*/ 20 w 295"/>
                <a:gd name="T11" fmla="*/ 47 h 82"/>
                <a:gd name="T12" fmla="*/ 24 w 295"/>
                <a:gd name="T13" fmla="*/ 39 h 82"/>
                <a:gd name="T14" fmla="*/ 29 w 295"/>
                <a:gd name="T15" fmla="*/ 33 h 82"/>
                <a:gd name="T16" fmla="*/ 34 w 295"/>
                <a:gd name="T17" fmla="*/ 27 h 82"/>
                <a:gd name="T18" fmla="*/ 38 w 295"/>
                <a:gd name="T19" fmla="*/ 22 h 82"/>
                <a:gd name="T20" fmla="*/ 43 w 295"/>
                <a:gd name="T21" fmla="*/ 17 h 82"/>
                <a:gd name="T22" fmla="*/ 48 w 295"/>
                <a:gd name="T23" fmla="*/ 13 h 82"/>
                <a:gd name="T24" fmla="*/ 53 w 295"/>
                <a:gd name="T25" fmla="*/ 10 h 82"/>
                <a:gd name="T26" fmla="*/ 59 w 295"/>
                <a:gd name="T27" fmla="*/ 7 h 82"/>
                <a:gd name="T28" fmla="*/ 65 w 295"/>
                <a:gd name="T29" fmla="*/ 4 h 82"/>
                <a:gd name="T30" fmla="*/ 71 w 295"/>
                <a:gd name="T31" fmla="*/ 2 h 82"/>
                <a:gd name="T32" fmla="*/ 78 w 295"/>
                <a:gd name="T33" fmla="*/ 1 h 82"/>
                <a:gd name="T34" fmla="*/ 85 w 295"/>
                <a:gd name="T35" fmla="*/ 0 h 82"/>
                <a:gd name="T36" fmla="*/ 209 w 295"/>
                <a:gd name="T37" fmla="*/ 0 h 82"/>
                <a:gd name="T38" fmla="*/ 216 w 295"/>
                <a:gd name="T39" fmla="*/ 1 h 82"/>
                <a:gd name="T40" fmla="*/ 222 w 295"/>
                <a:gd name="T41" fmla="*/ 2 h 82"/>
                <a:gd name="T42" fmla="*/ 228 w 295"/>
                <a:gd name="T43" fmla="*/ 4 h 82"/>
                <a:gd name="T44" fmla="*/ 234 w 295"/>
                <a:gd name="T45" fmla="*/ 6 h 82"/>
                <a:gd name="T46" fmla="*/ 240 w 295"/>
                <a:gd name="T47" fmla="*/ 9 h 82"/>
                <a:gd name="T48" fmla="*/ 245 w 295"/>
                <a:gd name="T49" fmla="*/ 13 h 82"/>
                <a:gd name="T50" fmla="*/ 251 w 295"/>
                <a:gd name="T51" fmla="*/ 18 h 82"/>
                <a:gd name="T52" fmla="*/ 256 w 295"/>
                <a:gd name="T53" fmla="*/ 22 h 82"/>
                <a:gd name="T54" fmla="*/ 261 w 295"/>
                <a:gd name="T55" fmla="*/ 28 h 82"/>
                <a:gd name="T56" fmla="*/ 266 w 295"/>
                <a:gd name="T57" fmla="*/ 34 h 82"/>
                <a:gd name="T58" fmla="*/ 271 w 295"/>
                <a:gd name="T59" fmla="*/ 41 h 82"/>
                <a:gd name="T60" fmla="*/ 276 w 295"/>
                <a:gd name="T61" fmla="*/ 48 h 82"/>
                <a:gd name="T62" fmla="*/ 281 w 295"/>
                <a:gd name="T63" fmla="*/ 55 h 82"/>
                <a:gd name="T64" fmla="*/ 285 w 295"/>
                <a:gd name="T65" fmla="*/ 63 h 82"/>
                <a:gd name="T66" fmla="*/ 289 w 295"/>
                <a:gd name="T67" fmla="*/ 72 h 82"/>
                <a:gd name="T68" fmla="*/ 294 w 295"/>
                <a:gd name="T69" fmla="*/ 81 h 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5"/>
                <a:gd name="T106" fmla="*/ 0 h 82"/>
                <a:gd name="T107" fmla="*/ 295 w 295"/>
                <a:gd name="T108" fmla="*/ 82 h 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5" h="82">
                  <a:moveTo>
                    <a:pt x="294" y="81"/>
                  </a:moveTo>
                  <a:lnTo>
                    <a:pt x="0" y="81"/>
                  </a:lnTo>
                  <a:lnTo>
                    <a:pt x="6" y="71"/>
                  </a:lnTo>
                  <a:lnTo>
                    <a:pt x="10" y="62"/>
                  </a:lnTo>
                  <a:lnTo>
                    <a:pt x="15" y="54"/>
                  </a:lnTo>
                  <a:lnTo>
                    <a:pt x="20" y="47"/>
                  </a:lnTo>
                  <a:lnTo>
                    <a:pt x="24" y="39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8" y="22"/>
                  </a:lnTo>
                  <a:lnTo>
                    <a:pt x="43" y="17"/>
                  </a:lnTo>
                  <a:lnTo>
                    <a:pt x="48" y="13"/>
                  </a:lnTo>
                  <a:lnTo>
                    <a:pt x="53" y="10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8" y="1"/>
                  </a:lnTo>
                  <a:lnTo>
                    <a:pt x="85" y="0"/>
                  </a:lnTo>
                  <a:lnTo>
                    <a:pt x="209" y="0"/>
                  </a:lnTo>
                  <a:lnTo>
                    <a:pt x="216" y="1"/>
                  </a:lnTo>
                  <a:lnTo>
                    <a:pt x="222" y="2"/>
                  </a:lnTo>
                  <a:lnTo>
                    <a:pt x="228" y="4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5" y="13"/>
                  </a:lnTo>
                  <a:lnTo>
                    <a:pt x="251" y="18"/>
                  </a:lnTo>
                  <a:lnTo>
                    <a:pt x="256" y="22"/>
                  </a:lnTo>
                  <a:lnTo>
                    <a:pt x="261" y="28"/>
                  </a:lnTo>
                  <a:lnTo>
                    <a:pt x="266" y="34"/>
                  </a:lnTo>
                  <a:lnTo>
                    <a:pt x="271" y="41"/>
                  </a:lnTo>
                  <a:lnTo>
                    <a:pt x="276" y="48"/>
                  </a:lnTo>
                  <a:lnTo>
                    <a:pt x="281" y="55"/>
                  </a:lnTo>
                  <a:lnTo>
                    <a:pt x="285" y="63"/>
                  </a:lnTo>
                  <a:lnTo>
                    <a:pt x="289" y="72"/>
                  </a:lnTo>
                  <a:lnTo>
                    <a:pt x="294" y="81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7" name="Freeform 182"/>
            <p:cNvSpPr>
              <a:spLocks/>
            </p:cNvSpPr>
            <p:nvPr/>
          </p:nvSpPr>
          <p:spPr bwMode="auto">
            <a:xfrm>
              <a:off x="2058" y="1498"/>
              <a:ext cx="295" cy="17"/>
            </a:xfrm>
            <a:custGeom>
              <a:avLst/>
              <a:gdLst>
                <a:gd name="T0" fmla="*/ 1 w 295"/>
                <a:gd name="T1" fmla="*/ 8 h 17"/>
                <a:gd name="T2" fmla="*/ 0 w 295"/>
                <a:gd name="T3" fmla="*/ 0 h 17"/>
                <a:gd name="T4" fmla="*/ 294 w 295"/>
                <a:gd name="T5" fmla="*/ 0 h 17"/>
                <a:gd name="T6" fmla="*/ 294 w 295"/>
                <a:gd name="T7" fmla="*/ 16 h 17"/>
                <a:gd name="T8" fmla="*/ 0 w 295"/>
                <a:gd name="T9" fmla="*/ 16 h 17"/>
                <a:gd name="T10" fmla="*/ 0 w 295"/>
                <a:gd name="T11" fmla="*/ 0 h 17"/>
                <a:gd name="T12" fmla="*/ 0 w 295"/>
                <a:gd name="T13" fmla="*/ 16 h 17"/>
                <a:gd name="T14" fmla="*/ 0 w 295"/>
                <a:gd name="T15" fmla="*/ 8 h 17"/>
                <a:gd name="T16" fmla="*/ 0 w 295"/>
                <a:gd name="T17" fmla="*/ 8 h 17"/>
                <a:gd name="T18" fmla="*/ 0 w 295"/>
                <a:gd name="T19" fmla="*/ 0 h 17"/>
                <a:gd name="T20" fmla="*/ 0 w 295"/>
                <a:gd name="T21" fmla="*/ 0 h 17"/>
                <a:gd name="T22" fmla="*/ 1 w 295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5"/>
                <a:gd name="T37" fmla="*/ 0 h 17"/>
                <a:gd name="T38" fmla="*/ 295 w 29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5" h="17">
                  <a:moveTo>
                    <a:pt x="1" y="8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8" name="Freeform 183"/>
            <p:cNvSpPr>
              <a:spLocks/>
            </p:cNvSpPr>
            <p:nvPr/>
          </p:nvSpPr>
          <p:spPr bwMode="auto">
            <a:xfrm>
              <a:off x="2058" y="1418"/>
              <a:ext cx="87" cy="82"/>
            </a:xfrm>
            <a:custGeom>
              <a:avLst/>
              <a:gdLst>
                <a:gd name="T0" fmla="*/ 85 w 87"/>
                <a:gd name="T1" fmla="*/ 1 h 82"/>
                <a:gd name="T2" fmla="*/ 85 w 87"/>
                <a:gd name="T3" fmla="*/ 1 h 82"/>
                <a:gd name="T4" fmla="*/ 78 w 87"/>
                <a:gd name="T5" fmla="*/ 2 h 82"/>
                <a:gd name="T6" fmla="*/ 71 w 87"/>
                <a:gd name="T7" fmla="*/ 3 h 82"/>
                <a:gd name="T8" fmla="*/ 65 w 87"/>
                <a:gd name="T9" fmla="*/ 5 h 82"/>
                <a:gd name="T10" fmla="*/ 59 w 87"/>
                <a:gd name="T11" fmla="*/ 7 h 82"/>
                <a:gd name="T12" fmla="*/ 54 w 87"/>
                <a:gd name="T13" fmla="*/ 10 h 82"/>
                <a:gd name="T14" fmla="*/ 49 w 87"/>
                <a:gd name="T15" fmla="*/ 14 h 82"/>
                <a:gd name="T16" fmla="*/ 44 w 87"/>
                <a:gd name="T17" fmla="*/ 18 h 82"/>
                <a:gd name="T18" fmla="*/ 39 w 87"/>
                <a:gd name="T19" fmla="*/ 23 h 82"/>
                <a:gd name="T20" fmla="*/ 34 w 87"/>
                <a:gd name="T21" fmla="*/ 28 h 82"/>
                <a:gd name="T22" fmla="*/ 30 w 87"/>
                <a:gd name="T23" fmla="*/ 34 h 82"/>
                <a:gd name="T24" fmla="*/ 25 w 87"/>
                <a:gd name="T25" fmla="*/ 40 h 82"/>
                <a:gd name="T26" fmla="*/ 20 w 87"/>
                <a:gd name="T27" fmla="*/ 47 h 82"/>
                <a:gd name="T28" fmla="*/ 16 w 87"/>
                <a:gd name="T29" fmla="*/ 55 h 82"/>
                <a:gd name="T30" fmla="*/ 11 w 87"/>
                <a:gd name="T31" fmla="*/ 63 h 82"/>
                <a:gd name="T32" fmla="*/ 6 w 87"/>
                <a:gd name="T33" fmla="*/ 72 h 82"/>
                <a:gd name="T34" fmla="*/ 1 w 87"/>
                <a:gd name="T35" fmla="*/ 81 h 82"/>
                <a:gd name="T36" fmla="*/ 0 w 87"/>
                <a:gd name="T37" fmla="*/ 80 h 82"/>
                <a:gd name="T38" fmla="*/ 5 w 87"/>
                <a:gd name="T39" fmla="*/ 71 h 82"/>
                <a:gd name="T40" fmla="*/ 10 w 87"/>
                <a:gd name="T41" fmla="*/ 62 h 82"/>
                <a:gd name="T42" fmla="*/ 15 w 87"/>
                <a:gd name="T43" fmla="*/ 54 h 82"/>
                <a:gd name="T44" fmla="*/ 19 w 87"/>
                <a:gd name="T45" fmla="*/ 46 h 82"/>
                <a:gd name="T46" fmla="*/ 24 w 87"/>
                <a:gd name="T47" fmla="*/ 39 h 82"/>
                <a:gd name="T48" fmla="*/ 28 w 87"/>
                <a:gd name="T49" fmla="*/ 33 h 82"/>
                <a:gd name="T50" fmla="*/ 33 w 87"/>
                <a:gd name="T51" fmla="*/ 27 h 82"/>
                <a:gd name="T52" fmla="*/ 38 w 87"/>
                <a:gd name="T53" fmla="*/ 21 h 82"/>
                <a:gd name="T54" fmla="*/ 43 w 87"/>
                <a:gd name="T55" fmla="*/ 17 h 82"/>
                <a:gd name="T56" fmla="*/ 48 w 87"/>
                <a:gd name="T57" fmla="*/ 13 h 82"/>
                <a:gd name="T58" fmla="*/ 53 w 87"/>
                <a:gd name="T59" fmla="*/ 9 h 82"/>
                <a:gd name="T60" fmla="*/ 59 w 87"/>
                <a:gd name="T61" fmla="*/ 6 h 82"/>
                <a:gd name="T62" fmla="*/ 65 w 87"/>
                <a:gd name="T63" fmla="*/ 4 h 82"/>
                <a:gd name="T64" fmla="*/ 71 w 87"/>
                <a:gd name="T65" fmla="*/ 2 h 82"/>
                <a:gd name="T66" fmla="*/ 78 w 87"/>
                <a:gd name="T67" fmla="*/ 0 h 82"/>
                <a:gd name="T68" fmla="*/ 85 w 87"/>
                <a:gd name="T69" fmla="*/ 0 h 82"/>
                <a:gd name="T70" fmla="*/ 85 w 87"/>
                <a:gd name="T71" fmla="*/ 0 h 82"/>
                <a:gd name="T72" fmla="*/ 85 w 87"/>
                <a:gd name="T73" fmla="*/ 0 h 82"/>
                <a:gd name="T74" fmla="*/ 86 w 87"/>
                <a:gd name="T75" fmla="*/ 0 h 82"/>
                <a:gd name="T76" fmla="*/ 86 w 87"/>
                <a:gd name="T77" fmla="*/ 0 h 82"/>
                <a:gd name="T78" fmla="*/ 86 w 87"/>
                <a:gd name="T79" fmla="*/ 1 h 82"/>
                <a:gd name="T80" fmla="*/ 85 w 87"/>
                <a:gd name="T81" fmla="*/ 1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82"/>
                <a:gd name="T125" fmla="*/ 87 w 87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82">
                  <a:moveTo>
                    <a:pt x="85" y="1"/>
                  </a:moveTo>
                  <a:lnTo>
                    <a:pt x="85" y="1"/>
                  </a:lnTo>
                  <a:lnTo>
                    <a:pt x="78" y="2"/>
                  </a:lnTo>
                  <a:lnTo>
                    <a:pt x="71" y="3"/>
                  </a:lnTo>
                  <a:lnTo>
                    <a:pt x="65" y="5"/>
                  </a:lnTo>
                  <a:lnTo>
                    <a:pt x="59" y="7"/>
                  </a:lnTo>
                  <a:lnTo>
                    <a:pt x="54" y="10"/>
                  </a:lnTo>
                  <a:lnTo>
                    <a:pt x="49" y="14"/>
                  </a:lnTo>
                  <a:lnTo>
                    <a:pt x="44" y="18"/>
                  </a:lnTo>
                  <a:lnTo>
                    <a:pt x="39" y="23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5" y="40"/>
                  </a:lnTo>
                  <a:lnTo>
                    <a:pt x="20" y="47"/>
                  </a:lnTo>
                  <a:lnTo>
                    <a:pt x="16" y="55"/>
                  </a:lnTo>
                  <a:lnTo>
                    <a:pt x="11" y="63"/>
                  </a:lnTo>
                  <a:lnTo>
                    <a:pt x="6" y="72"/>
                  </a:lnTo>
                  <a:lnTo>
                    <a:pt x="1" y="81"/>
                  </a:lnTo>
                  <a:lnTo>
                    <a:pt x="0" y="80"/>
                  </a:lnTo>
                  <a:lnTo>
                    <a:pt x="5" y="71"/>
                  </a:lnTo>
                  <a:lnTo>
                    <a:pt x="10" y="62"/>
                  </a:lnTo>
                  <a:lnTo>
                    <a:pt x="15" y="54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28" y="33"/>
                  </a:lnTo>
                  <a:lnTo>
                    <a:pt x="33" y="27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48" y="13"/>
                  </a:lnTo>
                  <a:lnTo>
                    <a:pt x="53" y="9"/>
                  </a:lnTo>
                  <a:lnTo>
                    <a:pt x="59" y="6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5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9" name="Freeform 184"/>
            <p:cNvSpPr>
              <a:spLocks/>
            </p:cNvSpPr>
            <p:nvPr/>
          </p:nvSpPr>
          <p:spPr bwMode="auto">
            <a:xfrm>
              <a:off x="2143" y="1426"/>
              <a:ext cx="126" cy="17"/>
            </a:xfrm>
            <a:custGeom>
              <a:avLst/>
              <a:gdLst>
                <a:gd name="T0" fmla="*/ 124 w 126"/>
                <a:gd name="T1" fmla="*/ 16 h 17"/>
                <a:gd name="T2" fmla="*/ 124 w 126"/>
                <a:gd name="T3" fmla="*/ 16 h 17"/>
                <a:gd name="T4" fmla="*/ 0 w 126"/>
                <a:gd name="T5" fmla="*/ 16 h 17"/>
                <a:gd name="T6" fmla="*/ 0 w 126"/>
                <a:gd name="T7" fmla="*/ 0 h 17"/>
                <a:gd name="T8" fmla="*/ 124 w 126"/>
                <a:gd name="T9" fmla="*/ 0 h 17"/>
                <a:gd name="T10" fmla="*/ 124 w 126"/>
                <a:gd name="T11" fmla="*/ 0 h 17"/>
                <a:gd name="T12" fmla="*/ 124 w 126"/>
                <a:gd name="T13" fmla="*/ 0 h 17"/>
                <a:gd name="T14" fmla="*/ 125 w 126"/>
                <a:gd name="T15" fmla="*/ 0 h 17"/>
                <a:gd name="T16" fmla="*/ 125 w 126"/>
                <a:gd name="T17" fmla="*/ 0 h 17"/>
                <a:gd name="T18" fmla="*/ 125 w 126"/>
                <a:gd name="T19" fmla="*/ 16 h 17"/>
                <a:gd name="T20" fmla="*/ 124 w 126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17"/>
                <a:gd name="T35" fmla="*/ 126 w 12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17">
                  <a:moveTo>
                    <a:pt x="124" y="16"/>
                  </a:moveTo>
                  <a:lnTo>
                    <a:pt x="12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0" name="Freeform 185"/>
            <p:cNvSpPr>
              <a:spLocks/>
            </p:cNvSpPr>
            <p:nvPr/>
          </p:nvSpPr>
          <p:spPr bwMode="auto">
            <a:xfrm>
              <a:off x="2267" y="1418"/>
              <a:ext cx="86" cy="83"/>
            </a:xfrm>
            <a:custGeom>
              <a:avLst/>
              <a:gdLst>
                <a:gd name="T0" fmla="*/ 85 w 86"/>
                <a:gd name="T1" fmla="*/ 80 h 83"/>
                <a:gd name="T2" fmla="*/ 84 w 86"/>
                <a:gd name="T3" fmla="*/ 81 h 83"/>
                <a:gd name="T4" fmla="*/ 80 w 86"/>
                <a:gd name="T5" fmla="*/ 72 h 83"/>
                <a:gd name="T6" fmla="*/ 75 w 86"/>
                <a:gd name="T7" fmla="*/ 64 h 83"/>
                <a:gd name="T8" fmla="*/ 71 w 86"/>
                <a:gd name="T9" fmla="*/ 56 h 83"/>
                <a:gd name="T10" fmla="*/ 66 w 86"/>
                <a:gd name="T11" fmla="*/ 48 h 83"/>
                <a:gd name="T12" fmla="*/ 62 w 86"/>
                <a:gd name="T13" fmla="*/ 41 h 83"/>
                <a:gd name="T14" fmla="*/ 57 w 86"/>
                <a:gd name="T15" fmla="*/ 35 h 83"/>
                <a:gd name="T16" fmla="*/ 52 w 86"/>
                <a:gd name="T17" fmla="*/ 29 h 83"/>
                <a:gd name="T18" fmla="*/ 46 w 86"/>
                <a:gd name="T19" fmla="*/ 23 h 83"/>
                <a:gd name="T20" fmla="*/ 41 w 86"/>
                <a:gd name="T21" fmla="*/ 18 h 83"/>
                <a:gd name="T22" fmla="*/ 36 w 86"/>
                <a:gd name="T23" fmla="*/ 14 h 83"/>
                <a:gd name="T24" fmla="*/ 30 w 86"/>
                <a:gd name="T25" fmla="*/ 10 h 83"/>
                <a:gd name="T26" fmla="*/ 24 w 86"/>
                <a:gd name="T27" fmla="*/ 7 h 83"/>
                <a:gd name="T28" fmla="*/ 19 w 86"/>
                <a:gd name="T29" fmla="*/ 4 h 83"/>
                <a:gd name="T30" fmla="*/ 13 w 86"/>
                <a:gd name="T31" fmla="*/ 3 h 83"/>
                <a:gd name="T32" fmla="*/ 7 w 86"/>
                <a:gd name="T33" fmla="*/ 2 h 83"/>
                <a:gd name="T34" fmla="*/ 0 w 86"/>
                <a:gd name="T35" fmla="*/ 1 h 83"/>
                <a:gd name="T36" fmla="*/ 0 w 86"/>
                <a:gd name="T37" fmla="*/ 0 h 83"/>
                <a:gd name="T38" fmla="*/ 7 w 86"/>
                <a:gd name="T39" fmla="*/ 0 h 83"/>
                <a:gd name="T40" fmla="*/ 13 w 86"/>
                <a:gd name="T41" fmla="*/ 1 h 83"/>
                <a:gd name="T42" fmla="*/ 19 w 86"/>
                <a:gd name="T43" fmla="*/ 3 h 83"/>
                <a:gd name="T44" fmla="*/ 25 w 86"/>
                <a:gd name="T45" fmla="*/ 6 h 83"/>
                <a:gd name="T46" fmla="*/ 31 w 86"/>
                <a:gd name="T47" fmla="*/ 9 h 83"/>
                <a:gd name="T48" fmla="*/ 37 w 86"/>
                <a:gd name="T49" fmla="*/ 12 h 83"/>
                <a:gd name="T50" fmla="*/ 42 w 86"/>
                <a:gd name="T51" fmla="*/ 17 h 83"/>
                <a:gd name="T52" fmla="*/ 48 w 86"/>
                <a:gd name="T53" fmla="*/ 22 h 83"/>
                <a:gd name="T54" fmla="*/ 53 w 86"/>
                <a:gd name="T55" fmla="*/ 27 h 83"/>
                <a:gd name="T56" fmla="*/ 58 w 86"/>
                <a:gd name="T57" fmla="*/ 34 h 83"/>
                <a:gd name="T58" fmla="*/ 63 w 86"/>
                <a:gd name="T59" fmla="*/ 40 h 83"/>
                <a:gd name="T60" fmla="*/ 68 w 86"/>
                <a:gd name="T61" fmla="*/ 47 h 83"/>
                <a:gd name="T62" fmla="*/ 72 w 86"/>
                <a:gd name="T63" fmla="*/ 55 h 83"/>
                <a:gd name="T64" fmla="*/ 77 w 86"/>
                <a:gd name="T65" fmla="*/ 63 h 83"/>
                <a:gd name="T66" fmla="*/ 81 w 86"/>
                <a:gd name="T67" fmla="*/ 72 h 83"/>
                <a:gd name="T68" fmla="*/ 85 w 86"/>
                <a:gd name="T69" fmla="*/ 80 h 83"/>
                <a:gd name="T70" fmla="*/ 85 w 86"/>
                <a:gd name="T71" fmla="*/ 82 h 83"/>
                <a:gd name="T72" fmla="*/ 85 w 86"/>
                <a:gd name="T73" fmla="*/ 80 h 83"/>
                <a:gd name="T74" fmla="*/ 85 w 86"/>
                <a:gd name="T75" fmla="*/ 81 h 83"/>
                <a:gd name="T76" fmla="*/ 85 w 86"/>
                <a:gd name="T77" fmla="*/ 81 h 83"/>
                <a:gd name="T78" fmla="*/ 84 w 86"/>
                <a:gd name="T79" fmla="*/ 82 h 83"/>
                <a:gd name="T80" fmla="*/ 84 w 86"/>
                <a:gd name="T81" fmla="*/ 81 h 83"/>
                <a:gd name="T82" fmla="*/ 85 w 86"/>
                <a:gd name="T83" fmla="*/ 80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83"/>
                <a:gd name="T128" fmla="*/ 86 w 86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83">
                  <a:moveTo>
                    <a:pt x="85" y="80"/>
                  </a:moveTo>
                  <a:lnTo>
                    <a:pt x="84" y="81"/>
                  </a:lnTo>
                  <a:lnTo>
                    <a:pt x="80" y="72"/>
                  </a:lnTo>
                  <a:lnTo>
                    <a:pt x="75" y="64"/>
                  </a:lnTo>
                  <a:lnTo>
                    <a:pt x="71" y="56"/>
                  </a:lnTo>
                  <a:lnTo>
                    <a:pt x="66" y="48"/>
                  </a:lnTo>
                  <a:lnTo>
                    <a:pt x="62" y="41"/>
                  </a:lnTo>
                  <a:lnTo>
                    <a:pt x="57" y="35"/>
                  </a:lnTo>
                  <a:lnTo>
                    <a:pt x="52" y="29"/>
                  </a:lnTo>
                  <a:lnTo>
                    <a:pt x="46" y="23"/>
                  </a:lnTo>
                  <a:lnTo>
                    <a:pt x="41" y="18"/>
                  </a:lnTo>
                  <a:lnTo>
                    <a:pt x="36" y="14"/>
                  </a:lnTo>
                  <a:lnTo>
                    <a:pt x="30" y="10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8" y="22"/>
                  </a:lnTo>
                  <a:lnTo>
                    <a:pt x="53" y="27"/>
                  </a:lnTo>
                  <a:lnTo>
                    <a:pt x="58" y="34"/>
                  </a:lnTo>
                  <a:lnTo>
                    <a:pt x="63" y="40"/>
                  </a:lnTo>
                  <a:lnTo>
                    <a:pt x="68" y="47"/>
                  </a:lnTo>
                  <a:lnTo>
                    <a:pt x="72" y="55"/>
                  </a:lnTo>
                  <a:lnTo>
                    <a:pt x="77" y="63"/>
                  </a:lnTo>
                  <a:lnTo>
                    <a:pt x="81" y="72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5" y="8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1" name="Freeform 186"/>
            <p:cNvSpPr>
              <a:spLocks/>
            </p:cNvSpPr>
            <p:nvPr/>
          </p:nvSpPr>
          <p:spPr bwMode="auto">
            <a:xfrm>
              <a:off x="1600" y="1522"/>
              <a:ext cx="359" cy="173"/>
            </a:xfrm>
            <a:custGeom>
              <a:avLst/>
              <a:gdLst>
                <a:gd name="T0" fmla="*/ 345 w 359"/>
                <a:gd name="T1" fmla="*/ 0 h 173"/>
                <a:gd name="T2" fmla="*/ 13 w 359"/>
                <a:gd name="T3" fmla="*/ 0 h 173"/>
                <a:gd name="T4" fmla="*/ 10 w 359"/>
                <a:gd name="T5" fmla="*/ 1 h 173"/>
                <a:gd name="T6" fmla="*/ 8 w 359"/>
                <a:gd name="T7" fmla="*/ 1 h 173"/>
                <a:gd name="T8" fmla="*/ 6 w 359"/>
                <a:gd name="T9" fmla="*/ 3 h 173"/>
                <a:gd name="T10" fmla="*/ 4 w 359"/>
                <a:gd name="T11" fmla="*/ 4 h 173"/>
                <a:gd name="T12" fmla="*/ 2 w 359"/>
                <a:gd name="T13" fmla="*/ 6 h 173"/>
                <a:gd name="T14" fmla="*/ 1 w 359"/>
                <a:gd name="T15" fmla="*/ 8 h 173"/>
                <a:gd name="T16" fmla="*/ 0 w 359"/>
                <a:gd name="T17" fmla="*/ 11 h 173"/>
                <a:gd name="T18" fmla="*/ 0 w 359"/>
                <a:gd name="T19" fmla="*/ 14 h 173"/>
                <a:gd name="T20" fmla="*/ 0 w 359"/>
                <a:gd name="T21" fmla="*/ 159 h 173"/>
                <a:gd name="T22" fmla="*/ 0 w 359"/>
                <a:gd name="T23" fmla="*/ 162 h 173"/>
                <a:gd name="T24" fmla="*/ 1 w 359"/>
                <a:gd name="T25" fmla="*/ 164 h 173"/>
                <a:gd name="T26" fmla="*/ 2 w 359"/>
                <a:gd name="T27" fmla="*/ 166 h 173"/>
                <a:gd name="T28" fmla="*/ 4 w 359"/>
                <a:gd name="T29" fmla="*/ 168 h 173"/>
                <a:gd name="T30" fmla="*/ 6 w 359"/>
                <a:gd name="T31" fmla="*/ 170 h 173"/>
                <a:gd name="T32" fmla="*/ 8 w 359"/>
                <a:gd name="T33" fmla="*/ 171 h 173"/>
                <a:gd name="T34" fmla="*/ 10 w 359"/>
                <a:gd name="T35" fmla="*/ 172 h 173"/>
                <a:gd name="T36" fmla="*/ 13 w 359"/>
                <a:gd name="T37" fmla="*/ 172 h 173"/>
                <a:gd name="T38" fmla="*/ 345 w 359"/>
                <a:gd name="T39" fmla="*/ 172 h 173"/>
                <a:gd name="T40" fmla="*/ 347 w 359"/>
                <a:gd name="T41" fmla="*/ 172 h 173"/>
                <a:gd name="T42" fmla="*/ 350 w 359"/>
                <a:gd name="T43" fmla="*/ 171 h 173"/>
                <a:gd name="T44" fmla="*/ 352 w 359"/>
                <a:gd name="T45" fmla="*/ 170 h 173"/>
                <a:gd name="T46" fmla="*/ 354 w 359"/>
                <a:gd name="T47" fmla="*/ 168 h 173"/>
                <a:gd name="T48" fmla="*/ 355 w 359"/>
                <a:gd name="T49" fmla="*/ 166 h 173"/>
                <a:gd name="T50" fmla="*/ 357 w 359"/>
                <a:gd name="T51" fmla="*/ 164 h 173"/>
                <a:gd name="T52" fmla="*/ 357 w 359"/>
                <a:gd name="T53" fmla="*/ 162 h 173"/>
                <a:gd name="T54" fmla="*/ 358 w 359"/>
                <a:gd name="T55" fmla="*/ 159 h 173"/>
                <a:gd name="T56" fmla="*/ 358 w 359"/>
                <a:gd name="T57" fmla="*/ 14 h 173"/>
                <a:gd name="T58" fmla="*/ 357 w 359"/>
                <a:gd name="T59" fmla="*/ 11 h 173"/>
                <a:gd name="T60" fmla="*/ 357 w 359"/>
                <a:gd name="T61" fmla="*/ 8 h 173"/>
                <a:gd name="T62" fmla="*/ 355 w 359"/>
                <a:gd name="T63" fmla="*/ 6 h 173"/>
                <a:gd name="T64" fmla="*/ 354 w 359"/>
                <a:gd name="T65" fmla="*/ 4 h 173"/>
                <a:gd name="T66" fmla="*/ 352 w 359"/>
                <a:gd name="T67" fmla="*/ 3 h 173"/>
                <a:gd name="T68" fmla="*/ 350 w 359"/>
                <a:gd name="T69" fmla="*/ 1 h 173"/>
                <a:gd name="T70" fmla="*/ 347 w 359"/>
                <a:gd name="T71" fmla="*/ 1 h 173"/>
                <a:gd name="T72" fmla="*/ 345 w 359"/>
                <a:gd name="T73" fmla="*/ 0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9"/>
                <a:gd name="T112" fmla="*/ 0 h 173"/>
                <a:gd name="T113" fmla="*/ 359 w 359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9" h="173">
                  <a:moveTo>
                    <a:pt x="345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2" y="166"/>
                  </a:lnTo>
                  <a:lnTo>
                    <a:pt x="4" y="168"/>
                  </a:lnTo>
                  <a:lnTo>
                    <a:pt x="6" y="170"/>
                  </a:lnTo>
                  <a:lnTo>
                    <a:pt x="8" y="171"/>
                  </a:lnTo>
                  <a:lnTo>
                    <a:pt x="10" y="172"/>
                  </a:lnTo>
                  <a:lnTo>
                    <a:pt x="13" y="172"/>
                  </a:lnTo>
                  <a:lnTo>
                    <a:pt x="345" y="172"/>
                  </a:lnTo>
                  <a:lnTo>
                    <a:pt x="347" y="172"/>
                  </a:lnTo>
                  <a:lnTo>
                    <a:pt x="350" y="171"/>
                  </a:lnTo>
                  <a:lnTo>
                    <a:pt x="352" y="170"/>
                  </a:lnTo>
                  <a:lnTo>
                    <a:pt x="354" y="168"/>
                  </a:lnTo>
                  <a:lnTo>
                    <a:pt x="355" y="166"/>
                  </a:lnTo>
                  <a:lnTo>
                    <a:pt x="357" y="164"/>
                  </a:lnTo>
                  <a:lnTo>
                    <a:pt x="357" y="162"/>
                  </a:lnTo>
                  <a:lnTo>
                    <a:pt x="358" y="159"/>
                  </a:lnTo>
                  <a:lnTo>
                    <a:pt x="358" y="14"/>
                  </a:lnTo>
                  <a:lnTo>
                    <a:pt x="357" y="11"/>
                  </a:lnTo>
                  <a:lnTo>
                    <a:pt x="357" y="8"/>
                  </a:lnTo>
                  <a:lnTo>
                    <a:pt x="355" y="6"/>
                  </a:lnTo>
                  <a:lnTo>
                    <a:pt x="354" y="4"/>
                  </a:lnTo>
                  <a:lnTo>
                    <a:pt x="352" y="3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5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2" name="Freeform 187"/>
            <p:cNvSpPr>
              <a:spLocks/>
            </p:cNvSpPr>
            <p:nvPr/>
          </p:nvSpPr>
          <p:spPr bwMode="auto">
            <a:xfrm>
              <a:off x="1613" y="1530"/>
              <a:ext cx="333" cy="17"/>
            </a:xfrm>
            <a:custGeom>
              <a:avLst/>
              <a:gdLst>
                <a:gd name="T0" fmla="*/ 0 w 333"/>
                <a:gd name="T1" fmla="*/ 0 h 17"/>
                <a:gd name="T2" fmla="*/ 0 w 333"/>
                <a:gd name="T3" fmla="*/ 0 h 17"/>
                <a:gd name="T4" fmla="*/ 332 w 333"/>
                <a:gd name="T5" fmla="*/ 0 h 17"/>
                <a:gd name="T6" fmla="*/ 332 w 333"/>
                <a:gd name="T7" fmla="*/ 16 h 17"/>
                <a:gd name="T8" fmla="*/ 0 w 333"/>
                <a:gd name="T9" fmla="*/ 16 h 17"/>
                <a:gd name="T10" fmla="*/ 0 w 333"/>
                <a:gd name="T11" fmla="*/ 16 h 17"/>
                <a:gd name="T12" fmla="*/ 0 w 33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17"/>
                <a:gd name="T23" fmla="*/ 333 w 33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17">
                  <a:moveTo>
                    <a:pt x="0" y="0"/>
                  </a:moveTo>
                  <a:lnTo>
                    <a:pt x="0" y="0"/>
                  </a:lnTo>
                  <a:lnTo>
                    <a:pt x="332" y="0"/>
                  </a:lnTo>
                  <a:lnTo>
                    <a:pt x="33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3" name="Freeform 188"/>
            <p:cNvSpPr>
              <a:spLocks/>
            </p:cNvSpPr>
            <p:nvPr/>
          </p:nvSpPr>
          <p:spPr bwMode="auto">
            <a:xfrm>
              <a:off x="1597" y="15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1 w 17"/>
                <a:gd name="T7" fmla="*/ 9 h 17"/>
                <a:gd name="T8" fmla="*/ 3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0 w 17"/>
                <a:gd name="T15" fmla="*/ 1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1 h 17"/>
                <a:gd name="T22" fmla="*/ 14 w 17"/>
                <a:gd name="T23" fmla="*/ 1 h 17"/>
                <a:gd name="T24" fmla="*/ 10 w 17"/>
                <a:gd name="T25" fmla="*/ 2 h 17"/>
                <a:gd name="T26" fmla="*/ 8 w 17"/>
                <a:gd name="T27" fmla="*/ 3 h 17"/>
                <a:gd name="T28" fmla="*/ 6 w 17"/>
                <a:gd name="T29" fmla="*/ 6 h 17"/>
                <a:gd name="T30" fmla="*/ 5 w 17"/>
                <a:gd name="T31" fmla="*/ 8 h 17"/>
                <a:gd name="T32" fmla="*/ 3 w 17"/>
                <a:gd name="T33" fmla="*/ 10 h 17"/>
                <a:gd name="T34" fmla="*/ 2 w 17"/>
                <a:gd name="T35" fmla="*/ 13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4" name="Freeform 189"/>
            <p:cNvSpPr>
              <a:spLocks/>
            </p:cNvSpPr>
            <p:nvPr/>
          </p:nvSpPr>
          <p:spPr bwMode="auto">
            <a:xfrm>
              <a:off x="1585" y="1536"/>
              <a:ext cx="17" cy="146"/>
            </a:xfrm>
            <a:custGeom>
              <a:avLst/>
              <a:gdLst>
                <a:gd name="T0" fmla="*/ 0 w 17"/>
                <a:gd name="T1" fmla="*/ 145 h 146"/>
                <a:gd name="T2" fmla="*/ 0 w 17"/>
                <a:gd name="T3" fmla="*/ 145 h 146"/>
                <a:gd name="T4" fmla="*/ 0 w 17"/>
                <a:gd name="T5" fmla="*/ 0 h 146"/>
                <a:gd name="T6" fmla="*/ 16 w 17"/>
                <a:gd name="T7" fmla="*/ 0 h 146"/>
                <a:gd name="T8" fmla="*/ 16 w 17"/>
                <a:gd name="T9" fmla="*/ 145 h 146"/>
                <a:gd name="T10" fmla="*/ 16 w 17"/>
                <a:gd name="T11" fmla="*/ 145 h 146"/>
                <a:gd name="T12" fmla="*/ 0 w 17"/>
                <a:gd name="T13" fmla="*/ 145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6"/>
                <a:gd name="T23" fmla="*/ 17 w 1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6">
                  <a:moveTo>
                    <a:pt x="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5"/>
                  </a:lnTo>
                  <a:lnTo>
                    <a:pt x="0" y="1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5" name="Freeform 190"/>
            <p:cNvSpPr>
              <a:spLocks/>
            </p:cNvSpPr>
            <p:nvPr/>
          </p:nvSpPr>
          <p:spPr bwMode="auto">
            <a:xfrm>
              <a:off x="1597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5 h 17"/>
                <a:gd name="T8" fmla="*/ 7 w 17"/>
                <a:gd name="T9" fmla="*/ 14 h 17"/>
                <a:gd name="T10" fmla="*/ 5 w 17"/>
                <a:gd name="T11" fmla="*/ 11 h 17"/>
                <a:gd name="T12" fmla="*/ 3 w 17"/>
                <a:gd name="T13" fmla="*/ 9 h 17"/>
                <a:gd name="T14" fmla="*/ 1 w 17"/>
                <a:gd name="T15" fmla="*/ 7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3 h 17"/>
                <a:gd name="T24" fmla="*/ 3 w 17"/>
                <a:gd name="T25" fmla="*/ 6 h 17"/>
                <a:gd name="T26" fmla="*/ 5 w 17"/>
                <a:gd name="T27" fmla="*/ 8 h 17"/>
                <a:gd name="T28" fmla="*/ 6 w 17"/>
                <a:gd name="T29" fmla="*/ 10 h 17"/>
                <a:gd name="T30" fmla="*/ 8 w 17"/>
                <a:gd name="T31" fmla="*/ 11 h 17"/>
                <a:gd name="T32" fmla="*/ 10 w 17"/>
                <a:gd name="T33" fmla="*/ 14 h 17"/>
                <a:gd name="T34" fmla="*/ 14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6" name="Freeform 191"/>
            <p:cNvSpPr>
              <a:spLocks/>
            </p:cNvSpPr>
            <p:nvPr/>
          </p:nvSpPr>
          <p:spPr bwMode="auto">
            <a:xfrm>
              <a:off x="1613" y="1693"/>
              <a:ext cx="333" cy="17"/>
            </a:xfrm>
            <a:custGeom>
              <a:avLst/>
              <a:gdLst>
                <a:gd name="T0" fmla="*/ 332 w 333"/>
                <a:gd name="T1" fmla="*/ 16 h 17"/>
                <a:gd name="T2" fmla="*/ 332 w 333"/>
                <a:gd name="T3" fmla="*/ 16 h 17"/>
                <a:gd name="T4" fmla="*/ 0 w 333"/>
                <a:gd name="T5" fmla="*/ 16 h 17"/>
                <a:gd name="T6" fmla="*/ 0 w 333"/>
                <a:gd name="T7" fmla="*/ 0 h 17"/>
                <a:gd name="T8" fmla="*/ 332 w 333"/>
                <a:gd name="T9" fmla="*/ 0 h 17"/>
                <a:gd name="T10" fmla="*/ 332 w 333"/>
                <a:gd name="T11" fmla="*/ 0 h 17"/>
                <a:gd name="T12" fmla="*/ 332 w 333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17"/>
                <a:gd name="T23" fmla="*/ 333 w 33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17">
                  <a:moveTo>
                    <a:pt x="332" y="16"/>
                  </a:moveTo>
                  <a:lnTo>
                    <a:pt x="33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7" name="Freeform 192"/>
            <p:cNvSpPr>
              <a:spLocks/>
            </p:cNvSpPr>
            <p:nvPr/>
          </p:nvSpPr>
          <p:spPr bwMode="auto">
            <a:xfrm>
              <a:off x="1941" y="168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5 w 17"/>
                <a:gd name="T7" fmla="*/ 7 h 17"/>
                <a:gd name="T8" fmla="*/ 14 w 17"/>
                <a:gd name="T9" fmla="*/ 9 h 17"/>
                <a:gd name="T10" fmla="*/ 11 w 17"/>
                <a:gd name="T11" fmla="*/ 11 h 17"/>
                <a:gd name="T12" fmla="*/ 9 w 17"/>
                <a:gd name="T13" fmla="*/ 14 h 17"/>
                <a:gd name="T14" fmla="*/ 7 w 17"/>
                <a:gd name="T15" fmla="*/ 15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9 w 17"/>
                <a:gd name="T27" fmla="*/ 11 h 17"/>
                <a:gd name="T28" fmla="*/ 10 w 17"/>
                <a:gd name="T29" fmla="*/ 10 h 17"/>
                <a:gd name="T30" fmla="*/ 13 w 17"/>
                <a:gd name="T31" fmla="*/ 8 h 17"/>
                <a:gd name="T32" fmla="*/ 14 w 17"/>
                <a:gd name="T33" fmla="*/ 6 h 17"/>
                <a:gd name="T34" fmla="*/ 15 w 17"/>
                <a:gd name="T35" fmla="*/ 3 h 17"/>
                <a:gd name="T36" fmla="*/ 15 w 17"/>
                <a:gd name="T37" fmla="*/ 0 h 17"/>
                <a:gd name="T38" fmla="*/ 15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8" name="Freeform 193"/>
            <p:cNvSpPr>
              <a:spLocks/>
            </p:cNvSpPr>
            <p:nvPr/>
          </p:nvSpPr>
          <p:spPr bwMode="auto">
            <a:xfrm>
              <a:off x="1934" y="1536"/>
              <a:ext cx="17" cy="146"/>
            </a:xfrm>
            <a:custGeom>
              <a:avLst/>
              <a:gdLst>
                <a:gd name="T0" fmla="*/ 16 w 17"/>
                <a:gd name="T1" fmla="*/ 0 h 146"/>
                <a:gd name="T2" fmla="*/ 16 w 17"/>
                <a:gd name="T3" fmla="*/ 0 h 146"/>
                <a:gd name="T4" fmla="*/ 16 w 17"/>
                <a:gd name="T5" fmla="*/ 145 h 146"/>
                <a:gd name="T6" fmla="*/ 0 w 17"/>
                <a:gd name="T7" fmla="*/ 145 h 146"/>
                <a:gd name="T8" fmla="*/ 0 w 17"/>
                <a:gd name="T9" fmla="*/ 0 h 146"/>
                <a:gd name="T10" fmla="*/ 0 w 17"/>
                <a:gd name="T11" fmla="*/ 0 h 146"/>
                <a:gd name="T12" fmla="*/ 16 w 17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6"/>
                <a:gd name="T23" fmla="*/ 17 w 1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6">
                  <a:moveTo>
                    <a:pt x="16" y="0"/>
                  </a:moveTo>
                  <a:lnTo>
                    <a:pt x="16" y="0"/>
                  </a:lnTo>
                  <a:lnTo>
                    <a:pt x="16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9" name="Freeform 194"/>
            <p:cNvSpPr>
              <a:spLocks/>
            </p:cNvSpPr>
            <p:nvPr/>
          </p:nvSpPr>
          <p:spPr bwMode="auto">
            <a:xfrm>
              <a:off x="1941" y="15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7 w 17"/>
                <a:gd name="T7" fmla="*/ 1 h 17"/>
                <a:gd name="T8" fmla="*/ 9 w 17"/>
                <a:gd name="T9" fmla="*/ 2 h 17"/>
                <a:gd name="T10" fmla="*/ 11 w 17"/>
                <a:gd name="T11" fmla="*/ 5 h 17"/>
                <a:gd name="T12" fmla="*/ 14 w 17"/>
                <a:gd name="T13" fmla="*/ 7 h 17"/>
                <a:gd name="T14" fmla="*/ 15 w 17"/>
                <a:gd name="T15" fmla="*/ 9 h 17"/>
                <a:gd name="T16" fmla="*/ 16 w 17"/>
                <a:gd name="T17" fmla="*/ 13 h 17"/>
                <a:gd name="T18" fmla="*/ 16 w 17"/>
                <a:gd name="T19" fmla="*/ 16 h 17"/>
                <a:gd name="T20" fmla="*/ 15 w 17"/>
                <a:gd name="T21" fmla="*/ 16 h 17"/>
                <a:gd name="T22" fmla="*/ 15 w 17"/>
                <a:gd name="T23" fmla="*/ 13 h 17"/>
                <a:gd name="T24" fmla="*/ 14 w 17"/>
                <a:gd name="T25" fmla="*/ 10 h 17"/>
                <a:gd name="T26" fmla="*/ 13 w 17"/>
                <a:gd name="T27" fmla="*/ 8 h 17"/>
                <a:gd name="T28" fmla="*/ 10 w 17"/>
                <a:gd name="T29" fmla="*/ 6 h 17"/>
                <a:gd name="T30" fmla="*/ 9 w 17"/>
                <a:gd name="T31" fmla="*/ 3 h 17"/>
                <a:gd name="T32" fmla="*/ 5 w 17"/>
                <a:gd name="T33" fmla="*/ 2 h 17"/>
                <a:gd name="T34" fmla="*/ 3 w 17"/>
                <a:gd name="T35" fmla="*/ 1 h 17"/>
                <a:gd name="T36" fmla="*/ 0 w 17"/>
                <a:gd name="T37" fmla="*/ 1 h 17"/>
                <a:gd name="T38" fmla="*/ 0 w 17"/>
                <a:gd name="T39" fmla="*/ 1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0" name="Freeform 195"/>
            <p:cNvSpPr>
              <a:spLocks/>
            </p:cNvSpPr>
            <p:nvPr/>
          </p:nvSpPr>
          <p:spPr bwMode="auto">
            <a:xfrm>
              <a:off x="1607" y="1526"/>
              <a:ext cx="348" cy="17"/>
            </a:xfrm>
            <a:custGeom>
              <a:avLst/>
              <a:gdLst>
                <a:gd name="T0" fmla="*/ 347 w 348"/>
                <a:gd name="T1" fmla="*/ 16 h 17"/>
                <a:gd name="T2" fmla="*/ 0 w 348"/>
                <a:gd name="T3" fmla="*/ 16 h 17"/>
                <a:gd name="T4" fmla="*/ 0 w 348"/>
                <a:gd name="T5" fmla="*/ 13 h 17"/>
                <a:gd name="T6" fmla="*/ 0 w 348"/>
                <a:gd name="T7" fmla="*/ 10 h 17"/>
                <a:gd name="T8" fmla="*/ 1 w 348"/>
                <a:gd name="T9" fmla="*/ 6 h 17"/>
                <a:gd name="T10" fmla="*/ 2 w 348"/>
                <a:gd name="T11" fmla="*/ 5 h 17"/>
                <a:gd name="T12" fmla="*/ 3 w 348"/>
                <a:gd name="T13" fmla="*/ 3 h 17"/>
                <a:gd name="T14" fmla="*/ 4 w 348"/>
                <a:gd name="T15" fmla="*/ 2 h 17"/>
                <a:gd name="T16" fmla="*/ 6 w 348"/>
                <a:gd name="T17" fmla="*/ 0 h 17"/>
                <a:gd name="T18" fmla="*/ 8 w 348"/>
                <a:gd name="T19" fmla="*/ 0 h 17"/>
                <a:gd name="T20" fmla="*/ 336 w 348"/>
                <a:gd name="T21" fmla="*/ 0 h 17"/>
                <a:gd name="T22" fmla="*/ 339 w 348"/>
                <a:gd name="T23" fmla="*/ 0 h 17"/>
                <a:gd name="T24" fmla="*/ 341 w 348"/>
                <a:gd name="T25" fmla="*/ 2 h 17"/>
                <a:gd name="T26" fmla="*/ 343 w 348"/>
                <a:gd name="T27" fmla="*/ 3 h 17"/>
                <a:gd name="T28" fmla="*/ 344 w 348"/>
                <a:gd name="T29" fmla="*/ 5 h 17"/>
                <a:gd name="T30" fmla="*/ 345 w 348"/>
                <a:gd name="T31" fmla="*/ 6 h 17"/>
                <a:gd name="T32" fmla="*/ 346 w 348"/>
                <a:gd name="T33" fmla="*/ 10 h 17"/>
                <a:gd name="T34" fmla="*/ 347 w 348"/>
                <a:gd name="T35" fmla="*/ 13 h 17"/>
                <a:gd name="T36" fmla="*/ 347 w 348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8"/>
                <a:gd name="T58" fmla="*/ 0 h 17"/>
                <a:gd name="T59" fmla="*/ 348 w 348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8" h="17">
                  <a:moveTo>
                    <a:pt x="347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2"/>
                  </a:lnTo>
                  <a:lnTo>
                    <a:pt x="343" y="3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6" y="10"/>
                  </a:lnTo>
                  <a:lnTo>
                    <a:pt x="347" y="13"/>
                  </a:lnTo>
                  <a:lnTo>
                    <a:pt x="347" y="16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1" name="Freeform 196"/>
            <p:cNvSpPr>
              <a:spLocks/>
            </p:cNvSpPr>
            <p:nvPr/>
          </p:nvSpPr>
          <p:spPr bwMode="auto">
            <a:xfrm>
              <a:off x="1721" y="1522"/>
              <a:ext cx="117" cy="79"/>
            </a:xfrm>
            <a:custGeom>
              <a:avLst/>
              <a:gdLst>
                <a:gd name="T0" fmla="*/ 107 w 117"/>
                <a:gd name="T1" fmla="*/ 0 h 79"/>
                <a:gd name="T2" fmla="*/ 9 w 117"/>
                <a:gd name="T3" fmla="*/ 0 h 79"/>
                <a:gd name="T4" fmla="*/ 7 w 117"/>
                <a:gd name="T5" fmla="*/ 1 h 79"/>
                <a:gd name="T6" fmla="*/ 6 w 117"/>
                <a:gd name="T7" fmla="*/ 1 h 79"/>
                <a:gd name="T8" fmla="*/ 4 w 117"/>
                <a:gd name="T9" fmla="*/ 2 h 79"/>
                <a:gd name="T10" fmla="*/ 3 w 117"/>
                <a:gd name="T11" fmla="*/ 3 h 79"/>
                <a:gd name="T12" fmla="*/ 2 w 117"/>
                <a:gd name="T13" fmla="*/ 4 h 79"/>
                <a:gd name="T14" fmla="*/ 1 w 117"/>
                <a:gd name="T15" fmla="*/ 6 h 79"/>
                <a:gd name="T16" fmla="*/ 1 w 117"/>
                <a:gd name="T17" fmla="*/ 7 h 79"/>
                <a:gd name="T18" fmla="*/ 0 w 117"/>
                <a:gd name="T19" fmla="*/ 9 h 79"/>
                <a:gd name="T20" fmla="*/ 0 w 117"/>
                <a:gd name="T21" fmla="*/ 69 h 79"/>
                <a:gd name="T22" fmla="*/ 1 w 117"/>
                <a:gd name="T23" fmla="*/ 71 h 79"/>
                <a:gd name="T24" fmla="*/ 1 w 117"/>
                <a:gd name="T25" fmla="*/ 73 h 79"/>
                <a:gd name="T26" fmla="*/ 2 w 117"/>
                <a:gd name="T27" fmla="*/ 74 h 79"/>
                <a:gd name="T28" fmla="*/ 3 w 117"/>
                <a:gd name="T29" fmla="*/ 75 h 79"/>
                <a:gd name="T30" fmla="*/ 4 w 117"/>
                <a:gd name="T31" fmla="*/ 77 h 79"/>
                <a:gd name="T32" fmla="*/ 6 w 117"/>
                <a:gd name="T33" fmla="*/ 77 h 79"/>
                <a:gd name="T34" fmla="*/ 7 w 117"/>
                <a:gd name="T35" fmla="*/ 78 h 79"/>
                <a:gd name="T36" fmla="*/ 9 w 117"/>
                <a:gd name="T37" fmla="*/ 78 h 79"/>
                <a:gd name="T38" fmla="*/ 107 w 117"/>
                <a:gd name="T39" fmla="*/ 78 h 79"/>
                <a:gd name="T40" fmla="*/ 109 w 117"/>
                <a:gd name="T41" fmla="*/ 78 h 79"/>
                <a:gd name="T42" fmla="*/ 110 w 117"/>
                <a:gd name="T43" fmla="*/ 77 h 79"/>
                <a:gd name="T44" fmla="*/ 112 w 117"/>
                <a:gd name="T45" fmla="*/ 77 h 79"/>
                <a:gd name="T46" fmla="*/ 113 w 117"/>
                <a:gd name="T47" fmla="*/ 75 h 79"/>
                <a:gd name="T48" fmla="*/ 114 w 117"/>
                <a:gd name="T49" fmla="*/ 74 h 79"/>
                <a:gd name="T50" fmla="*/ 115 w 117"/>
                <a:gd name="T51" fmla="*/ 73 h 79"/>
                <a:gd name="T52" fmla="*/ 115 w 117"/>
                <a:gd name="T53" fmla="*/ 71 h 79"/>
                <a:gd name="T54" fmla="*/ 116 w 117"/>
                <a:gd name="T55" fmla="*/ 69 h 79"/>
                <a:gd name="T56" fmla="*/ 116 w 117"/>
                <a:gd name="T57" fmla="*/ 9 h 79"/>
                <a:gd name="T58" fmla="*/ 115 w 117"/>
                <a:gd name="T59" fmla="*/ 7 h 79"/>
                <a:gd name="T60" fmla="*/ 115 w 117"/>
                <a:gd name="T61" fmla="*/ 6 h 79"/>
                <a:gd name="T62" fmla="*/ 114 w 117"/>
                <a:gd name="T63" fmla="*/ 4 h 79"/>
                <a:gd name="T64" fmla="*/ 113 w 117"/>
                <a:gd name="T65" fmla="*/ 3 h 79"/>
                <a:gd name="T66" fmla="*/ 112 w 117"/>
                <a:gd name="T67" fmla="*/ 2 h 79"/>
                <a:gd name="T68" fmla="*/ 110 w 117"/>
                <a:gd name="T69" fmla="*/ 1 h 79"/>
                <a:gd name="T70" fmla="*/ 109 w 117"/>
                <a:gd name="T71" fmla="*/ 1 h 79"/>
                <a:gd name="T72" fmla="*/ 107 w 117"/>
                <a:gd name="T73" fmla="*/ 0 h 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"/>
                <a:gd name="T112" fmla="*/ 0 h 79"/>
                <a:gd name="T113" fmla="*/ 117 w 117"/>
                <a:gd name="T114" fmla="*/ 79 h 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" h="79">
                  <a:moveTo>
                    <a:pt x="107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07" y="78"/>
                  </a:lnTo>
                  <a:lnTo>
                    <a:pt x="109" y="78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3" y="75"/>
                  </a:lnTo>
                  <a:lnTo>
                    <a:pt x="114" y="74"/>
                  </a:lnTo>
                  <a:lnTo>
                    <a:pt x="115" y="73"/>
                  </a:lnTo>
                  <a:lnTo>
                    <a:pt x="115" y="71"/>
                  </a:lnTo>
                  <a:lnTo>
                    <a:pt x="116" y="69"/>
                  </a:lnTo>
                  <a:lnTo>
                    <a:pt x="116" y="9"/>
                  </a:lnTo>
                  <a:lnTo>
                    <a:pt x="115" y="7"/>
                  </a:lnTo>
                  <a:lnTo>
                    <a:pt x="115" y="6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0" y="1"/>
                  </a:lnTo>
                  <a:lnTo>
                    <a:pt x="109" y="1"/>
                  </a:lnTo>
                  <a:lnTo>
                    <a:pt x="107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2" name="Freeform 197"/>
            <p:cNvSpPr>
              <a:spLocks/>
            </p:cNvSpPr>
            <p:nvPr/>
          </p:nvSpPr>
          <p:spPr bwMode="auto">
            <a:xfrm>
              <a:off x="1730" y="1530"/>
              <a:ext cx="99" cy="17"/>
            </a:xfrm>
            <a:custGeom>
              <a:avLst/>
              <a:gdLst>
                <a:gd name="T0" fmla="*/ 0 w 99"/>
                <a:gd name="T1" fmla="*/ 0 h 17"/>
                <a:gd name="T2" fmla="*/ 0 w 99"/>
                <a:gd name="T3" fmla="*/ 0 h 17"/>
                <a:gd name="T4" fmla="*/ 98 w 99"/>
                <a:gd name="T5" fmla="*/ 0 h 17"/>
                <a:gd name="T6" fmla="*/ 98 w 99"/>
                <a:gd name="T7" fmla="*/ 16 h 17"/>
                <a:gd name="T8" fmla="*/ 0 w 99"/>
                <a:gd name="T9" fmla="*/ 16 h 17"/>
                <a:gd name="T10" fmla="*/ 0 w 99"/>
                <a:gd name="T11" fmla="*/ 16 h 17"/>
                <a:gd name="T12" fmla="*/ 0 w 9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7"/>
                <a:gd name="T23" fmla="*/ 99 w 9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7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3" name="Freeform 198"/>
            <p:cNvSpPr>
              <a:spLocks/>
            </p:cNvSpPr>
            <p:nvPr/>
          </p:nvSpPr>
          <p:spPr bwMode="auto">
            <a:xfrm>
              <a:off x="1713" y="152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11 h 17"/>
                <a:gd name="T8" fmla="*/ 2 w 17"/>
                <a:gd name="T9" fmla="*/ 7 h 17"/>
                <a:gd name="T10" fmla="*/ 4 w 17"/>
                <a:gd name="T11" fmla="*/ 3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3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1 h 17"/>
                <a:gd name="T34" fmla="*/ 4 w 17"/>
                <a:gd name="T35" fmla="*/ 14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4" name="Freeform 199"/>
            <p:cNvSpPr>
              <a:spLocks/>
            </p:cNvSpPr>
            <p:nvPr/>
          </p:nvSpPr>
          <p:spPr bwMode="auto">
            <a:xfrm>
              <a:off x="1698" y="1531"/>
              <a:ext cx="17" cy="61"/>
            </a:xfrm>
            <a:custGeom>
              <a:avLst/>
              <a:gdLst>
                <a:gd name="T0" fmla="*/ 0 w 17"/>
                <a:gd name="T1" fmla="*/ 60 h 61"/>
                <a:gd name="T2" fmla="*/ 0 w 17"/>
                <a:gd name="T3" fmla="*/ 60 h 61"/>
                <a:gd name="T4" fmla="*/ 0 w 17"/>
                <a:gd name="T5" fmla="*/ 0 h 61"/>
                <a:gd name="T6" fmla="*/ 16 w 17"/>
                <a:gd name="T7" fmla="*/ 0 h 61"/>
                <a:gd name="T8" fmla="*/ 16 w 17"/>
                <a:gd name="T9" fmla="*/ 60 h 61"/>
                <a:gd name="T10" fmla="*/ 16 w 17"/>
                <a:gd name="T11" fmla="*/ 60 h 61"/>
                <a:gd name="T12" fmla="*/ 0 w 17"/>
                <a:gd name="T13" fmla="*/ 6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1"/>
                <a:gd name="T23" fmla="*/ 17 w 17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1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0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5" name="Freeform 200"/>
            <p:cNvSpPr>
              <a:spLocks/>
            </p:cNvSpPr>
            <p:nvPr/>
          </p:nvSpPr>
          <p:spPr bwMode="auto">
            <a:xfrm>
              <a:off x="1713" y="159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4 h 17"/>
                <a:gd name="T8" fmla="*/ 7 w 17"/>
                <a:gd name="T9" fmla="*/ 13 h 17"/>
                <a:gd name="T10" fmla="*/ 4 w 17"/>
                <a:gd name="T11" fmla="*/ 11 h 17"/>
                <a:gd name="T12" fmla="*/ 2 w 17"/>
                <a:gd name="T13" fmla="*/ 8 h 17"/>
                <a:gd name="T14" fmla="*/ 0 w 17"/>
                <a:gd name="T15" fmla="*/ 6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4 w 17"/>
                <a:gd name="T23" fmla="*/ 3 h 17"/>
                <a:gd name="T24" fmla="*/ 4 w 17"/>
                <a:gd name="T25" fmla="*/ 5 h 17"/>
                <a:gd name="T26" fmla="*/ 5 w 17"/>
                <a:gd name="T27" fmla="*/ 8 h 17"/>
                <a:gd name="T28" fmla="*/ 7 w 17"/>
                <a:gd name="T29" fmla="*/ 10 h 17"/>
                <a:gd name="T30" fmla="*/ 9 w 17"/>
                <a:gd name="T31" fmla="*/ 11 h 17"/>
                <a:gd name="T32" fmla="*/ 11 w 17"/>
                <a:gd name="T33" fmla="*/ 13 h 17"/>
                <a:gd name="T34" fmla="*/ 14 w 17"/>
                <a:gd name="T35" fmla="*/ 13 h 17"/>
                <a:gd name="T36" fmla="*/ 16 w 17"/>
                <a:gd name="T37" fmla="*/ 13 h 17"/>
                <a:gd name="T38" fmla="*/ 16 w 17"/>
                <a:gd name="T39" fmla="*/ 13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6" name="Freeform 201"/>
            <p:cNvSpPr>
              <a:spLocks/>
            </p:cNvSpPr>
            <p:nvPr/>
          </p:nvSpPr>
          <p:spPr bwMode="auto">
            <a:xfrm>
              <a:off x="1730" y="1599"/>
              <a:ext cx="99" cy="17"/>
            </a:xfrm>
            <a:custGeom>
              <a:avLst/>
              <a:gdLst>
                <a:gd name="T0" fmla="*/ 98 w 99"/>
                <a:gd name="T1" fmla="*/ 16 h 17"/>
                <a:gd name="T2" fmla="*/ 98 w 99"/>
                <a:gd name="T3" fmla="*/ 16 h 17"/>
                <a:gd name="T4" fmla="*/ 0 w 99"/>
                <a:gd name="T5" fmla="*/ 16 h 17"/>
                <a:gd name="T6" fmla="*/ 0 w 99"/>
                <a:gd name="T7" fmla="*/ 0 h 17"/>
                <a:gd name="T8" fmla="*/ 98 w 99"/>
                <a:gd name="T9" fmla="*/ 0 h 17"/>
                <a:gd name="T10" fmla="*/ 98 w 99"/>
                <a:gd name="T11" fmla="*/ 0 h 17"/>
                <a:gd name="T12" fmla="*/ 98 w 99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7"/>
                <a:gd name="T23" fmla="*/ 99 w 9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7">
                  <a:moveTo>
                    <a:pt x="98" y="16"/>
                  </a:moveTo>
                  <a:lnTo>
                    <a:pt x="9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7" name="Freeform 202"/>
            <p:cNvSpPr>
              <a:spLocks/>
            </p:cNvSpPr>
            <p:nvPr/>
          </p:nvSpPr>
          <p:spPr bwMode="auto">
            <a:xfrm>
              <a:off x="1820" y="159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4 w 17"/>
                <a:gd name="T9" fmla="*/ 8 h 17"/>
                <a:gd name="T10" fmla="*/ 13 w 17"/>
                <a:gd name="T11" fmla="*/ 11 h 17"/>
                <a:gd name="T12" fmla="*/ 9 w 17"/>
                <a:gd name="T13" fmla="*/ 13 h 17"/>
                <a:gd name="T14" fmla="*/ 7 w 17"/>
                <a:gd name="T15" fmla="*/ 14 h 17"/>
                <a:gd name="T16" fmla="*/ 4 w 17"/>
                <a:gd name="T17" fmla="*/ 16 h 17"/>
                <a:gd name="T18" fmla="*/ 0 w 17"/>
                <a:gd name="T19" fmla="*/ 16 h 17"/>
                <a:gd name="T20" fmla="*/ 0 w 17"/>
                <a:gd name="T21" fmla="*/ 13 h 17"/>
                <a:gd name="T22" fmla="*/ 2 w 17"/>
                <a:gd name="T23" fmla="*/ 13 h 17"/>
                <a:gd name="T24" fmla="*/ 5 w 17"/>
                <a:gd name="T25" fmla="*/ 13 h 17"/>
                <a:gd name="T26" fmla="*/ 7 w 17"/>
                <a:gd name="T27" fmla="*/ 11 h 17"/>
                <a:gd name="T28" fmla="*/ 9 w 17"/>
                <a:gd name="T29" fmla="*/ 10 h 17"/>
                <a:gd name="T30" fmla="*/ 13 w 17"/>
                <a:gd name="T31" fmla="*/ 8 h 17"/>
                <a:gd name="T32" fmla="*/ 13 w 17"/>
                <a:gd name="T33" fmla="*/ 5 h 17"/>
                <a:gd name="T34" fmla="*/ 14 w 17"/>
                <a:gd name="T35" fmla="*/ 3 h 17"/>
                <a:gd name="T36" fmla="*/ 14 w 17"/>
                <a:gd name="T37" fmla="*/ 0 h 17"/>
                <a:gd name="T38" fmla="*/ 14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8" name="Freeform 203"/>
            <p:cNvSpPr>
              <a:spLocks/>
            </p:cNvSpPr>
            <p:nvPr/>
          </p:nvSpPr>
          <p:spPr bwMode="auto">
            <a:xfrm>
              <a:off x="1813" y="1531"/>
              <a:ext cx="17" cy="61"/>
            </a:xfrm>
            <a:custGeom>
              <a:avLst/>
              <a:gdLst>
                <a:gd name="T0" fmla="*/ 16 w 17"/>
                <a:gd name="T1" fmla="*/ 0 h 61"/>
                <a:gd name="T2" fmla="*/ 16 w 17"/>
                <a:gd name="T3" fmla="*/ 0 h 61"/>
                <a:gd name="T4" fmla="*/ 16 w 17"/>
                <a:gd name="T5" fmla="*/ 60 h 61"/>
                <a:gd name="T6" fmla="*/ 0 w 17"/>
                <a:gd name="T7" fmla="*/ 60 h 61"/>
                <a:gd name="T8" fmla="*/ 0 w 17"/>
                <a:gd name="T9" fmla="*/ 0 h 61"/>
                <a:gd name="T10" fmla="*/ 0 w 17"/>
                <a:gd name="T11" fmla="*/ 0 h 61"/>
                <a:gd name="T12" fmla="*/ 16 w 17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1"/>
                <a:gd name="T23" fmla="*/ 17 w 17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1">
                  <a:moveTo>
                    <a:pt x="16" y="0"/>
                  </a:moveTo>
                  <a:lnTo>
                    <a:pt x="16" y="0"/>
                  </a:lnTo>
                  <a:lnTo>
                    <a:pt x="16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9" name="Freeform 204"/>
            <p:cNvSpPr>
              <a:spLocks/>
            </p:cNvSpPr>
            <p:nvPr/>
          </p:nvSpPr>
          <p:spPr bwMode="auto">
            <a:xfrm>
              <a:off x="1820" y="152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7 w 17"/>
                <a:gd name="T7" fmla="*/ 0 h 17"/>
                <a:gd name="T8" fmla="*/ 9 w 17"/>
                <a:gd name="T9" fmla="*/ 2 h 17"/>
                <a:gd name="T10" fmla="*/ 13 w 17"/>
                <a:gd name="T11" fmla="*/ 3 h 17"/>
                <a:gd name="T12" fmla="*/ 14 w 17"/>
                <a:gd name="T13" fmla="*/ 7 h 17"/>
                <a:gd name="T14" fmla="*/ 16 w 17"/>
                <a:gd name="T15" fmla="*/ 11 h 17"/>
                <a:gd name="T16" fmla="*/ 16 w 17"/>
                <a:gd name="T17" fmla="*/ 12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4 h 17"/>
                <a:gd name="T24" fmla="*/ 13 w 17"/>
                <a:gd name="T25" fmla="*/ 11 h 17"/>
                <a:gd name="T26" fmla="*/ 13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3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0" name="Freeform 205"/>
            <p:cNvSpPr>
              <a:spLocks/>
            </p:cNvSpPr>
            <p:nvPr/>
          </p:nvSpPr>
          <p:spPr bwMode="auto">
            <a:xfrm>
              <a:off x="1723" y="1586"/>
              <a:ext cx="113" cy="17"/>
            </a:xfrm>
            <a:custGeom>
              <a:avLst/>
              <a:gdLst>
                <a:gd name="T0" fmla="*/ 106 w 113"/>
                <a:gd name="T1" fmla="*/ 0 h 17"/>
                <a:gd name="T2" fmla="*/ 5 w 113"/>
                <a:gd name="T3" fmla="*/ 0 h 17"/>
                <a:gd name="T4" fmla="*/ 3 w 113"/>
                <a:gd name="T5" fmla="*/ 1 h 17"/>
                <a:gd name="T6" fmla="*/ 1 w 113"/>
                <a:gd name="T7" fmla="*/ 3 h 17"/>
                <a:gd name="T8" fmla="*/ 0 w 113"/>
                <a:gd name="T9" fmla="*/ 5 h 17"/>
                <a:gd name="T10" fmla="*/ 0 w 113"/>
                <a:gd name="T11" fmla="*/ 8 h 17"/>
                <a:gd name="T12" fmla="*/ 0 w 113"/>
                <a:gd name="T13" fmla="*/ 8 h 17"/>
                <a:gd name="T14" fmla="*/ 0 w 113"/>
                <a:gd name="T15" fmla="*/ 11 h 17"/>
                <a:gd name="T16" fmla="*/ 1 w 113"/>
                <a:gd name="T17" fmla="*/ 13 h 17"/>
                <a:gd name="T18" fmla="*/ 3 w 113"/>
                <a:gd name="T19" fmla="*/ 15 h 17"/>
                <a:gd name="T20" fmla="*/ 5 w 113"/>
                <a:gd name="T21" fmla="*/ 16 h 17"/>
                <a:gd name="T22" fmla="*/ 106 w 113"/>
                <a:gd name="T23" fmla="*/ 16 h 17"/>
                <a:gd name="T24" fmla="*/ 108 w 113"/>
                <a:gd name="T25" fmla="*/ 15 h 17"/>
                <a:gd name="T26" fmla="*/ 110 w 113"/>
                <a:gd name="T27" fmla="*/ 13 h 17"/>
                <a:gd name="T28" fmla="*/ 111 w 113"/>
                <a:gd name="T29" fmla="*/ 11 h 17"/>
                <a:gd name="T30" fmla="*/ 112 w 113"/>
                <a:gd name="T31" fmla="*/ 8 h 17"/>
                <a:gd name="T32" fmla="*/ 112 w 113"/>
                <a:gd name="T33" fmla="*/ 8 h 17"/>
                <a:gd name="T34" fmla="*/ 111 w 113"/>
                <a:gd name="T35" fmla="*/ 5 h 17"/>
                <a:gd name="T36" fmla="*/ 110 w 113"/>
                <a:gd name="T37" fmla="*/ 3 h 17"/>
                <a:gd name="T38" fmla="*/ 108 w 113"/>
                <a:gd name="T39" fmla="*/ 1 h 17"/>
                <a:gd name="T40" fmla="*/ 106 w 113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17"/>
                <a:gd name="T65" fmla="*/ 113 w 113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17">
                  <a:moveTo>
                    <a:pt x="10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106" y="16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1" y="11"/>
                  </a:lnTo>
                  <a:lnTo>
                    <a:pt x="112" y="8"/>
                  </a:lnTo>
                  <a:lnTo>
                    <a:pt x="111" y="5"/>
                  </a:lnTo>
                  <a:lnTo>
                    <a:pt x="110" y="3"/>
                  </a:lnTo>
                  <a:lnTo>
                    <a:pt x="108" y="1"/>
                  </a:lnTo>
                  <a:lnTo>
                    <a:pt x="10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1" name="Freeform 206"/>
            <p:cNvSpPr>
              <a:spLocks/>
            </p:cNvSpPr>
            <p:nvPr/>
          </p:nvSpPr>
          <p:spPr bwMode="auto">
            <a:xfrm>
              <a:off x="1625" y="1523"/>
              <a:ext cx="309" cy="172"/>
            </a:xfrm>
            <a:custGeom>
              <a:avLst/>
              <a:gdLst>
                <a:gd name="T0" fmla="*/ 25 w 309"/>
                <a:gd name="T1" fmla="*/ 0 h 172"/>
                <a:gd name="T2" fmla="*/ 25 w 309"/>
                <a:gd name="T3" fmla="*/ 171 h 172"/>
                <a:gd name="T4" fmla="*/ 0 w 309"/>
                <a:gd name="T5" fmla="*/ 171 h 172"/>
                <a:gd name="T6" fmla="*/ 1 w 309"/>
                <a:gd name="T7" fmla="*/ 0 h 172"/>
                <a:gd name="T8" fmla="*/ 25 w 309"/>
                <a:gd name="T9" fmla="*/ 0 h 172"/>
                <a:gd name="T10" fmla="*/ 25 w 309"/>
                <a:gd name="T11" fmla="*/ 0 h 172"/>
                <a:gd name="T12" fmla="*/ 307 w 309"/>
                <a:gd name="T13" fmla="*/ 0 h 172"/>
                <a:gd name="T14" fmla="*/ 308 w 309"/>
                <a:gd name="T15" fmla="*/ 171 h 172"/>
                <a:gd name="T16" fmla="*/ 283 w 309"/>
                <a:gd name="T17" fmla="*/ 171 h 172"/>
                <a:gd name="T18" fmla="*/ 283 w 309"/>
                <a:gd name="T19" fmla="*/ 0 h 172"/>
                <a:gd name="T20" fmla="*/ 307 w 309"/>
                <a:gd name="T21" fmla="*/ 0 h 172"/>
                <a:gd name="T22" fmla="*/ 25 w 309"/>
                <a:gd name="T23" fmla="*/ 0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9"/>
                <a:gd name="T37" fmla="*/ 0 h 172"/>
                <a:gd name="T38" fmla="*/ 309 w 309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172">
                  <a:moveTo>
                    <a:pt x="25" y="0"/>
                  </a:moveTo>
                  <a:lnTo>
                    <a:pt x="25" y="171"/>
                  </a:lnTo>
                  <a:lnTo>
                    <a:pt x="0" y="171"/>
                  </a:lnTo>
                  <a:lnTo>
                    <a:pt x="1" y="0"/>
                  </a:lnTo>
                  <a:lnTo>
                    <a:pt x="25" y="0"/>
                  </a:lnTo>
                  <a:lnTo>
                    <a:pt x="307" y="0"/>
                  </a:lnTo>
                  <a:lnTo>
                    <a:pt x="308" y="171"/>
                  </a:lnTo>
                  <a:lnTo>
                    <a:pt x="283" y="171"/>
                  </a:lnTo>
                  <a:lnTo>
                    <a:pt x="283" y="0"/>
                  </a:lnTo>
                  <a:lnTo>
                    <a:pt x="307" y="0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2" name="Freeform 207"/>
            <p:cNvSpPr>
              <a:spLocks/>
            </p:cNvSpPr>
            <p:nvPr/>
          </p:nvSpPr>
          <p:spPr bwMode="auto">
            <a:xfrm>
              <a:off x="1635" y="1523"/>
              <a:ext cx="17" cy="173"/>
            </a:xfrm>
            <a:custGeom>
              <a:avLst/>
              <a:gdLst>
                <a:gd name="T0" fmla="*/ 8 w 17"/>
                <a:gd name="T1" fmla="*/ 171 h 173"/>
                <a:gd name="T2" fmla="*/ 0 w 17"/>
                <a:gd name="T3" fmla="*/ 171 h 173"/>
                <a:gd name="T4" fmla="*/ 0 w 17"/>
                <a:gd name="T5" fmla="*/ 0 h 173"/>
                <a:gd name="T6" fmla="*/ 16 w 17"/>
                <a:gd name="T7" fmla="*/ 0 h 173"/>
                <a:gd name="T8" fmla="*/ 16 w 17"/>
                <a:gd name="T9" fmla="*/ 171 h 173"/>
                <a:gd name="T10" fmla="*/ 8 w 17"/>
                <a:gd name="T11" fmla="*/ 172 h 173"/>
                <a:gd name="T12" fmla="*/ 16 w 17"/>
                <a:gd name="T13" fmla="*/ 171 h 173"/>
                <a:gd name="T14" fmla="*/ 16 w 17"/>
                <a:gd name="T15" fmla="*/ 172 h 173"/>
                <a:gd name="T16" fmla="*/ 8 w 17"/>
                <a:gd name="T17" fmla="*/ 172 h 173"/>
                <a:gd name="T18" fmla="*/ 0 w 17"/>
                <a:gd name="T19" fmla="*/ 172 h 173"/>
                <a:gd name="T20" fmla="*/ 0 w 17"/>
                <a:gd name="T21" fmla="*/ 171 h 173"/>
                <a:gd name="T22" fmla="*/ 8 w 17"/>
                <a:gd name="T23" fmla="*/ 17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8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1"/>
                  </a:lnTo>
                  <a:lnTo>
                    <a:pt x="8" y="172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8" y="17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3" name="Freeform 208"/>
            <p:cNvSpPr>
              <a:spLocks/>
            </p:cNvSpPr>
            <p:nvPr/>
          </p:nvSpPr>
          <p:spPr bwMode="auto">
            <a:xfrm>
              <a:off x="1625" y="1702"/>
              <a:ext cx="26" cy="17"/>
            </a:xfrm>
            <a:custGeom>
              <a:avLst/>
              <a:gdLst>
                <a:gd name="T0" fmla="*/ 1 w 26"/>
                <a:gd name="T1" fmla="*/ 0 h 17"/>
                <a:gd name="T2" fmla="*/ 0 w 26"/>
                <a:gd name="T3" fmla="*/ 0 h 17"/>
                <a:gd name="T4" fmla="*/ 25 w 26"/>
                <a:gd name="T5" fmla="*/ 0 h 17"/>
                <a:gd name="T6" fmla="*/ 25 w 26"/>
                <a:gd name="T7" fmla="*/ 16 h 17"/>
                <a:gd name="T8" fmla="*/ 0 w 26"/>
                <a:gd name="T9" fmla="*/ 16 h 17"/>
                <a:gd name="T10" fmla="*/ 0 w 26"/>
                <a:gd name="T11" fmla="*/ 0 h 17"/>
                <a:gd name="T12" fmla="*/ 0 w 26"/>
                <a:gd name="T13" fmla="*/ 16 h 17"/>
                <a:gd name="T14" fmla="*/ 0 w 26"/>
                <a:gd name="T15" fmla="*/ 16 h 17"/>
                <a:gd name="T16" fmla="*/ 0 w 26"/>
                <a:gd name="T17" fmla="*/ 0 h 17"/>
                <a:gd name="T18" fmla="*/ 0 w 26"/>
                <a:gd name="T19" fmla="*/ 0 h 17"/>
                <a:gd name="T20" fmla="*/ 0 w 26"/>
                <a:gd name="T21" fmla="*/ 0 h 17"/>
                <a:gd name="T22" fmla="*/ 1 w 26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7"/>
                <a:gd name="T38" fmla="*/ 26 w 2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7">
                  <a:moveTo>
                    <a:pt x="1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4" name="Freeform 209"/>
            <p:cNvSpPr>
              <a:spLocks/>
            </p:cNvSpPr>
            <p:nvPr/>
          </p:nvSpPr>
          <p:spPr bwMode="auto">
            <a:xfrm>
              <a:off x="1602" y="1522"/>
              <a:ext cx="17" cy="173"/>
            </a:xfrm>
            <a:custGeom>
              <a:avLst/>
              <a:gdLst>
                <a:gd name="T0" fmla="*/ 16 w 17"/>
                <a:gd name="T1" fmla="*/ 1 h 173"/>
                <a:gd name="T2" fmla="*/ 16 w 17"/>
                <a:gd name="T3" fmla="*/ 1 h 173"/>
                <a:gd name="T4" fmla="*/ 16 w 17"/>
                <a:gd name="T5" fmla="*/ 172 h 173"/>
                <a:gd name="T6" fmla="*/ 0 w 17"/>
                <a:gd name="T7" fmla="*/ 172 h 173"/>
                <a:gd name="T8" fmla="*/ 0 w 17"/>
                <a:gd name="T9" fmla="*/ 1 h 173"/>
                <a:gd name="T10" fmla="*/ 16 w 17"/>
                <a:gd name="T11" fmla="*/ 0 h 173"/>
                <a:gd name="T12" fmla="*/ 0 w 17"/>
                <a:gd name="T13" fmla="*/ 1 h 173"/>
                <a:gd name="T14" fmla="*/ 0 w 17"/>
                <a:gd name="T15" fmla="*/ 0 h 173"/>
                <a:gd name="T16" fmla="*/ 16 w 17"/>
                <a:gd name="T17" fmla="*/ 0 h 173"/>
                <a:gd name="T18" fmla="*/ 16 w 17"/>
                <a:gd name="T19" fmla="*/ 0 h 173"/>
                <a:gd name="T20" fmla="*/ 16 w 17"/>
                <a:gd name="T21" fmla="*/ 1 h 173"/>
                <a:gd name="T22" fmla="*/ 16 w 17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16" y="1"/>
                  </a:moveTo>
                  <a:lnTo>
                    <a:pt x="16" y="1"/>
                  </a:lnTo>
                  <a:lnTo>
                    <a:pt x="16" y="172"/>
                  </a:lnTo>
                  <a:lnTo>
                    <a:pt x="0" y="172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5" name="Freeform 210"/>
            <p:cNvSpPr>
              <a:spLocks/>
            </p:cNvSpPr>
            <p:nvPr/>
          </p:nvSpPr>
          <p:spPr bwMode="auto">
            <a:xfrm>
              <a:off x="1626" y="1530"/>
              <a:ext cx="26" cy="17"/>
            </a:xfrm>
            <a:custGeom>
              <a:avLst/>
              <a:gdLst>
                <a:gd name="T0" fmla="*/ 23 w 26"/>
                <a:gd name="T1" fmla="*/ 16 h 17"/>
                <a:gd name="T2" fmla="*/ 24 w 26"/>
                <a:gd name="T3" fmla="*/ 16 h 17"/>
                <a:gd name="T4" fmla="*/ 0 w 26"/>
                <a:gd name="T5" fmla="*/ 16 h 17"/>
                <a:gd name="T6" fmla="*/ 0 w 26"/>
                <a:gd name="T7" fmla="*/ 0 h 17"/>
                <a:gd name="T8" fmla="*/ 24 w 26"/>
                <a:gd name="T9" fmla="*/ 0 h 17"/>
                <a:gd name="T10" fmla="*/ 25 w 26"/>
                <a:gd name="T11" fmla="*/ 16 h 17"/>
                <a:gd name="T12" fmla="*/ 24 w 26"/>
                <a:gd name="T13" fmla="*/ 0 h 17"/>
                <a:gd name="T14" fmla="*/ 24 w 26"/>
                <a:gd name="T15" fmla="*/ 0 h 17"/>
                <a:gd name="T16" fmla="*/ 25 w 26"/>
                <a:gd name="T17" fmla="*/ 16 h 17"/>
                <a:gd name="T18" fmla="*/ 24 w 26"/>
                <a:gd name="T19" fmla="*/ 16 h 17"/>
                <a:gd name="T20" fmla="*/ 24 w 26"/>
                <a:gd name="T21" fmla="*/ 16 h 17"/>
                <a:gd name="T22" fmla="*/ 23 w 2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7"/>
                <a:gd name="T38" fmla="*/ 26 w 2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7">
                  <a:moveTo>
                    <a:pt x="23" y="16"/>
                  </a:moveTo>
                  <a:lnTo>
                    <a:pt x="2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6"/>
                  </a:lnTo>
                  <a:lnTo>
                    <a:pt x="24" y="0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6" name="Freeform 211"/>
            <p:cNvSpPr>
              <a:spLocks/>
            </p:cNvSpPr>
            <p:nvPr/>
          </p:nvSpPr>
          <p:spPr bwMode="auto">
            <a:xfrm>
              <a:off x="1917" y="1523"/>
              <a:ext cx="17" cy="173"/>
            </a:xfrm>
            <a:custGeom>
              <a:avLst/>
              <a:gdLst>
                <a:gd name="T0" fmla="*/ 16 w 17"/>
                <a:gd name="T1" fmla="*/ 171 h 173"/>
                <a:gd name="T2" fmla="*/ 8 w 17"/>
                <a:gd name="T3" fmla="*/ 171 h 173"/>
                <a:gd name="T4" fmla="*/ 0 w 17"/>
                <a:gd name="T5" fmla="*/ 0 h 173"/>
                <a:gd name="T6" fmla="*/ 16 w 17"/>
                <a:gd name="T7" fmla="*/ 0 h 173"/>
                <a:gd name="T8" fmla="*/ 16 w 17"/>
                <a:gd name="T9" fmla="*/ 171 h 173"/>
                <a:gd name="T10" fmla="*/ 16 w 17"/>
                <a:gd name="T11" fmla="*/ 172 h 173"/>
                <a:gd name="T12" fmla="*/ 16 w 17"/>
                <a:gd name="T13" fmla="*/ 171 h 173"/>
                <a:gd name="T14" fmla="*/ 16 w 17"/>
                <a:gd name="T15" fmla="*/ 172 h 173"/>
                <a:gd name="T16" fmla="*/ 16 w 17"/>
                <a:gd name="T17" fmla="*/ 172 h 173"/>
                <a:gd name="T18" fmla="*/ 8 w 17"/>
                <a:gd name="T19" fmla="*/ 172 h 173"/>
                <a:gd name="T20" fmla="*/ 8 w 17"/>
                <a:gd name="T21" fmla="*/ 171 h 173"/>
                <a:gd name="T22" fmla="*/ 16 w 17"/>
                <a:gd name="T23" fmla="*/ 17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16" y="171"/>
                  </a:moveTo>
                  <a:lnTo>
                    <a:pt x="8" y="17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8" y="171"/>
                  </a:lnTo>
                  <a:lnTo>
                    <a:pt x="16" y="17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7" name="Freeform 212"/>
            <p:cNvSpPr>
              <a:spLocks/>
            </p:cNvSpPr>
            <p:nvPr/>
          </p:nvSpPr>
          <p:spPr bwMode="auto">
            <a:xfrm>
              <a:off x="1907" y="1702"/>
              <a:ext cx="27" cy="17"/>
            </a:xfrm>
            <a:custGeom>
              <a:avLst/>
              <a:gdLst>
                <a:gd name="T0" fmla="*/ 2 w 27"/>
                <a:gd name="T1" fmla="*/ 0 h 17"/>
                <a:gd name="T2" fmla="*/ 1 w 27"/>
                <a:gd name="T3" fmla="*/ 0 h 17"/>
                <a:gd name="T4" fmla="*/ 26 w 27"/>
                <a:gd name="T5" fmla="*/ 0 h 17"/>
                <a:gd name="T6" fmla="*/ 26 w 27"/>
                <a:gd name="T7" fmla="*/ 16 h 17"/>
                <a:gd name="T8" fmla="*/ 1 w 27"/>
                <a:gd name="T9" fmla="*/ 16 h 17"/>
                <a:gd name="T10" fmla="*/ 0 w 27"/>
                <a:gd name="T11" fmla="*/ 0 h 17"/>
                <a:gd name="T12" fmla="*/ 1 w 27"/>
                <a:gd name="T13" fmla="*/ 16 h 17"/>
                <a:gd name="T14" fmla="*/ 0 w 27"/>
                <a:gd name="T15" fmla="*/ 16 h 17"/>
                <a:gd name="T16" fmla="*/ 0 w 27"/>
                <a:gd name="T17" fmla="*/ 0 h 17"/>
                <a:gd name="T18" fmla="*/ 0 w 27"/>
                <a:gd name="T19" fmla="*/ 0 h 17"/>
                <a:gd name="T20" fmla="*/ 1 w 27"/>
                <a:gd name="T21" fmla="*/ 0 h 17"/>
                <a:gd name="T22" fmla="*/ 2 w 2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7"/>
                <a:gd name="T38" fmla="*/ 27 w 2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7">
                  <a:moveTo>
                    <a:pt x="2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8" name="Freeform 213"/>
            <p:cNvSpPr>
              <a:spLocks/>
            </p:cNvSpPr>
            <p:nvPr/>
          </p:nvSpPr>
          <p:spPr bwMode="auto">
            <a:xfrm>
              <a:off x="1893" y="1522"/>
              <a:ext cx="17" cy="173"/>
            </a:xfrm>
            <a:custGeom>
              <a:avLst/>
              <a:gdLst>
                <a:gd name="T0" fmla="*/ 8 w 17"/>
                <a:gd name="T1" fmla="*/ 1 h 173"/>
                <a:gd name="T2" fmla="*/ 16 w 17"/>
                <a:gd name="T3" fmla="*/ 1 h 173"/>
                <a:gd name="T4" fmla="*/ 16 w 17"/>
                <a:gd name="T5" fmla="*/ 172 h 173"/>
                <a:gd name="T6" fmla="*/ 0 w 17"/>
                <a:gd name="T7" fmla="*/ 172 h 173"/>
                <a:gd name="T8" fmla="*/ 0 w 17"/>
                <a:gd name="T9" fmla="*/ 1 h 173"/>
                <a:gd name="T10" fmla="*/ 8 w 17"/>
                <a:gd name="T11" fmla="*/ 0 h 173"/>
                <a:gd name="T12" fmla="*/ 0 w 17"/>
                <a:gd name="T13" fmla="*/ 1 h 173"/>
                <a:gd name="T14" fmla="*/ 8 w 17"/>
                <a:gd name="T15" fmla="*/ 0 h 173"/>
                <a:gd name="T16" fmla="*/ 8 w 17"/>
                <a:gd name="T17" fmla="*/ 0 h 173"/>
                <a:gd name="T18" fmla="*/ 16 w 17"/>
                <a:gd name="T19" fmla="*/ 0 h 173"/>
                <a:gd name="T20" fmla="*/ 16 w 17"/>
                <a:gd name="T21" fmla="*/ 1 h 173"/>
                <a:gd name="T22" fmla="*/ 8 w 17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8" y="1"/>
                  </a:moveTo>
                  <a:lnTo>
                    <a:pt x="16" y="1"/>
                  </a:lnTo>
                  <a:lnTo>
                    <a:pt x="16" y="172"/>
                  </a:lnTo>
                  <a:lnTo>
                    <a:pt x="0" y="172"/>
                  </a:lnTo>
                  <a:lnTo>
                    <a:pt x="0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9" name="Freeform 214"/>
            <p:cNvSpPr>
              <a:spLocks/>
            </p:cNvSpPr>
            <p:nvPr/>
          </p:nvSpPr>
          <p:spPr bwMode="auto">
            <a:xfrm>
              <a:off x="1908" y="1530"/>
              <a:ext cx="26" cy="17"/>
            </a:xfrm>
            <a:custGeom>
              <a:avLst/>
              <a:gdLst>
                <a:gd name="T0" fmla="*/ 23 w 26"/>
                <a:gd name="T1" fmla="*/ 16 h 17"/>
                <a:gd name="T2" fmla="*/ 24 w 26"/>
                <a:gd name="T3" fmla="*/ 16 h 17"/>
                <a:gd name="T4" fmla="*/ 0 w 26"/>
                <a:gd name="T5" fmla="*/ 16 h 17"/>
                <a:gd name="T6" fmla="*/ 0 w 26"/>
                <a:gd name="T7" fmla="*/ 0 h 17"/>
                <a:gd name="T8" fmla="*/ 24 w 26"/>
                <a:gd name="T9" fmla="*/ 0 h 17"/>
                <a:gd name="T10" fmla="*/ 25 w 26"/>
                <a:gd name="T11" fmla="*/ 16 h 17"/>
                <a:gd name="T12" fmla="*/ 24 w 26"/>
                <a:gd name="T13" fmla="*/ 0 h 17"/>
                <a:gd name="T14" fmla="*/ 25 w 26"/>
                <a:gd name="T15" fmla="*/ 0 h 17"/>
                <a:gd name="T16" fmla="*/ 25 w 26"/>
                <a:gd name="T17" fmla="*/ 16 h 17"/>
                <a:gd name="T18" fmla="*/ 25 w 26"/>
                <a:gd name="T19" fmla="*/ 16 h 17"/>
                <a:gd name="T20" fmla="*/ 24 w 26"/>
                <a:gd name="T21" fmla="*/ 16 h 17"/>
                <a:gd name="T22" fmla="*/ 23 w 2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7"/>
                <a:gd name="T38" fmla="*/ 26 w 2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7">
                  <a:moveTo>
                    <a:pt x="23" y="16"/>
                  </a:moveTo>
                  <a:lnTo>
                    <a:pt x="2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6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0" name="Freeform 215"/>
            <p:cNvSpPr>
              <a:spLocks/>
            </p:cNvSpPr>
            <p:nvPr/>
          </p:nvSpPr>
          <p:spPr bwMode="auto">
            <a:xfrm>
              <a:off x="1626" y="1526"/>
              <a:ext cx="307" cy="17"/>
            </a:xfrm>
            <a:custGeom>
              <a:avLst/>
              <a:gdLst>
                <a:gd name="T0" fmla="*/ 24 w 307"/>
                <a:gd name="T1" fmla="*/ 16 h 17"/>
                <a:gd name="T2" fmla="*/ 0 w 307"/>
                <a:gd name="T3" fmla="*/ 16 h 17"/>
                <a:gd name="T4" fmla="*/ 0 w 307"/>
                <a:gd name="T5" fmla="*/ 0 h 17"/>
                <a:gd name="T6" fmla="*/ 24 w 307"/>
                <a:gd name="T7" fmla="*/ 0 h 17"/>
                <a:gd name="T8" fmla="*/ 24 w 307"/>
                <a:gd name="T9" fmla="*/ 16 h 17"/>
                <a:gd name="T10" fmla="*/ 24 w 307"/>
                <a:gd name="T11" fmla="*/ 16 h 17"/>
                <a:gd name="T12" fmla="*/ 306 w 307"/>
                <a:gd name="T13" fmla="*/ 16 h 17"/>
                <a:gd name="T14" fmla="*/ 282 w 307"/>
                <a:gd name="T15" fmla="*/ 16 h 17"/>
                <a:gd name="T16" fmla="*/ 282 w 307"/>
                <a:gd name="T17" fmla="*/ 0 h 17"/>
                <a:gd name="T18" fmla="*/ 306 w 307"/>
                <a:gd name="T19" fmla="*/ 0 h 17"/>
                <a:gd name="T20" fmla="*/ 306 w 307"/>
                <a:gd name="T21" fmla="*/ 16 h 17"/>
                <a:gd name="T22" fmla="*/ 24 w 30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7"/>
                <a:gd name="T37" fmla="*/ 0 h 17"/>
                <a:gd name="T38" fmla="*/ 307 w 30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7" h="17">
                  <a:moveTo>
                    <a:pt x="24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306" y="16"/>
                  </a:lnTo>
                  <a:lnTo>
                    <a:pt x="282" y="16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06" y="16"/>
                  </a:lnTo>
                  <a:lnTo>
                    <a:pt x="24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1" name="Freeform 216"/>
            <p:cNvSpPr>
              <a:spLocks/>
            </p:cNvSpPr>
            <p:nvPr/>
          </p:nvSpPr>
          <p:spPr bwMode="auto">
            <a:xfrm>
              <a:off x="1497" y="724"/>
              <a:ext cx="54" cy="775"/>
            </a:xfrm>
            <a:custGeom>
              <a:avLst/>
              <a:gdLst>
                <a:gd name="T0" fmla="*/ 0 w 54"/>
                <a:gd name="T1" fmla="*/ 774 h 775"/>
                <a:gd name="T2" fmla="*/ 53 w 54"/>
                <a:gd name="T3" fmla="*/ 774 h 775"/>
                <a:gd name="T4" fmla="*/ 53 w 54"/>
                <a:gd name="T5" fmla="*/ 0 h 775"/>
                <a:gd name="T6" fmla="*/ 0 w 54"/>
                <a:gd name="T7" fmla="*/ 0 h 775"/>
                <a:gd name="T8" fmla="*/ 0 w 54"/>
                <a:gd name="T9" fmla="*/ 77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75"/>
                <a:gd name="T17" fmla="*/ 54 w 54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75">
                  <a:moveTo>
                    <a:pt x="0" y="774"/>
                  </a:moveTo>
                  <a:lnTo>
                    <a:pt x="53" y="774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77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2" name="Freeform 217"/>
            <p:cNvSpPr>
              <a:spLocks/>
            </p:cNvSpPr>
            <p:nvPr/>
          </p:nvSpPr>
          <p:spPr bwMode="auto">
            <a:xfrm>
              <a:off x="1497" y="1500"/>
              <a:ext cx="55" cy="17"/>
            </a:xfrm>
            <a:custGeom>
              <a:avLst/>
              <a:gdLst>
                <a:gd name="T0" fmla="*/ 54 w 55"/>
                <a:gd name="T1" fmla="*/ 5 h 17"/>
                <a:gd name="T2" fmla="*/ 53 w 55"/>
                <a:gd name="T3" fmla="*/ 16 h 17"/>
                <a:gd name="T4" fmla="*/ 0 w 55"/>
                <a:gd name="T5" fmla="*/ 16 h 17"/>
                <a:gd name="T6" fmla="*/ 0 w 55"/>
                <a:gd name="T7" fmla="*/ 0 h 17"/>
                <a:gd name="T8" fmla="*/ 53 w 55"/>
                <a:gd name="T9" fmla="*/ 0 h 17"/>
                <a:gd name="T10" fmla="*/ 51 w 55"/>
                <a:gd name="T11" fmla="*/ 5 h 17"/>
                <a:gd name="T12" fmla="*/ 54 w 55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7"/>
                <a:gd name="T23" fmla="*/ 55 w 5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7">
                  <a:moveTo>
                    <a:pt x="54" y="5"/>
                  </a:move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1" y="5"/>
                  </a:lnTo>
                  <a:lnTo>
                    <a:pt x="54" y="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3" name="Freeform 218"/>
            <p:cNvSpPr>
              <a:spLocks/>
            </p:cNvSpPr>
            <p:nvPr/>
          </p:nvSpPr>
          <p:spPr bwMode="auto">
            <a:xfrm>
              <a:off x="1532" y="723"/>
              <a:ext cx="17" cy="776"/>
            </a:xfrm>
            <a:custGeom>
              <a:avLst/>
              <a:gdLst>
                <a:gd name="T0" fmla="*/ 11 w 17"/>
                <a:gd name="T1" fmla="*/ 0 h 776"/>
                <a:gd name="T2" fmla="*/ 16 w 17"/>
                <a:gd name="T3" fmla="*/ 1 h 776"/>
                <a:gd name="T4" fmla="*/ 16 w 17"/>
                <a:gd name="T5" fmla="*/ 775 h 776"/>
                <a:gd name="T6" fmla="*/ 0 w 17"/>
                <a:gd name="T7" fmla="*/ 775 h 776"/>
                <a:gd name="T8" fmla="*/ 0 w 17"/>
                <a:gd name="T9" fmla="*/ 1 h 776"/>
                <a:gd name="T10" fmla="*/ 11 w 17"/>
                <a:gd name="T11" fmla="*/ 2 h 776"/>
                <a:gd name="T12" fmla="*/ 11 w 17"/>
                <a:gd name="T13" fmla="*/ 0 h 7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76"/>
                <a:gd name="T23" fmla="*/ 17 w 17"/>
                <a:gd name="T24" fmla="*/ 776 h 7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76">
                  <a:moveTo>
                    <a:pt x="11" y="0"/>
                  </a:moveTo>
                  <a:lnTo>
                    <a:pt x="16" y="1"/>
                  </a:lnTo>
                  <a:lnTo>
                    <a:pt x="16" y="775"/>
                  </a:lnTo>
                  <a:lnTo>
                    <a:pt x="0" y="775"/>
                  </a:lnTo>
                  <a:lnTo>
                    <a:pt x="0" y="1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4" name="Freeform 219"/>
            <p:cNvSpPr>
              <a:spLocks/>
            </p:cNvSpPr>
            <p:nvPr/>
          </p:nvSpPr>
          <p:spPr bwMode="auto">
            <a:xfrm>
              <a:off x="1496" y="723"/>
              <a:ext cx="55" cy="17"/>
            </a:xfrm>
            <a:custGeom>
              <a:avLst/>
              <a:gdLst>
                <a:gd name="T0" fmla="*/ 0 w 55"/>
                <a:gd name="T1" fmla="*/ 8 h 17"/>
                <a:gd name="T2" fmla="*/ 1 w 55"/>
                <a:gd name="T3" fmla="*/ 0 h 17"/>
                <a:gd name="T4" fmla="*/ 54 w 55"/>
                <a:gd name="T5" fmla="*/ 0 h 17"/>
                <a:gd name="T6" fmla="*/ 54 w 55"/>
                <a:gd name="T7" fmla="*/ 16 h 17"/>
                <a:gd name="T8" fmla="*/ 1 w 55"/>
                <a:gd name="T9" fmla="*/ 16 h 17"/>
                <a:gd name="T10" fmla="*/ 2 w 55"/>
                <a:gd name="T11" fmla="*/ 8 h 17"/>
                <a:gd name="T12" fmla="*/ 0 w 55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7"/>
                <a:gd name="T23" fmla="*/ 55 w 5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7">
                  <a:moveTo>
                    <a:pt x="0" y="8"/>
                  </a:moveTo>
                  <a:lnTo>
                    <a:pt x="1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1" y="16"/>
                  </a:lnTo>
                  <a:lnTo>
                    <a:pt x="2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5" name="Freeform 220"/>
            <p:cNvSpPr>
              <a:spLocks/>
            </p:cNvSpPr>
            <p:nvPr/>
          </p:nvSpPr>
          <p:spPr bwMode="auto">
            <a:xfrm>
              <a:off x="1482" y="724"/>
              <a:ext cx="17" cy="777"/>
            </a:xfrm>
            <a:custGeom>
              <a:avLst/>
              <a:gdLst>
                <a:gd name="T0" fmla="*/ 8 w 17"/>
                <a:gd name="T1" fmla="*/ 776 h 777"/>
                <a:gd name="T2" fmla="*/ 0 w 17"/>
                <a:gd name="T3" fmla="*/ 774 h 777"/>
                <a:gd name="T4" fmla="*/ 0 w 17"/>
                <a:gd name="T5" fmla="*/ 0 h 777"/>
                <a:gd name="T6" fmla="*/ 16 w 17"/>
                <a:gd name="T7" fmla="*/ 0 h 777"/>
                <a:gd name="T8" fmla="*/ 16 w 17"/>
                <a:gd name="T9" fmla="*/ 774 h 777"/>
                <a:gd name="T10" fmla="*/ 8 w 17"/>
                <a:gd name="T11" fmla="*/ 773 h 777"/>
                <a:gd name="T12" fmla="*/ 8 w 17"/>
                <a:gd name="T13" fmla="*/ 776 h 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77"/>
                <a:gd name="T23" fmla="*/ 17 w 17"/>
                <a:gd name="T24" fmla="*/ 777 h 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77">
                  <a:moveTo>
                    <a:pt x="8" y="776"/>
                  </a:moveTo>
                  <a:lnTo>
                    <a:pt x="0" y="77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74"/>
                  </a:lnTo>
                  <a:lnTo>
                    <a:pt x="8" y="773"/>
                  </a:lnTo>
                  <a:lnTo>
                    <a:pt x="8" y="77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6" name="Freeform 221"/>
            <p:cNvSpPr>
              <a:spLocks/>
            </p:cNvSpPr>
            <p:nvPr/>
          </p:nvSpPr>
          <p:spPr bwMode="auto">
            <a:xfrm>
              <a:off x="1509" y="724"/>
              <a:ext cx="41" cy="775"/>
            </a:xfrm>
            <a:custGeom>
              <a:avLst/>
              <a:gdLst>
                <a:gd name="T0" fmla="*/ 0 w 41"/>
                <a:gd name="T1" fmla="*/ 774 h 775"/>
                <a:gd name="T2" fmla="*/ 40 w 41"/>
                <a:gd name="T3" fmla="*/ 774 h 775"/>
                <a:gd name="T4" fmla="*/ 40 w 41"/>
                <a:gd name="T5" fmla="*/ 0 h 775"/>
                <a:gd name="T6" fmla="*/ 0 w 41"/>
                <a:gd name="T7" fmla="*/ 0 h 775"/>
                <a:gd name="T8" fmla="*/ 0 w 41"/>
                <a:gd name="T9" fmla="*/ 77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75"/>
                <a:gd name="T17" fmla="*/ 41 w 41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75">
                  <a:moveTo>
                    <a:pt x="0" y="774"/>
                  </a:moveTo>
                  <a:lnTo>
                    <a:pt x="40" y="77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774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7" name="Freeform 222"/>
            <p:cNvSpPr>
              <a:spLocks/>
            </p:cNvSpPr>
            <p:nvPr/>
          </p:nvSpPr>
          <p:spPr bwMode="auto">
            <a:xfrm>
              <a:off x="1524" y="724"/>
              <a:ext cx="26" cy="775"/>
            </a:xfrm>
            <a:custGeom>
              <a:avLst/>
              <a:gdLst>
                <a:gd name="T0" fmla="*/ 0 w 26"/>
                <a:gd name="T1" fmla="*/ 774 h 775"/>
                <a:gd name="T2" fmla="*/ 25 w 26"/>
                <a:gd name="T3" fmla="*/ 774 h 775"/>
                <a:gd name="T4" fmla="*/ 25 w 26"/>
                <a:gd name="T5" fmla="*/ 0 h 775"/>
                <a:gd name="T6" fmla="*/ 0 w 26"/>
                <a:gd name="T7" fmla="*/ 0 h 775"/>
                <a:gd name="T8" fmla="*/ 0 w 26"/>
                <a:gd name="T9" fmla="*/ 77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75"/>
                <a:gd name="T17" fmla="*/ 26 w 2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75">
                  <a:moveTo>
                    <a:pt x="0" y="774"/>
                  </a:moveTo>
                  <a:lnTo>
                    <a:pt x="25" y="77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7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8" name="Freeform 223"/>
            <p:cNvSpPr>
              <a:spLocks/>
            </p:cNvSpPr>
            <p:nvPr/>
          </p:nvSpPr>
          <p:spPr bwMode="auto">
            <a:xfrm>
              <a:off x="1546" y="966"/>
              <a:ext cx="17" cy="502"/>
            </a:xfrm>
            <a:custGeom>
              <a:avLst/>
              <a:gdLst>
                <a:gd name="T0" fmla="*/ 0 w 17"/>
                <a:gd name="T1" fmla="*/ 0 h 502"/>
                <a:gd name="T2" fmla="*/ 16 w 17"/>
                <a:gd name="T3" fmla="*/ 0 h 502"/>
                <a:gd name="T4" fmla="*/ 16 w 17"/>
                <a:gd name="T5" fmla="*/ 501 h 502"/>
                <a:gd name="T6" fmla="*/ 0 w 17"/>
                <a:gd name="T7" fmla="*/ 501 h 502"/>
                <a:gd name="T8" fmla="*/ 0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0" y="0"/>
                  </a:moveTo>
                  <a:lnTo>
                    <a:pt x="16" y="0"/>
                  </a:lnTo>
                  <a:lnTo>
                    <a:pt x="16" y="501"/>
                  </a:lnTo>
                  <a:lnTo>
                    <a:pt x="0" y="50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9" name="Freeform 224"/>
            <p:cNvSpPr>
              <a:spLocks/>
            </p:cNvSpPr>
            <p:nvPr/>
          </p:nvSpPr>
          <p:spPr bwMode="auto">
            <a:xfrm>
              <a:off x="1542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4 w 17"/>
                <a:gd name="T7" fmla="*/ 9 h 502"/>
                <a:gd name="T8" fmla="*/ 8 w 17"/>
                <a:gd name="T9" fmla="*/ 10 h 502"/>
                <a:gd name="T10" fmla="*/ 8 w 17"/>
                <a:gd name="T11" fmla="*/ 12 h 502"/>
                <a:gd name="T12" fmla="*/ 8 w 17"/>
                <a:gd name="T13" fmla="*/ 13 h 502"/>
                <a:gd name="T14" fmla="*/ 8 w 17"/>
                <a:gd name="T15" fmla="*/ 226 h 502"/>
                <a:gd name="T16" fmla="*/ 8 w 17"/>
                <a:gd name="T17" fmla="*/ 227 h 502"/>
                <a:gd name="T18" fmla="*/ 8 w 17"/>
                <a:gd name="T19" fmla="*/ 228 h 502"/>
                <a:gd name="T20" fmla="*/ 4 w 17"/>
                <a:gd name="T21" fmla="*/ 230 h 502"/>
                <a:gd name="T22" fmla="*/ 0 w 17"/>
                <a:gd name="T23" fmla="*/ 231 h 502"/>
                <a:gd name="T24" fmla="*/ 0 w 17"/>
                <a:gd name="T25" fmla="*/ 243 h 502"/>
                <a:gd name="T26" fmla="*/ 4 w 17"/>
                <a:gd name="T27" fmla="*/ 244 h 502"/>
                <a:gd name="T28" fmla="*/ 8 w 17"/>
                <a:gd name="T29" fmla="*/ 245 h 502"/>
                <a:gd name="T30" fmla="*/ 8 w 17"/>
                <a:gd name="T31" fmla="*/ 246 h 502"/>
                <a:gd name="T32" fmla="*/ 8 w 17"/>
                <a:gd name="T33" fmla="*/ 247 h 502"/>
                <a:gd name="T34" fmla="*/ 8 w 17"/>
                <a:gd name="T35" fmla="*/ 460 h 502"/>
                <a:gd name="T36" fmla="*/ 8 w 17"/>
                <a:gd name="T37" fmla="*/ 461 h 502"/>
                <a:gd name="T38" fmla="*/ 8 w 17"/>
                <a:gd name="T39" fmla="*/ 463 h 502"/>
                <a:gd name="T40" fmla="*/ 4 w 17"/>
                <a:gd name="T41" fmla="*/ 464 h 502"/>
                <a:gd name="T42" fmla="*/ 0 w 17"/>
                <a:gd name="T43" fmla="*/ 465 h 502"/>
                <a:gd name="T44" fmla="*/ 0 w 17"/>
                <a:gd name="T45" fmla="*/ 501 h 502"/>
                <a:gd name="T46" fmla="*/ 16 w 17"/>
                <a:gd name="T47" fmla="*/ 501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226"/>
                  </a:lnTo>
                  <a:lnTo>
                    <a:pt x="8" y="227"/>
                  </a:lnTo>
                  <a:lnTo>
                    <a:pt x="8" y="228"/>
                  </a:lnTo>
                  <a:lnTo>
                    <a:pt x="4" y="230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4" y="244"/>
                  </a:lnTo>
                  <a:lnTo>
                    <a:pt x="8" y="245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8" y="460"/>
                  </a:lnTo>
                  <a:lnTo>
                    <a:pt x="8" y="461"/>
                  </a:lnTo>
                  <a:lnTo>
                    <a:pt x="8" y="463"/>
                  </a:lnTo>
                  <a:lnTo>
                    <a:pt x="4" y="464"/>
                  </a:lnTo>
                  <a:lnTo>
                    <a:pt x="0" y="465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11111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0" name="Freeform 225"/>
            <p:cNvSpPr>
              <a:spLocks/>
            </p:cNvSpPr>
            <p:nvPr/>
          </p:nvSpPr>
          <p:spPr bwMode="auto">
            <a:xfrm>
              <a:off x="1538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8 w 17"/>
                <a:gd name="T7" fmla="*/ 7 h 502"/>
                <a:gd name="T8" fmla="*/ 12 w 17"/>
                <a:gd name="T9" fmla="*/ 7 h 502"/>
                <a:gd name="T10" fmla="*/ 12 w 17"/>
                <a:gd name="T11" fmla="*/ 8 h 502"/>
                <a:gd name="T12" fmla="*/ 16 w 17"/>
                <a:gd name="T13" fmla="*/ 8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1 h 502"/>
                <a:gd name="T20" fmla="*/ 12 w 17"/>
                <a:gd name="T21" fmla="*/ 231 h 502"/>
                <a:gd name="T22" fmla="*/ 12 w 17"/>
                <a:gd name="T23" fmla="*/ 232 h 502"/>
                <a:gd name="T24" fmla="*/ 8 w 17"/>
                <a:gd name="T25" fmla="*/ 232 h 502"/>
                <a:gd name="T26" fmla="*/ 0 w 17"/>
                <a:gd name="T27" fmla="*/ 233 h 502"/>
                <a:gd name="T28" fmla="*/ 0 w 17"/>
                <a:gd name="T29" fmla="*/ 241 h 502"/>
                <a:gd name="T30" fmla="*/ 8 w 17"/>
                <a:gd name="T31" fmla="*/ 241 h 502"/>
                <a:gd name="T32" fmla="*/ 12 w 17"/>
                <a:gd name="T33" fmla="*/ 241 h 502"/>
                <a:gd name="T34" fmla="*/ 12 w 17"/>
                <a:gd name="T35" fmla="*/ 242 h 502"/>
                <a:gd name="T36" fmla="*/ 16 w 17"/>
                <a:gd name="T37" fmla="*/ 243 h 502"/>
                <a:gd name="T38" fmla="*/ 16 w 17"/>
                <a:gd name="T39" fmla="*/ 231 h 502"/>
                <a:gd name="T40" fmla="*/ 16 w 17"/>
                <a:gd name="T41" fmla="*/ 231 h 502"/>
                <a:gd name="T42" fmla="*/ 16 w 17"/>
                <a:gd name="T43" fmla="*/ 465 h 502"/>
                <a:gd name="T44" fmla="*/ 12 w 17"/>
                <a:gd name="T45" fmla="*/ 465 h 502"/>
                <a:gd name="T46" fmla="*/ 12 w 17"/>
                <a:gd name="T47" fmla="*/ 466 h 502"/>
                <a:gd name="T48" fmla="*/ 8 w 17"/>
                <a:gd name="T49" fmla="*/ 467 h 502"/>
                <a:gd name="T50" fmla="*/ 0 w 17"/>
                <a:gd name="T51" fmla="*/ 467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5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231"/>
                  </a:lnTo>
                  <a:lnTo>
                    <a:pt x="12" y="231"/>
                  </a:lnTo>
                  <a:lnTo>
                    <a:pt x="12" y="232"/>
                  </a:lnTo>
                  <a:lnTo>
                    <a:pt x="8" y="232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2" y="242"/>
                  </a:lnTo>
                  <a:lnTo>
                    <a:pt x="16" y="243"/>
                  </a:lnTo>
                  <a:lnTo>
                    <a:pt x="16" y="231"/>
                  </a:lnTo>
                  <a:lnTo>
                    <a:pt x="16" y="465"/>
                  </a:lnTo>
                  <a:lnTo>
                    <a:pt x="12" y="465"/>
                  </a:lnTo>
                  <a:lnTo>
                    <a:pt x="12" y="466"/>
                  </a:lnTo>
                  <a:lnTo>
                    <a:pt x="8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5"/>
                  </a:lnTo>
                  <a:lnTo>
                    <a:pt x="16" y="0"/>
                  </a:lnTo>
                </a:path>
              </a:pathLst>
            </a:custGeom>
            <a:solidFill>
              <a:srgbClr val="1E1E1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1" name="Freeform 226"/>
            <p:cNvSpPr>
              <a:spLocks/>
            </p:cNvSpPr>
            <p:nvPr/>
          </p:nvSpPr>
          <p:spPr bwMode="auto">
            <a:xfrm>
              <a:off x="1534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4 w 17"/>
                <a:gd name="T7" fmla="*/ 6 h 502"/>
                <a:gd name="T8" fmla="*/ 4 w 17"/>
                <a:gd name="T9" fmla="*/ 6 h 502"/>
                <a:gd name="T10" fmla="*/ 8 w 17"/>
                <a:gd name="T11" fmla="*/ 6 h 502"/>
                <a:gd name="T12" fmla="*/ 12 w 17"/>
                <a:gd name="T13" fmla="*/ 6 h 502"/>
                <a:gd name="T14" fmla="*/ 12 w 17"/>
                <a:gd name="T15" fmla="*/ 6 h 502"/>
                <a:gd name="T16" fmla="*/ 12 w 17"/>
                <a:gd name="T17" fmla="*/ 6 h 502"/>
                <a:gd name="T18" fmla="*/ 12 w 17"/>
                <a:gd name="T19" fmla="*/ 6 h 502"/>
                <a:gd name="T20" fmla="*/ 16 w 17"/>
                <a:gd name="T21" fmla="*/ 6 h 502"/>
                <a:gd name="T22" fmla="*/ 16 w 17"/>
                <a:gd name="T23" fmla="*/ 7 h 502"/>
                <a:gd name="T24" fmla="*/ 16 w 17"/>
                <a:gd name="T25" fmla="*/ 0 h 502"/>
                <a:gd name="T26" fmla="*/ 16 w 17"/>
                <a:gd name="T27" fmla="*/ 0 h 502"/>
                <a:gd name="T28" fmla="*/ 16 w 17"/>
                <a:gd name="T29" fmla="*/ 233 h 502"/>
                <a:gd name="T30" fmla="*/ 16 w 17"/>
                <a:gd name="T31" fmla="*/ 233 h 502"/>
                <a:gd name="T32" fmla="*/ 12 w 17"/>
                <a:gd name="T33" fmla="*/ 233 h 502"/>
                <a:gd name="T34" fmla="*/ 12 w 17"/>
                <a:gd name="T35" fmla="*/ 233 h 502"/>
                <a:gd name="T36" fmla="*/ 12 w 17"/>
                <a:gd name="T37" fmla="*/ 233 h 502"/>
                <a:gd name="T38" fmla="*/ 12 w 17"/>
                <a:gd name="T39" fmla="*/ 233 h 502"/>
                <a:gd name="T40" fmla="*/ 8 w 17"/>
                <a:gd name="T41" fmla="*/ 233 h 502"/>
                <a:gd name="T42" fmla="*/ 4 w 17"/>
                <a:gd name="T43" fmla="*/ 233 h 502"/>
                <a:gd name="T44" fmla="*/ 4 w 17"/>
                <a:gd name="T45" fmla="*/ 233 h 502"/>
                <a:gd name="T46" fmla="*/ 0 w 17"/>
                <a:gd name="T47" fmla="*/ 233 h 502"/>
                <a:gd name="T48" fmla="*/ 0 w 17"/>
                <a:gd name="T49" fmla="*/ 241 h 502"/>
                <a:gd name="T50" fmla="*/ 4 w 17"/>
                <a:gd name="T51" fmla="*/ 240 h 502"/>
                <a:gd name="T52" fmla="*/ 4 w 17"/>
                <a:gd name="T53" fmla="*/ 240 h 502"/>
                <a:gd name="T54" fmla="*/ 8 w 17"/>
                <a:gd name="T55" fmla="*/ 240 h 502"/>
                <a:gd name="T56" fmla="*/ 12 w 17"/>
                <a:gd name="T57" fmla="*/ 240 h 502"/>
                <a:gd name="T58" fmla="*/ 12 w 17"/>
                <a:gd name="T59" fmla="*/ 240 h 502"/>
                <a:gd name="T60" fmla="*/ 12 w 17"/>
                <a:gd name="T61" fmla="*/ 240 h 502"/>
                <a:gd name="T62" fmla="*/ 12 w 17"/>
                <a:gd name="T63" fmla="*/ 240 h 502"/>
                <a:gd name="T64" fmla="*/ 16 w 17"/>
                <a:gd name="T65" fmla="*/ 240 h 502"/>
                <a:gd name="T66" fmla="*/ 16 w 17"/>
                <a:gd name="T67" fmla="*/ 241 h 502"/>
                <a:gd name="T68" fmla="*/ 16 w 17"/>
                <a:gd name="T69" fmla="*/ 233 h 502"/>
                <a:gd name="T70" fmla="*/ 16 w 17"/>
                <a:gd name="T71" fmla="*/ 233 h 502"/>
                <a:gd name="T72" fmla="*/ 16 w 17"/>
                <a:gd name="T73" fmla="*/ 467 h 502"/>
                <a:gd name="T74" fmla="*/ 16 w 17"/>
                <a:gd name="T75" fmla="*/ 467 h 502"/>
                <a:gd name="T76" fmla="*/ 12 w 17"/>
                <a:gd name="T77" fmla="*/ 467 h 502"/>
                <a:gd name="T78" fmla="*/ 12 w 17"/>
                <a:gd name="T79" fmla="*/ 467 h 502"/>
                <a:gd name="T80" fmla="*/ 12 w 17"/>
                <a:gd name="T81" fmla="*/ 467 h 502"/>
                <a:gd name="T82" fmla="*/ 12 w 17"/>
                <a:gd name="T83" fmla="*/ 467 h 502"/>
                <a:gd name="T84" fmla="*/ 8 w 17"/>
                <a:gd name="T85" fmla="*/ 467 h 502"/>
                <a:gd name="T86" fmla="*/ 4 w 17"/>
                <a:gd name="T87" fmla="*/ 467 h 502"/>
                <a:gd name="T88" fmla="*/ 4 w 17"/>
                <a:gd name="T89" fmla="*/ 467 h 502"/>
                <a:gd name="T90" fmla="*/ 0 w 17"/>
                <a:gd name="T91" fmla="*/ 467 h 502"/>
                <a:gd name="T92" fmla="*/ 0 w 17"/>
                <a:gd name="T93" fmla="*/ 501 h 502"/>
                <a:gd name="T94" fmla="*/ 16 w 17"/>
                <a:gd name="T95" fmla="*/ 501 h 502"/>
                <a:gd name="T96" fmla="*/ 16 w 17"/>
                <a:gd name="T97" fmla="*/ 467 h 502"/>
                <a:gd name="T98" fmla="*/ 16 w 17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502"/>
                <a:gd name="T152" fmla="*/ 17 w 17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3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2" y="240"/>
                  </a:lnTo>
                  <a:lnTo>
                    <a:pt x="16" y="240"/>
                  </a:lnTo>
                  <a:lnTo>
                    <a:pt x="16" y="241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2B2B2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2" name="Freeform 227"/>
            <p:cNvSpPr>
              <a:spLocks/>
            </p:cNvSpPr>
            <p:nvPr/>
          </p:nvSpPr>
          <p:spPr bwMode="auto">
            <a:xfrm>
              <a:off x="1527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0 w 17"/>
                <a:gd name="T7" fmla="*/ 8 h 502"/>
                <a:gd name="T8" fmla="*/ 6 w 17"/>
                <a:gd name="T9" fmla="*/ 7 h 502"/>
                <a:gd name="T10" fmla="*/ 11 w 17"/>
                <a:gd name="T11" fmla="*/ 7 h 502"/>
                <a:gd name="T12" fmla="*/ 16 w 17"/>
                <a:gd name="T13" fmla="*/ 7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3 h 502"/>
                <a:gd name="T20" fmla="*/ 11 w 17"/>
                <a:gd name="T21" fmla="*/ 232 h 502"/>
                <a:gd name="T22" fmla="*/ 6 w 17"/>
                <a:gd name="T23" fmla="*/ 232 h 502"/>
                <a:gd name="T24" fmla="*/ 0 w 17"/>
                <a:gd name="T25" fmla="*/ 231 h 502"/>
                <a:gd name="T26" fmla="*/ 0 w 17"/>
                <a:gd name="T27" fmla="*/ 231 h 502"/>
                <a:gd name="T28" fmla="*/ 0 w 17"/>
                <a:gd name="T29" fmla="*/ 243 h 502"/>
                <a:gd name="T30" fmla="*/ 0 w 17"/>
                <a:gd name="T31" fmla="*/ 242 h 502"/>
                <a:gd name="T32" fmla="*/ 6 w 17"/>
                <a:gd name="T33" fmla="*/ 241 h 502"/>
                <a:gd name="T34" fmla="*/ 11 w 17"/>
                <a:gd name="T35" fmla="*/ 241 h 502"/>
                <a:gd name="T36" fmla="*/ 16 w 17"/>
                <a:gd name="T37" fmla="*/ 241 h 502"/>
                <a:gd name="T38" fmla="*/ 16 w 17"/>
                <a:gd name="T39" fmla="*/ 233 h 502"/>
                <a:gd name="T40" fmla="*/ 16 w 17"/>
                <a:gd name="T41" fmla="*/ 233 h 502"/>
                <a:gd name="T42" fmla="*/ 16 w 17"/>
                <a:gd name="T43" fmla="*/ 467 h 502"/>
                <a:gd name="T44" fmla="*/ 11 w 17"/>
                <a:gd name="T45" fmla="*/ 466 h 502"/>
                <a:gd name="T46" fmla="*/ 6 w 17"/>
                <a:gd name="T47" fmla="*/ 466 h 502"/>
                <a:gd name="T48" fmla="*/ 0 w 17"/>
                <a:gd name="T49" fmla="*/ 465 h 502"/>
                <a:gd name="T50" fmla="*/ 0 w 17"/>
                <a:gd name="T51" fmla="*/ 465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7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" y="7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1" y="232"/>
                  </a:lnTo>
                  <a:lnTo>
                    <a:pt x="6" y="232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6" y="241"/>
                  </a:lnTo>
                  <a:lnTo>
                    <a:pt x="11" y="241"/>
                  </a:lnTo>
                  <a:lnTo>
                    <a:pt x="16" y="241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1" y="466"/>
                  </a:lnTo>
                  <a:lnTo>
                    <a:pt x="6" y="466"/>
                  </a:lnTo>
                  <a:lnTo>
                    <a:pt x="0" y="465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38383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3" name="Freeform 228"/>
            <p:cNvSpPr>
              <a:spLocks/>
            </p:cNvSpPr>
            <p:nvPr/>
          </p:nvSpPr>
          <p:spPr bwMode="auto">
            <a:xfrm>
              <a:off x="1527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465 h 502"/>
                <a:gd name="T10" fmla="*/ 12 w 17"/>
                <a:gd name="T11" fmla="*/ 464 h 502"/>
                <a:gd name="T12" fmla="*/ 8 w 17"/>
                <a:gd name="T13" fmla="*/ 463 h 502"/>
                <a:gd name="T14" fmla="*/ 8 w 17"/>
                <a:gd name="T15" fmla="*/ 461 h 502"/>
                <a:gd name="T16" fmla="*/ 8 w 17"/>
                <a:gd name="T17" fmla="*/ 460 h 502"/>
                <a:gd name="T18" fmla="*/ 8 w 17"/>
                <a:gd name="T19" fmla="*/ 247 h 502"/>
                <a:gd name="T20" fmla="*/ 8 w 17"/>
                <a:gd name="T21" fmla="*/ 246 h 502"/>
                <a:gd name="T22" fmla="*/ 8 w 17"/>
                <a:gd name="T23" fmla="*/ 245 h 502"/>
                <a:gd name="T24" fmla="*/ 12 w 17"/>
                <a:gd name="T25" fmla="*/ 244 h 502"/>
                <a:gd name="T26" fmla="*/ 16 w 17"/>
                <a:gd name="T27" fmla="*/ 243 h 502"/>
                <a:gd name="T28" fmla="*/ 16 w 17"/>
                <a:gd name="T29" fmla="*/ 231 h 502"/>
                <a:gd name="T30" fmla="*/ 12 w 17"/>
                <a:gd name="T31" fmla="*/ 230 h 502"/>
                <a:gd name="T32" fmla="*/ 8 w 17"/>
                <a:gd name="T33" fmla="*/ 228 h 502"/>
                <a:gd name="T34" fmla="*/ 8 w 17"/>
                <a:gd name="T35" fmla="*/ 227 h 502"/>
                <a:gd name="T36" fmla="*/ 8 w 17"/>
                <a:gd name="T37" fmla="*/ 226 h 502"/>
                <a:gd name="T38" fmla="*/ 8 w 17"/>
                <a:gd name="T39" fmla="*/ 13 h 502"/>
                <a:gd name="T40" fmla="*/ 8 w 17"/>
                <a:gd name="T41" fmla="*/ 12 h 502"/>
                <a:gd name="T42" fmla="*/ 8 w 17"/>
                <a:gd name="T43" fmla="*/ 10 h 502"/>
                <a:gd name="T44" fmla="*/ 12 w 17"/>
                <a:gd name="T45" fmla="*/ 9 h 502"/>
                <a:gd name="T46" fmla="*/ 16 w 17"/>
                <a:gd name="T47" fmla="*/ 8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5"/>
                  </a:lnTo>
                  <a:lnTo>
                    <a:pt x="12" y="464"/>
                  </a:lnTo>
                  <a:lnTo>
                    <a:pt x="8" y="463"/>
                  </a:lnTo>
                  <a:lnTo>
                    <a:pt x="8" y="461"/>
                  </a:lnTo>
                  <a:lnTo>
                    <a:pt x="8" y="460"/>
                  </a:lnTo>
                  <a:lnTo>
                    <a:pt x="8" y="247"/>
                  </a:lnTo>
                  <a:lnTo>
                    <a:pt x="8" y="246"/>
                  </a:lnTo>
                  <a:lnTo>
                    <a:pt x="8" y="245"/>
                  </a:lnTo>
                  <a:lnTo>
                    <a:pt x="12" y="244"/>
                  </a:lnTo>
                  <a:lnTo>
                    <a:pt x="16" y="243"/>
                  </a:lnTo>
                  <a:lnTo>
                    <a:pt x="16" y="231"/>
                  </a:lnTo>
                  <a:lnTo>
                    <a:pt x="12" y="230"/>
                  </a:lnTo>
                  <a:lnTo>
                    <a:pt x="8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47474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4" name="Freeform 229"/>
            <p:cNvSpPr>
              <a:spLocks/>
            </p:cNvSpPr>
            <p:nvPr/>
          </p:nvSpPr>
          <p:spPr bwMode="auto">
            <a:xfrm>
              <a:off x="1523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545454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5" name="Freeform 230"/>
            <p:cNvSpPr>
              <a:spLocks/>
            </p:cNvSpPr>
            <p:nvPr/>
          </p:nvSpPr>
          <p:spPr bwMode="auto">
            <a:xfrm>
              <a:off x="1519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10 h 502"/>
                <a:gd name="T6" fmla="*/ 0 w 17"/>
                <a:gd name="T7" fmla="*/ 10 h 502"/>
                <a:gd name="T8" fmla="*/ 4 w 17"/>
                <a:gd name="T9" fmla="*/ 11 h 502"/>
                <a:gd name="T10" fmla="*/ 4 w 17"/>
                <a:gd name="T11" fmla="*/ 12 h 502"/>
                <a:gd name="T12" fmla="*/ 4 w 17"/>
                <a:gd name="T13" fmla="*/ 13 h 502"/>
                <a:gd name="T14" fmla="*/ 4 w 17"/>
                <a:gd name="T15" fmla="*/ 226 h 502"/>
                <a:gd name="T16" fmla="*/ 4 w 17"/>
                <a:gd name="T17" fmla="*/ 227 h 502"/>
                <a:gd name="T18" fmla="*/ 4 w 17"/>
                <a:gd name="T19" fmla="*/ 228 h 502"/>
                <a:gd name="T20" fmla="*/ 0 w 17"/>
                <a:gd name="T21" fmla="*/ 229 h 502"/>
                <a:gd name="T22" fmla="*/ 0 w 17"/>
                <a:gd name="T23" fmla="*/ 229 h 502"/>
                <a:gd name="T24" fmla="*/ 0 w 17"/>
                <a:gd name="T25" fmla="*/ 244 h 502"/>
                <a:gd name="T26" fmla="*/ 0 w 17"/>
                <a:gd name="T27" fmla="*/ 245 h 502"/>
                <a:gd name="T28" fmla="*/ 4 w 17"/>
                <a:gd name="T29" fmla="*/ 246 h 502"/>
                <a:gd name="T30" fmla="*/ 4 w 17"/>
                <a:gd name="T31" fmla="*/ 247 h 502"/>
                <a:gd name="T32" fmla="*/ 4 w 17"/>
                <a:gd name="T33" fmla="*/ 247 h 502"/>
                <a:gd name="T34" fmla="*/ 4 w 17"/>
                <a:gd name="T35" fmla="*/ 460 h 502"/>
                <a:gd name="T36" fmla="*/ 4 w 17"/>
                <a:gd name="T37" fmla="*/ 461 h 502"/>
                <a:gd name="T38" fmla="*/ 4 w 17"/>
                <a:gd name="T39" fmla="*/ 462 h 502"/>
                <a:gd name="T40" fmla="*/ 0 w 17"/>
                <a:gd name="T41" fmla="*/ 463 h 502"/>
                <a:gd name="T42" fmla="*/ 0 w 17"/>
                <a:gd name="T43" fmla="*/ 463 h 502"/>
                <a:gd name="T44" fmla="*/ 0 w 17"/>
                <a:gd name="T45" fmla="*/ 501 h 502"/>
                <a:gd name="T46" fmla="*/ 16 w 17"/>
                <a:gd name="T47" fmla="*/ 501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226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0" y="229"/>
                  </a:lnTo>
                  <a:lnTo>
                    <a:pt x="0" y="244"/>
                  </a:lnTo>
                  <a:lnTo>
                    <a:pt x="0" y="245"/>
                  </a:lnTo>
                  <a:lnTo>
                    <a:pt x="4" y="246"/>
                  </a:lnTo>
                  <a:lnTo>
                    <a:pt x="4" y="247"/>
                  </a:lnTo>
                  <a:lnTo>
                    <a:pt x="4" y="460"/>
                  </a:lnTo>
                  <a:lnTo>
                    <a:pt x="4" y="461"/>
                  </a:lnTo>
                  <a:lnTo>
                    <a:pt x="4" y="462"/>
                  </a:lnTo>
                  <a:lnTo>
                    <a:pt x="0" y="463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60606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6" name="Freeform 231"/>
            <p:cNvSpPr>
              <a:spLocks/>
            </p:cNvSpPr>
            <p:nvPr/>
          </p:nvSpPr>
          <p:spPr bwMode="auto">
            <a:xfrm>
              <a:off x="1515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4 w 17"/>
                <a:gd name="T7" fmla="*/ 7 h 502"/>
                <a:gd name="T8" fmla="*/ 8 w 17"/>
                <a:gd name="T9" fmla="*/ 8 h 502"/>
                <a:gd name="T10" fmla="*/ 12 w 17"/>
                <a:gd name="T11" fmla="*/ 9 h 502"/>
                <a:gd name="T12" fmla="*/ 16 w 17"/>
                <a:gd name="T13" fmla="*/ 10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29 h 502"/>
                <a:gd name="T20" fmla="*/ 12 w 17"/>
                <a:gd name="T21" fmla="*/ 230 h 502"/>
                <a:gd name="T22" fmla="*/ 8 w 17"/>
                <a:gd name="T23" fmla="*/ 231 h 502"/>
                <a:gd name="T24" fmla="*/ 4 w 17"/>
                <a:gd name="T25" fmla="*/ 232 h 502"/>
                <a:gd name="T26" fmla="*/ 0 w 17"/>
                <a:gd name="T27" fmla="*/ 232 h 502"/>
                <a:gd name="T28" fmla="*/ 0 w 17"/>
                <a:gd name="T29" fmla="*/ 241 h 502"/>
                <a:gd name="T30" fmla="*/ 4 w 17"/>
                <a:gd name="T31" fmla="*/ 241 h 502"/>
                <a:gd name="T32" fmla="*/ 8 w 17"/>
                <a:gd name="T33" fmla="*/ 242 h 502"/>
                <a:gd name="T34" fmla="*/ 12 w 17"/>
                <a:gd name="T35" fmla="*/ 243 h 502"/>
                <a:gd name="T36" fmla="*/ 16 w 17"/>
                <a:gd name="T37" fmla="*/ 244 h 502"/>
                <a:gd name="T38" fmla="*/ 16 w 17"/>
                <a:gd name="T39" fmla="*/ 229 h 502"/>
                <a:gd name="T40" fmla="*/ 16 w 17"/>
                <a:gd name="T41" fmla="*/ 229 h 502"/>
                <a:gd name="T42" fmla="*/ 16 w 17"/>
                <a:gd name="T43" fmla="*/ 463 h 502"/>
                <a:gd name="T44" fmla="*/ 12 w 17"/>
                <a:gd name="T45" fmla="*/ 464 h 502"/>
                <a:gd name="T46" fmla="*/ 8 w 17"/>
                <a:gd name="T47" fmla="*/ 465 h 502"/>
                <a:gd name="T48" fmla="*/ 4 w 17"/>
                <a:gd name="T49" fmla="*/ 466 h 502"/>
                <a:gd name="T50" fmla="*/ 0 w 17"/>
                <a:gd name="T51" fmla="*/ 467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3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8"/>
                  </a:lnTo>
                  <a:lnTo>
                    <a:pt x="12" y="9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229"/>
                  </a:lnTo>
                  <a:lnTo>
                    <a:pt x="12" y="230"/>
                  </a:lnTo>
                  <a:lnTo>
                    <a:pt x="8" y="231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41"/>
                  </a:lnTo>
                  <a:lnTo>
                    <a:pt x="8" y="242"/>
                  </a:lnTo>
                  <a:lnTo>
                    <a:pt x="12" y="243"/>
                  </a:lnTo>
                  <a:lnTo>
                    <a:pt x="16" y="244"/>
                  </a:lnTo>
                  <a:lnTo>
                    <a:pt x="16" y="229"/>
                  </a:lnTo>
                  <a:lnTo>
                    <a:pt x="16" y="463"/>
                  </a:lnTo>
                  <a:lnTo>
                    <a:pt x="12" y="464"/>
                  </a:lnTo>
                  <a:lnTo>
                    <a:pt x="8" y="465"/>
                  </a:lnTo>
                  <a:lnTo>
                    <a:pt x="4" y="466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3"/>
                  </a:lnTo>
                  <a:lnTo>
                    <a:pt x="16" y="0"/>
                  </a:lnTo>
                </a:path>
              </a:pathLst>
            </a:custGeom>
            <a:solidFill>
              <a:srgbClr val="6D6D6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7" name="Freeform 232"/>
            <p:cNvSpPr>
              <a:spLocks/>
            </p:cNvSpPr>
            <p:nvPr/>
          </p:nvSpPr>
          <p:spPr bwMode="auto">
            <a:xfrm>
              <a:off x="1511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6 h 502"/>
                <a:gd name="T6" fmla="*/ 0 w 17"/>
                <a:gd name="T7" fmla="*/ 6 h 502"/>
                <a:gd name="T8" fmla="*/ 4 w 17"/>
                <a:gd name="T9" fmla="*/ 6 h 502"/>
                <a:gd name="T10" fmla="*/ 4 w 17"/>
                <a:gd name="T11" fmla="*/ 6 h 502"/>
                <a:gd name="T12" fmla="*/ 4 w 17"/>
                <a:gd name="T13" fmla="*/ 6 h 502"/>
                <a:gd name="T14" fmla="*/ 4 w 17"/>
                <a:gd name="T15" fmla="*/ 6 h 502"/>
                <a:gd name="T16" fmla="*/ 8 w 17"/>
                <a:gd name="T17" fmla="*/ 6 h 502"/>
                <a:gd name="T18" fmla="*/ 8 w 17"/>
                <a:gd name="T19" fmla="*/ 7 h 502"/>
                <a:gd name="T20" fmla="*/ 12 w 17"/>
                <a:gd name="T21" fmla="*/ 7 h 502"/>
                <a:gd name="T22" fmla="*/ 16 w 17"/>
                <a:gd name="T23" fmla="*/ 7 h 502"/>
                <a:gd name="T24" fmla="*/ 16 w 17"/>
                <a:gd name="T25" fmla="*/ 0 h 502"/>
                <a:gd name="T26" fmla="*/ 16 w 17"/>
                <a:gd name="T27" fmla="*/ 0 h 502"/>
                <a:gd name="T28" fmla="*/ 16 w 17"/>
                <a:gd name="T29" fmla="*/ 232 h 502"/>
                <a:gd name="T30" fmla="*/ 12 w 17"/>
                <a:gd name="T31" fmla="*/ 233 h 502"/>
                <a:gd name="T32" fmla="*/ 8 w 17"/>
                <a:gd name="T33" fmla="*/ 233 h 502"/>
                <a:gd name="T34" fmla="*/ 8 w 17"/>
                <a:gd name="T35" fmla="*/ 233 h 502"/>
                <a:gd name="T36" fmla="*/ 4 w 17"/>
                <a:gd name="T37" fmla="*/ 233 h 502"/>
                <a:gd name="T38" fmla="*/ 4 w 17"/>
                <a:gd name="T39" fmla="*/ 233 h 502"/>
                <a:gd name="T40" fmla="*/ 4 w 17"/>
                <a:gd name="T41" fmla="*/ 233 h 502"/>
                <a:gd name="T42" fmla="*/ 4 w 17"/>
                <a:gd name="T43" fmla="*/ 233 h 502"/>
                <a:gd name="T44" fmla="*/ 0 w 17"/>
                <a:gd name="T45" fmla="*/ 233 h 502"/>
                <a:gd name="T46" fmla="*/ 0 w 17"/>
                <a:gd name="T47" fmla="*/ 233 h 502"/>
                <a:gd name="T48" fmla="*/ 0 w 17"/>
                <a:gd name="T49" fmla="*/ 240 h 502"/>
                <a:gd name="T50" fmla="*/ 0 w 17"/>
                <a:gd name="T51" fmla="*/ 240 h 502"/>
                <a:gd name="T52" fmla="*/ 4 w 17"/>
                <a:gd name="T53" fmla="*/ 240 h 502"/>
                <a:gd name="T54" fmla="*/ 4 w 17"/>
                <a:gd name="T55" fmla="*/ 240 h 502"/>
                <a:gd name="T56" fmla="*/ 4 w 17"/>
                <a:gd name="T57" fmla="*/ 240 h 502"/>
                <a:gd name="T58" fmla="*/ 4 w 17"/>
                <a:gd name="T59" fmla="*/ 240 h 502"/>
                <a:gd name="T60" fmla="*/ 8 w 17"/>
                <a:gd name="T61" fmla="*/ 240 h 502"/>
                <a:gd name="T62" fmla="*/ 8 w 17"/>
                <a:gd name="T63" fmla="*/ 241 h 502"/>
                <a:gd name="T64" fmla="*/ 12 w 17"/>
                <a:gd name="T65" fmla="*/ 241 h 502"/>
                <a:gd name="T66" fmla="*/ 16 w 17"/>
                <a:gd name="T67" fmla="*/ 241 h 502"/>
                <a:gd name="T68" fmla="*/ 16 w 17"/>
                <a:gd name="T69" fmla="*/ 232 h 502"/>
                <a:gd name="T70" fmla="*/ 16 w 17"/>
                <a:gd name="T71" fmla="*/ 232 h 502"/>
                <a:gd name="T72" fmla="*/ 16 w 17"/>
                <a:gd name="T73" fmla="*/ 467 h 502"/>
                <a:gd name="T74" fmla="*/ 12 w 17"/>
                <a:gd name="T75" fmla="*/ 467 h 502"/>
                <a:gd name="T76" fmla="*/ 8 w 17"/>
                <a:gd name="T77" fmla="*/ 467 h 502"/>
                <a:gd name="T78" fmla="*/ 8 w 17"/>
                <a:gd name="T79" fmla="*/ 467 h 502"/>
                <a:gd name="T80" fmla="*/ 4 w 17"/>
                <a:gd name="T81" fmla="*/ 467 h 502"/>
                <a:gd name="T82" fmla="*/ 4 w 17"/>
                <a:gd name="T83" fmla="*/ 467 h 502"/>
                <a:gd name="T84" fmla="*/ 4 w 17"/>
                <a:gd name="T85" fmla="*/ 467 h 502"/>
                <a:gd name="T86" fmla="*/ 4 w 17"/>
                <a:gd name="T87" fmla="*/ 467 h 502"/>
                <a:gd name="T88" fmla="*/ 0 w 17"/>
                <a:gd name="T89" fmla="*/ 467 h 502"/>
                <a:gd name="T90" fmla="*/ 0 w 17"/>
                <a:gd name="T91" fmla="*/ 467 h 502"/>
                <a:gd name="T92" fmla="*/ 0 w 17"/>
                <a:gd name="T93" fmla="*/ 501 h 502"/>
                <a:gd name="T94" fmla="*/ 16 w 17"/>
                <a:gd name="T95" fmla="*/ 501 h 502"/>
                <a:gd name="T96" fmla="*/ 16 w 17"/>
                <a:gd name="T97" fmla="*/ 467 h 502"/>
                <a:gd name="T98" fmla="*/ 16 w 17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502"/>
                <a:gd name="T152" fmla="*/ 17 w 17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2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3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6" y="241"/>
                  </a:lnTo>
                  <a:lnTo>
                    <a:pt x="16" y="232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7C7C7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8" name="Freeform 233"/>
            <p:cNvSpPr>
              <a:spLocks/>
            </p:cNvSpPr>
            <p:nvPr/>
          </p:nvSpPr>
          <p:spPr bwMode="auto">
            <a:xfrm>
              <a:off x="1507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4 w 17"/>
                <a:gd name="T7" fmla="*/ 7 h 502"/>
                <a:gd name="T8" fmla="*/ 8 w 17"/>
                <a:gd name="T9" fmla="*/ 7 h 502"/>
                <a:gd name="T10" fmla="*/ 12 w 17"/>
                <a:gd name="T11" fmla="*/ 7 h 502"/>
                <a:gd name="T12" fmla="*/ 16 w 17"/>
                <a:gd name="T13" fmla="*/ 6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3 h 502"/>
                <a:gd name="T20" fmla="*/ 12 w 17"/>
                <a:gd name="T21" fmla="*/ 233 h 502"/>
                <a:gd name="T22" fmla="*/ 8 w 17"/>
                <a:gd name="T23" fmla="*/ 232 h 502"/>
                <a:gd name="T24" fmla="*/ 4 w 17"/>
                <a:gd name="T25" fmla="*/ 232 h 502"/>
                <a:gd name="T26" fmla="*/ 0 w 17"/>
                <a:gd name="T27" fmla="*/ 231 h 502"/>
                <a:gd name="T28" fmla="*/ 0 w 17"/>
                <a:gd name="T29" fmla="*/ 242 h 502"/>
                <a:gd name="T30" fmla="*/ 4 w 17"/>
                <a:gd name="T31" fmla="*/ 241 h 502"/>
                <a:gd name="T32" fmla="*/ 8 w 17"/>
                <a:gd name="T33" fmla="*/ 241 h 502"/>
                <a:gd name="T34" fmla="*/ 12 w 17"/>
                <a:gd name="T35" fmla="*/ 241 h 502"/>
                <a:gd name="T36" fmla="*/ 16 w 17"/>
                <a:gd name="T37" fmla="*/ 240 h 502"/>
                <a:gd name="T38" fmla="*/ 16 w 17"/>
                <a:gd name="T39" fmla="*/ 233 h 502"/>
                <a:gd name="T40" fmla="*/ 16 w 17"/>
                <a:gd name="T41" fmla="*/ 233 h 502"/>
                <a:gd name="T42" fmla="*/ 16 w 17"/>
                <a:gd name="T43" fmla="*/ 467 h 502"/>
                <a:gd name="T44" fmla="*/ 12 w 17"/>
                <a:gd name="T45" fmla="*/ 467 h 502"/>
                <a:gd name="T46" fmla="*/ 8 w 17"/>
                <a:gd name="T47" fmla="*/ 467 h 502"/>
                <a:gd name="T48" fmla="*/ 4 w 17"/>
                <a:gd name="T49" fmla="*/ 466 h 502"/>
                <a:gd name="T50" fmla="*/ 0 w 17"/>
                <a:gd name="T51" fmla="*/ 466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7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2" y="233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4" y="241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6" y="240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6"/>
                  </a:lnTo>
                  <a:lnTo>
                    <a:pt x="0" y="466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89898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9" name="Freeform 234"/>
            <p:cNvSpPr>
              <a:spLocks/>
            </p:cNvSpPr>
            <p:nvPr/>
          </p:nvSpPr>
          <p:spPr bwMode="auto">
            <a:xfrm>
              <a:off x="1503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466 h 502"/>
                <a:gd name="T10" fmla="*/ 12 w 17"/>
                <a:gd name="T11" fmla="*/ 464 h 502"/>
                <a:gd name="T12" fmla="*/ 8 w 17"/>
                <a:gd name="T13" fmla="*/ 463 h 502"/>
                <a:gd name="T14" fmla="*/ 4 w 17"/>
                <a:gd name="T15" fmla="*/ 462 h 502"/>
                <a:gd name="T16" fmla="*/ 4 w 17"/>
                <a:gd name="T17" fmla="*/ 460 h 502"/>
                <a:gd name="T18" fmla="*/ 4 w 17"/>
                <a:gd name="T19" fmla="*/ 247 h 502"/>
                <a:gd name="T20" fmla="*/ 4 w 17"/>
                <a:gd name="T21" fmla="*/ 246 h 502"/>
                <a:gd name="T22" fmla="*/ 8 w 17"/>
                <a:gd name="T23" fmla="*/ 244 h 502"/>
                <a:gd name="T24" fmla="*/ 12 w 17"/>
                <a:gd name="T25" fmla="*/ 243 h 502"/>
                <a:gd name="T26" fmla="*/ 16 w 17"/>
                <a:gd name="T27" fmla="*/ 242 h 502"/>
                <a:gd name="T28" fmla="*/ 16 w 17"/>
                <a:gd name="T29" fmla="*/ 231 h 502"/>
                <a:gd name="T30" fmla="*/ 12 w 17"/>
                <a:gd name="T31" fmla="*/ 230 h 502"/>
                <a:gd name="T32" fmla="*/ 8 w 17"/>
                <a:gd name="T33" fmla="*/ 229 h 502"/>
                <a:gd name="T34" fmla="*/ 4 w 17"/>
                <a:gd name="T35" fmla="*/ 228 h 502"/>
                <a:gd name="T36" fmla="*/ 4 w 17"/>
                <a:gd name="T37" fmla="*/ 226 h 502"/>
                <a:gd name="T38" fmla="*/ 4 w 17"/>
                <a:gd name="T39" fmla="*/ 13 h 502"/>
                <a:gd name="T40" fmla="*/ 4 w 17"/>
                <a:gd name="T41" fmla="*/ 11 h 502"/>
                <a:gd name="T42" fmla="*/ 8 w 17"/>
                <a:gd name="T43" fmla="*/ 10 h 502"/>
                <a:gd name="T44" fmla="*/ 12 w 17"/>
                <a:gd name="T45" fmla="*/ 9 h 502"/>
                <a:gd name="T46" fmla="*/ 16 w 17"/>
                <a:gd name="T47" fmla="*/ 8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6"/>
                  </a:lnTo>
                  <a:lnTo>
                    <a:pt x="12" y="464"/>
                  </a:lnTo>
                  <a:lnTo>
                    <a:pt x="8" y="463"/>
                  </a:lnTo>
                  <a:lnTo>
                    <a:pt x="4" y="462"/>
                  </a:lnTo>
                  <a:lnTo>
                    <a:pt x="4" y="460"/>
                  </a:lnTo>
                  <a:lnTo>
                    <a:pt x="4" y="247"/>
                  </a:lnTo>
                  <a:lnTo>
                    <a:pt x="4" y="246"/>
                  </a:lnTo>
                  <a:lnTo>
                    <a:pt x="8" y="244"/>
                  </a:lnTo>
                  <a:lnTo>
                    <a:pt x="12" y="243"/>
                  </a:lnTo>
                  <a:lnTo>
                    <a:pt x="16" y="242"/>
                  </a:lnTo>
                  <a:lnTo>
                    <a:pt x="16" y="231"/>
                  </a:lnTo>
                  <a:lnTo>
                    <a:pt x="12" y="230"/>
                  </a:lnTo>
                  <a:lnTo>
                    <a:pt x="8" y="229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969696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0" name="Freeform 235"/>
            <p:cNvSpPr>
              <a:spLocks/>
            </p:cNvSpPr>
            <p:nvPr/>
          </p:nvSpPr>
          <p:spPr bwMode="auto">
            <a:xfrm>
              <a:off x="1496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A5A5A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1" name="Freeform 236"/>
            <p:cNvSpPr>
              <a:spLocks/>
            </p:cNvSpPr>
            <p:nvPr/>
          </p:nvSpPr>
          <p:spPr bwMode="auto">
            <a:xfrm>
              <a:off x="1496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2" name="Freeform 237"/>
            <p:cNvSpPr>
              <a:spLocks/>
            </p:cNvSpPr>
            <p:nvPr/>
          </p:nvSpPr>
          <p:spPr bwMode="auto">
            <a:xfrm>
              <a:off x="1492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9 h 502"/>
                <a:gd name="T6" fmla="*/ 0 w 17"/>
                <a:gd name="T7" fmla="*/ 10 h 502"/>
                <a:gd name="T8" fmla="*/ 4 w 17"/>
                <a:gd name="T9" fmla="*/ 11 h 502"/>
                <a:gd name="T10" fmla="*/ 4 w 17"/>
                <a:gd name="T11" fmla="*/ 12 h 502"/>
                <a:gd name="T12" fmla="*/ 4 w 17"/>
                <a:gd name="T13" fmla="*/ 13 h 502"/>
                <a:gd name="T14" fmla="*/ 4 w 17"/>
                <a:gd name="T15" fmla="*/ 226 h 502"/>
                <a:gd name="T16" fmla="*/ 4 w 17"/>
                <a:gd name="T17" fmla="*/ 227 h 502"/>
                <a:gd name="T18" fmla="*/ 4 w 17"/>
                <a:gd name="T19" fmla="*/ 228 h 502"/>
                <a:gd name="T20" fmla="*/ 0 w 17"/>
                <a:gd name="T21" fmla="*/ 229 h 502"/>
                <a:gd name="T22" fmla="*/ 0 w 17"/>
                <a:gd name="T23" fmla="*/ 230 h 502"/>
                <a:gd name="T24" fmla="*/ 0 w 17"/>
                <a:gd name="T25" fmla="*/ 243 h 502"/>
                <a:gd name="T26" fmla="*/ 0 w 17"/>
                <a:gd name="T27" fmla="*/ 244 h 502"/>
                <a:gd name="T28" fmla="*/ 4 w 17"/>
                <a:gd name="T29" fmla="*/ 245 h 502"/>
                <a:gd name="T30" fmla="*/ 4 w 17"/>
                <a:gd name="T31" fmla="*/ 246 h 502"/>
                <a:gd name="T32" fmla="*/ 4 w 17"/>
                <a:gd name="T33" fmla="*/ 247 h 502"/>
                <a:gd name="T34" fmla="*/ 4 w 17"/>
                <a:gd name="T35" fmla="*/ 460 h 502"/>
                <a:gd name="T36" fmla="*/ 4 w 17"/>
                <a:gd name="T37" fmla="*/ 461 h 502"/>
                <a:gd name="T38" fmla="*/ 4 w 17"/>
                <a:gd name="T39" fmla="*/ 462 h 502"/>
                <a:gd name="T40" fmla="*/ 0 w 17"/>
                <a:gd name="T41" fmla="*/ 463 h 502"/>
                <a:gd name="T42" fmla="*/ 0 w 17"/>
                <a:gd name="T43" fmla="*/ 464 h 502"/>
                <a:gd name="T44" fmla="*/ 0 w 17"/>
                <a:gd name="T45" fmla="*/ 501 h 502"/>
                <a:gd name="T46" fmla="*/ 16 w 17"/>
                <a:gd name="T47" fmla="*/ 501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226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44"/>
                  </a:lnTo>
                  <a:lnTo>
                    <a:pt x="4" y="245"/>
                  </a:lnTo>
                  <a:lnTo>
                    <a:pt x="4" y="246"/>
                  </a:lnTo>
                  <a:lnTo>
                    <a:pt x="4" y="247"/>
                  </a:lnTo>
                  <a:lnTo>
                    <a:pt x="4" y="460"/>
                  </a:lnTo>
                  <a:lnTo>
                    <a:pt x="4" y="461"/>
                  </a:lnTo>
                  <a:lnTo>
                    <a:pt x="4" y="462"/>
                  </a:lnTo>
                  <a:lnTo>
                    <a:pt x="0" y="463"/>
                  </a:lnTo>
                  <a:lnTo>
                    <a:pt x="0" y="464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3" name="Freeform 238"/>
            <p:cNvSpPr>
              <a:spLocks/>
            </p:cNvSpPr>
            <p:nvPr/>
          </p:nvSpPr>
          <p:spPr bwMode="auto">
            <a:xfrm>
              <a:off x="1488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4 w 17"/>
                <a:gd name="T7" fmla="*/ 7 h 502"/>
                <a:gd name="T8" fmla="*/ 8 w 17"/>
                <a:gd name="T9" fmla="*/ 8 h 502"/>
                <a:gd name="T10" fmla="*/ 12 w 17"/>
                <a:gd name="T11" fmla="*/ 8 h 502"/>
                <a:gd name="T12" fmla="*/ 16 w 17"/>
                <a:gd name="T13" fmla="*/ 9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0 h 502"/>
                <a:gd name="T20" fmla="*/ 12 w 17"/>
                <a:gd name="T21" fmla="*/ 231 h 502"/>
                <a:gd name="T22" fmla="*/ 8 w 17"/>
                <a:gd name="T23" fmla="*/ 231 h 502"/>
                <a:gd name="T24" fmla="*/ 4 w 17"/>
                <a:gd name="T25" fmla="*/ 232 h 502"/>
                <a:gd name="T26" fmla="*/ 0 w 17"/>
                <a:gd name="T27" fmla="*/ 232 h 502"/>
                <a:gd name="T28" fmla="*/ 0 w 17"/>
                <a:gd name="T29" fmla="*/ 241 h 502"/>
                <a:gd name="T30" fmla="*/ 4 w 17"/>
                <a:gd name="T31" fmla="*/ 241 h 502"/>
                <a:gd name="T32" fmla="*/ 8 w 17"/>
                <a:gd name="T33" fmla="*/ 242 h 502"/>
                <a:gd name="T34" fmla="*/ 12 w 17"/>
                <a:gd name="T35" fmla="*/ 243 h 502"/>
                <a:gd name="T36" fmla="*/ 16 w 17"/>
                <a:gd name="T37" fmla="*/ 243 h 502"/>
                <a:gd name="T38" fmla="*/ 16 w 17"/>
                <a:gd name="T39" fmla="*/ 230 h 502"/>
                <a:gd name="T40" fmla="*/ 16 w 17"/>
                <a:gd name="T41" fmla="*/ 230 h 502"/>
                <a:gd name="T42" fmla="*/ 16 w 17"/>
                <a:gd name="T43" fmla="*/ 464 h 502"/>
                <a:gd name="T44" fmla="*/ 12 w 17"/>
                <a:gd name="T45" fmla="*/ 465 h 502"/>
                <a:gd name="T46" fmla="*/ 8 w 17"/>
                <a:gd name="T47" fmla="*/ 465 h 502"/>
                <a:gd name="T48" fmla="*/ 4 w 17"/>
                <a:gd name="T49" fmla="*/ 466 h 502"/>
                <a:gd name="T50" fmla="*/ 0 w 17"/>
                <a:gd name="T51" fmla="*/ 467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4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6" y="230"/>
                  </a:lnTo>
                  <a:lnTo>
                    <a:pt x="12" y="231"/>
                  </a:lnTo>
                  <a:lnTo>
                    <a:pt x="8" y="231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41"/>
                  </a:lnTo>
                  <a:lnTo>
                    <a:pt x="8" y="242"/>
                  </a:lnTo>
                  <a:lnTo>
                    <a:pt x="12" y="243"/>
                  </a:lnTo>
                  <a:lnTo>
                    <a:pt x="16" y="243"/>
                  </a:lnTo>
                  <a:lnTo>
                    <a:pt x="16" y="230"/>
                  </a:lnTo>
                  <a:lnTo>
                    <a:pt x="16" y="464"/>
                  </a:lnTo>
                  <a:lnTo>
                    <a:pt x="12" y="465"/>
                  </a:lnTo>
                  <a:lnTo>
                    <a:pt x="8" y="465"/>
                  </a:lnTo>
                  <a:lnTo>
                    <a:pt x="4" y="466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4"/>
                  </a:lnTo>
                  <a:lnTo>
                    <a:pt x="16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4" name="Freeform 239"/>
            <p:cNvSpPr>
              <a:spLocks/>
            </p:cNvSpPr>
            <p:nvPr/>
          </p:nvSpPr>
          <p:spPr bwMode="auto">
            <a:xfrm>
              <a:off x="1484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6 h 502"/>
                <a:gd name="T6" fmla="*/ 0 w 17"/>
                <a:gd name="T7" fmla="*/ 6 h 502"/>
                <a:gd name="T8" fmla="*/ 4 w 17"/>
                <a:gd name="T9" fmla="*/ 6 h 502"/>
                <a:gd name="T10" fmla="*/ 4 w 17"/>
                <a:gd name="T11" fmla="*/ 6 h 502"/>
                <a:gd name="T12" fmla="*/ 4 w 17"/>
                <a:gd name="T13" fmla="*/ 6 h 502"/>
                <a:gd name="T14" fmla="*/ 4 w 17"/>
                <a:gd name="T15" fmla="*/ 6 h 502"/>
                <a:gd name="T16" fmla="*/ 8 w 17"/>
                <a:gd name="T17" fmla="*/ 6 h 502"/>
                <a:gd name="T18" fmla="*/ 12 w 17"/>
                <a:gd name="T19" fmla="*/ 7 h 502"/>
                <a:gd name="T20" fmla="*/ 12 w 17"/>
                <a:gd name="T21" fmla="*/ 7 h 502"/>
                <a:gd name="T22" fmla="*/ 16 w 17"/>
                <a:gd name="T23" fmla="*/ 7 h 502"/>
                <a:gd name="T24" fmla="*/ 16 w 17"/>
                <a:gd name="T25" fmla="*/ 0 h 502"/>
                <a:gd name="T26" fmla="*/ 16 w 17"/>
                <a:gd name="T27" fmla="*/ 0 h 502"/>
                <a:gd name="T28" fmla="*/ 16 w 17"/>
                <a:gd name="T29" fmla="*/ 232 h 502"/>
                <a:gd name="T30" fmla="*/ 12 w 17"/>
                <a:gd name="T31" fmla="*/ 233 h 502"/>
                <a:gd name="T32" fmla="*/ 12 w 17"/>
                <a:gd name="T33" fmla="*/ 233 h 502"/>
                <a:gd name="T34" fmla="*/ 8 w 17"/>
                <a:gd name="T35" fmla="*/ 233 h 502"/>
                <a:gd name="T36" fmla="*/ 4 w 17"/>
                <a:gd name="T37" fmla="*/ 233 h 502"/>
                <a:gd name="T38" fmla="*/ 4 w 17"/>
                <a:gd name="T39" fmla="*/ 233 h 502"/>
                <a:gd name="T40" fmla="*/ 4 w 17"/>
                <a:gd name="T41" fmla="*/ 233 h 502"/>
                <a:gd name="T42" fmla="*/ 4 w 17"/>
                <a:gd name="T43" fmla="*/ 233 h 502"/>
                <a:gd name="T44" fmla="*/ 0 w 17"/>
                <a:gd name="T45" fmla="*/ 233 h 502"/>
                <a:gd name="T46" fmla="*/ 0 w 17"/>
                <a:gd name="T47" fmla="*/ 233 h 502"/>
                <a:gd name="T48" fmla="*/ 0 w 17"/>
                <a:gd name="T49" fmla="*/ 240 h 502"/>
                <a:gd name="T50" fmla="*/ 0 w 17"/>
                <a:gd name="T51" fmla="*/ 240 h 502"/>
                <a:gd name="T52" fmla="*/ 4 w 17"/>
                <a:gd name="T53" fmla="*/ 240 h 502"/>
                <a:gd name="T54" fmla="*/ 4 w 17"/>
                <a:gd name="T55" fmla="*/ 240 h 502"/>
                <a:gd name="T56" fmla="*/ 4 w 17"/>
                <a:gd name="T57" fmla="*/ 240 h 502"/>
                <a:gd name="T58" fmla="*/ 4 w 17"/>
                <a:gd name="T59" fmla="*/ 240 h 502"/>
                <a:gd name="T60" fmla="*/ 8 w 17"/>
                <a:gd name="T61" fmla="*/ 240 h 502"/>
                <a:gd name="T62" fmla="*/ 12 w 17"/>
                <a:gd name="T63" fmla="*/ 241 h 502"/>
                <a:gd name="T64" fmla="*/ 12 w 17"/>
                <a:gd name="T65" fmla="*/ 241 h 502"/>
                <a:gd name="T66" fmla="*/ 16 w 17"/>
                <a:gd name="T67" fmla="*/ 241 h 502"/>
                <a:gd name="T68" fmla="*/ 16 w 17"/>
                <a:gd name="T69" fmla="*/ 232 h 502"/>
                <a:gd name="T70" fmla="*/ 16 w 17"/>
                <a:gd name="T71" fmla="*/ 232 h 502"/>
                <a:gd name="T72" fmla="*/ 16 w 17"/>
                <a:gd name="T73" fmla="*/ 467 h 502"/>
                <a:gd name="T74" fmla="*/ 12 w 17"/>
                <a:gd name="T75" fmla="*/ 467 h 502"/>
                <a:gd name="T76" fmla="*/ 12 w 17"/>
                <a:gd name="T77" fmla="*/ 467 h 502"/>
                <a:gd name="T78" fmla="*/ 8 w 17"/>
                <a:gd name="T79" fmla="*/ 467 h 502"/>
                <a:gd name="T80" fmla="*/ 4 w 17"/>
                <a:gd name="T81" fmla="*/ 467 h 502"/>
                <a:gd name="T82" fmla="*/ 4 w 17"/>
                <a:gd name="T83" fmla="*/ 467 h 502"/>
                <a:gd name="T84" fmla="*/ 4 w 17"/>
                <a:gd name="T85" fmla="*/ 467 h 502"/>
                <a:gd name="T86" fmla="*/ 4 w 17"/>
                <a:gd name="T87" fmla="*/ 467 h 502"/>
                <a:gd name="T88" fmla="*/ 0 w 17"/>
                <a:gd name="T89" fmla="*/ 467 h 502"/>
                <a:gd name="T90" fmla="*/ 0 w 17"/>
                <a:gd name="T91" fmla="*/ 467 h 502"/>
                <a:gd name="T92" fmla="*/ 0 w 17"/>
                <a:gd name="T93" fmla="*/ 501 h 502"/>
                <a:gd name="T94" fmla="*/ 16 w 17"/>
                <a:gd name="T95" fmla="*/ 501 h 502"/>
                <a:gd name="T96" fmla="*/ 16 w 17"/>
                <a:gd name="T97" fmla="*/ 467 h 502"/>
                <a:gd name="T98" fmla="*/ 16 w 17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502"/>
                <a:gd name="T152" fmla="*/ 17 w 17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2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3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2" y="241"/>
                  </a:lnTo>
                  <a:lnTo>
                    <a:pt x="16" y="241"/>
                  </a:lnTo>
                  <a:lnTo>
                    <a:pt x="16" y="232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D8D8D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5" name="Freeform 240"/>
            <p:cNvSpPr>
              <a:spLocks/>
            </p:cNvSpPr>
            <p:nvPr/>
          </p:nvSpPr>
          <p:spPr bwMode="auto">
            <a:xfrm>
              <a:off x="1480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4 w 17"/>
                <a:gd name="T7" fmla="*/ 7 h 502"/>
                <a:gd name="T8" fmla="*/ 8 w 17"/>
                <a:gd name="T9" fmla="*/ 7 h 502"/>
                <a:gd name="T10" fmla="*/ 12 w 17"/>
                <a:gd name="T11" fmla="*/ 7 h 502"/>
                <a:gd name="T12" fmla="*/ 16 w 17"/>
                <a:gd name="T13" fmla="*/ 6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3 h 502"/>
                <a:gd name="T20" fmla="*/ 12 w 17"/>
                <a:gd name="T21" fmla="*/ 233 h 502"/>
                <a:gd name="T22" fmla="*/ 8 w 17"/>
                <a:gd name="T23" fmla="*/ 232 h 502"/>
                <a:gd name="T24" fmla="*/ 4 w 17"/>
                <a:gd name="T25" fmla="*/ 232 h 502"/>
                <a:gd name="T26" fmla="*/ 0 w 17"/>
                <a:gd name="T27" fmla="*/ 231 h 502"/>
                <a:gd name="T28" fmla="*/ 0 w 17"/>
                <a:gd name="T29" fmla="*/ 242 h 502"/>
                <a:gd name="T30" fmla="*/ 4 w 17"/>
                <a:gd name="T31" fmla="*/ 241 h 502"/>
                <a:gd name="T32" fmla="*/ 8 w 17"/>
                <a:gd name="T33" fmla="*/ 241 h 502"/>
                <a:gd name="T34" fmla="*/ 12 w 17"/>
                <a:gd name="T35" fmla="*/ 241 h 502"/>
                <a:gd name="T36" fmla="*/ 16 w 17"/>
                <a:gd name="T37" fmla="*/ 240 h 502"/>
                <a:gd name="T38" fmla="*/ 16 w 17"/>
                <a:gd name="T39" fmla="*/ 233 h 502"/>
                <a:gd name="T40" fmla="*/ 16 w 17"/>
                <a:gd name="T41" fmla="*/ 233 h 502"/>
                <a:gd name="T42" fmla="*/ 16 w 17"/>
                <a:gd name="T43" fmla="*/ 467 h 502"/>
                <a:gd name="T44" fmla="*/ 12 w 17"/>
                <a:gd name="T45" fmla="*/ 467 h 502"/>
                <a:gd name="T46" fmla="*/ 8 w 17"/>
                <a:gd name="T47" fmla="*/ 466 h 502"/>
                <a:gd name="T48" fmla="*/ 4 w 17"/>
                <a:gd name="T49" fmla="*/ 466 h 502"/>
                <a:gd name="T50" fmla="*/ 0 w 17"/>
                <a:gd name="T51" fmla="*/ 465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7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2" y="233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4" y="241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6" y="240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6"/>
                  </a:lnTo>
                  <a:lnTo>
                    <a:pt x="4" y="466"/>
                  </a:lnTo>
                  <a:lnTo>
                    <a:pt x="0" y="465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6" name="Freeform 241"/>
            <p:cNvSpPr>
              <a:spLocks/>
            </p:cNvSpPr>
            <p:nvPr/>
          </p:nvSpPr>
          <p:spPr bwMode="auto">
            <a:xfrm>
              <a:off x="1476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465 h 502"/>
                <a:gd name="T10" fmla="*/ 12 w 17"/>
                <a:gd name="T11" fmla="*/ 464 h 502"/>
                <a:gd name="T12" fmla="*/ 8 w 17"/>
                <a:gd name="T13" fmla="*/ 463 h 502"/>
                <a:gd name="T14" fmla="*/ 4 w 17"/>
                <a:gd name="T15" fmla="*/ 462 h 502"/>
                <a:gd name="T16" fmla="*/ 4 w 17"/>
                <a:gd name="T17" fmla="*/ 460 h 502"/>
                <a:gd name="T18" fmla="*/ 4 w 17"/>
                <a:gd name="T19" fmla="*/ 247 h 502"/>
                <a:gd name="T20" fmla="*/ 4 w 17"/>
                <a:gd name="T21" fmla="*/ 246 h 502"/>
                <a:gd name="T22" fmla="*/ 8 w 17"/>
                <a:gd name="T23" fmla="*/ 244 h 502"/>
                <a:gd name="T24" fmla="*/ 12 w 17"/>
                <a:gd name="T25" fmla="*/ 243 h 502"/>
                <a:gd name="T26" fmla="*/ 16 w 17"/>
                <a:gd name="T27" fmla="*/ 242 h 502"/>
                <a:gd name="T28" fmla="*/ 16 w 17"/>
                <a:gd name="T29" fmla="*/ 231 h 502"/>
                <a:gd name="T30" fmla="*/ 12 w 17"/>
                <a:gd name="T31" fmla="*/ 230 h 502"/>
                <a:gd name="T32" fmla="*/ 8 w 17"/>
                <a:gd name="T33" fmla="*/ 229 h 502"/>
                <a:gd name="T34" fmla="*/ 4 w 17"/>
                <a:gd name="T35" fmla="*/ 227 h 502"/>
                <a:gd name="T36" fmla="*/ 4 w 17"/>
                <a:gd name="T37" fmla="*/ 226 h 502"/>
                <a:gd name="T38" fmla="*/ 4 w 17"/>
                <a:gd name="T39" fmla="*/ 13 h 502"/>
                <a:gd name="T40" fmla="*/ 4 w 17"/>
                <a:gd name="T41" fmla="*/ 11 h 502"/>
                <a:gd name="T42" fmla="*/ 8 w 17"/>
                <a:gd name="T43" fmla="*/ 10 h 502"/>
                <a:gd name="T44" fmla="*/ 12 w 17"/>
                <a:gd name="T45" fmla="*/ 9 h 502"/>
                <a:gd name="T46" fmla="*/ 16 w 17"/>
                <a:gd name="T47" fmla="*/ 8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5"/>
                  </a:lnTo>
                  <a:lnTo>
                    <a:pt x="12" y="464"/>
                  </a:lnTo>
                  <a:lnTo>
                    <a:pt x="8" y="463"/>
                  </a:lnTo>
                  <a:lnTo>
                    <a:pt x="4" y="462"/>
                  </a:lnTo>
                  <a:lnTo>
                    <a:pt x="4" y="460"/>
                  </a:lnTo>
                  <a:lnTo>
                    <a:pt x="4" y="247"/>
                  </a:lnTo>
                  <a:lnTo>
                    <a:pt x="4" y="246"/>
                  </a:lnTo>
                  <a:lnTo>
                    <a:pt x="8" y="244"/>
                  </a:lnTo>
                  <a:lnTo>
                    <a:pt x="12" y="243"/>
                  </a:lnTo>
                  <a:lnTo>
                    <a:pt x="16" y="242"/>
                  </a:lnTo>
                  <a:lnTo>
                    <a:pt x="16" y="231"/>
                  </a:lnTo>
                  <a:lnTo>
                    <a:pt x="12" y="230"/>
                  </a:lnTo>
                  <a:lnTo>
                    <a:pt x="8" y="229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4F4F4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7" name="Freeform 242"/>
            <p:cNvSpPr>
              <a:spLocks/>
            </p:cNvSpPr>
            <p:nvPr/>
          </p:nvSpPr>
          <p:spPr bwMode="auto">
            <a:xfrm>
              <a:off x="1469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8" name="Freeform 243"/>
            <p:cNvSpPr>
              <a:spLocks/>
            </p:cNvSpPr>
            <p:nvPr/>
          </p:nvSpPr>
          <p:spPr bwMode="auto">
            <a:xfrm>
              <a:off x="1484" y="973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1 w 79"/>
                <a:gd name="T3" fmla="*/ 0 h 17"/>
                <a:gd name="T4" fmla="*/ 78 w 79"/>
                <a:gd name="T5" fmla="*/ 0 h 17"/>
                <a:gd name="T6" fmla="*/ 78 w 79"/>
                <a:gd name="T7" fmla="*/ 16 h 17"/>
                <a:gd name="T8" fmla="*/ 1 w 79"/>
                <a:gd name="T9" fmla="*/ 16 h 17"/>
                <a:gd name="T10" fmla="*/ 1 w 79"/>
                <a:gd name="T11" fmla="*/ 16 h 17"/>
                <a:gd name="T12" fmla="*/ 1 w 79"/>
                <a:gd name="T13" fmla="*/ 16 h 17"/>
                <a:gd name="T14" fmla="*/ 0 w 79"/>
                <a:gd name="T15" fmla="*/ 16 h 17"/>
                <a:gd name="T16" fmla="*/ 0 w 79"/>
                <a:gd name="T17" fmla="*/ 16 h 17"/>
                <a:gd name="T18" fmla="*/ 0 w 79"/>
                <a:gd name="T19" fmla="*/ 0 h 17"/>
                <a:gd name="T20" fmla="*/ 1 w 79"/>
                <a:gd name="T21" fmla="*/ 0 h 17"/>
                <a:gd name="T22" fmla="*/ 0 w 79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17"/>
                <a:gd name="T38" fmla="*/ 79 w 7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17">
                  <a:moveTo>
                    <a:pt x="0" y="16"/>
                  </a:moveTo>
                  <a:lnTo>
                    <a:pt x="1" y="0"/>
                  </a:lnTo>
                  <a:lnTo>
                    <a:pt x="78" y="0"/>
                  </a:lnTo>
                  <a:lnTo>
                    <a:pt x="78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9" name="Freeform 244"/>
            <p:cNvSpPr>
              <a:spLocks/>
            </p:cNvSpPr>
            <p:nvPr/>
          </p:nvSpPr>
          <p:spPr bwMode="auto">
            <a:xfrm>
              <a:off x="1461" y="966"/>
              <a:ext cx="17" cy="502"/>
            </a:xfrm>
            <a:custGeom>
              <a:avLst/>
              <a:gdLst>
                <a:gd name="T0" fmla="*/ 16 w 17"/>
                <a:gd name="T1" fmla="*/ 501 h 502"/>
                <a:gd name="T2" fmla="*/ 0 w 17"/>
                <a:gd name="T3" fmla="*/ 501 h 502"/>
                <a:gd name="T4" fmla="*/ 0 w 17"/>
                <a:gd name="T5" fmla="*/ 0 h 502"/>
                <a:gd name="T6" fmla="*/ 16 w 17"/>
                <a:gd name="T7" fmla="*/ 0 h 502"/>
                <a:gd name="T8" fmla="*/ 16 w 17"/>
                <a:gd name="T9" fmla="*/ 501 h 502"/>
                <a:gd name="T10" fmla="*/ 16 w 17"/>
                <a:gd name="T11" fmla="*/ 500 h 502"/>
                <a:gd name="T12" fmla="*/ 16 w 17"/>
                <a:gd name="T13" fmla="*/ 501 h 502"/>
                <a:gd name="T14" fmla="*/ 16 w 17"/>
                <a:gd name="T15" fmla="*/ 501 h 502"/>
                <a:gd name="T16" fmla="*/ 16 w 17"/>
                <a:gd name="T17" fmla="*/ 501 h 502"/>
                <a:gd name="T18" fmla="*/ 0 w 17"/>
                <a:gd name="T19" fmla="*/ 501 h 502"/>
                <a:gd name="T20" fmla="*/ 0 w 17"/>
                <a:gd name="T21" fmla="*/ 501 h 502"/>
                <a:gd name="T22" fmla="*/ 16 w 17"/>
                <a:gd name="T23" fmla="*/ 501 h 5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02"/>
                <a:gd name="T38" fmla="*/ 17 w 17"/>
                <a:gd name="T39" fmla="*/ 502 h 5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02">
                  <a:moveTo>
                    <a:pt x="16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01"/>
                  </a:lnTo>
                  <a:lnTo>
                    <a:pt x="16" y="500"/>
                  </a:lnTo>
                  <a:lnTo>
                    <a:pt x="16" y="501"/>
                  </a:lnTo>
                  <a:lnTo>
                    <a:pt x="0" y="501"/>
                  </a:lnTo>
                  <a:lnTo>
                    <a:pt x="16" y="50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0" name="Freeform 245"/>
            <p:cNvSpPr>
              <a:spLocks/>
            </p:cNvSpPr>
            <p:nvPr/>
          </p:nvSpPr>
          <p:spPr bwMode="auto">
            <a:xfrm>
              <a:off x="1485" y="1474"/>
              <a:ext cx="78" cy="17"/>
            </a:xfrm>
            <a:custGeom>
              <a:avLst/>
              <a:gdLst>
                <a:gd name="T0" fmla="*/ 77 w 78"/>
                <a:gd name="T1" fmla="*/ 16 h 17"/>
                <a:gd name="T2" fmla="*/ 77 w 78"/>
                <a:gd name="T3" fmla="*/ 16 h 17"/>
                <a:gd name="T4" fmla="*/ 0 w 78"/>
                <a:gd name="T5" fmla="*/ 16 h 17"/>
                <a:gd name="T6" fmla="*/ 0 w 78"/>
                <a:gd name="T7" fmla="*/ 0 h 17"/>
                <a:gd name="T8" fmla="*/ 77 w 78"/>
                <a:gd name="T9" fmla="*/ 0 h 17"/>
                <a:gd name="T10" fmla="*/ 76 w 78"/>
                <a:gd name="T11" fmla="*/ 16 h 17"/>
                <a:gd name="T12" fmla="*/ 77 w 78"/>
                <a:gd name="T13" fmla="*/ 0 h 17"/>
                <a:gd name="T14" fmla="*/ 77 w 78"/>
                <a:gd name="T15" fmla="*/ 0 h 17"/>
                <a:gd name="T16" fmla="*/ 77 w 78"/>
                <a:gd name="T17" fmla="*/ 16 h 17"/>
                <a:gd name="T18" fmla="*/ 77 w 78"/>
                <a:gd name="T19" fmla="*/ 16 h 17"/>
                <a:gd name="T20" fmla="*/ 77 w 78"/>
                <a:gd name="T21" fmla="*/ 16 h 17"/>
                <a:gd name="T22" fmla="*/ 77 w 78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17"/>
                <a:gd name="T38" fmla="*/ 78 w 7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17">
                  <a:moveTo>
                    <a:pt x="77" y="16"/>
                  </a:moveTo>
                  <a:lnTo>
                    <a:pt x="7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6" y="16"/>
                  </a:lnTo>
                  <a:lnTo>
                    <a:pt x="77" y="0"/>
                  </a:lnTo>
                  <a:lnTo>
                    <a:pt x="77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1" name="Freeform 246"/>
            <p:cNvSpPr>
              <a:spLocks/>
            </p:cNvSpPr>
            <p:nvPr/>
          </p:nvSpPr>
          <p:spPr bwMode="auto">
            <a:xfrm>
              <a:off x="1538" y="965"/>
              <a:ext cx="17" cy="503"/>
            </a:xfrm>
            <a:custGeom>
              <a:avLst/>
              <a:gdLst>
                <a:gd name="T0" fmla="*/ 16 w 17"/>
                <a:gd name="T1" fmla="*/ 0 h 503"/>
                <a:gd name="T2" fmla="*/ 16 w 17"/>
                <a:gd name="T3" fmla="*/ 1 h 503"/>
                <a:gd name="T4" fmla="*/ 16 w 17"/>
                <a:gd name="T5" fmla="*/ 502 h 503"/>
                <a:gd name="T6" fmla="*/ 0 w 17"/>
                <a:gd name="T7" fmla="*/ 502 h 503"/>
                <a:gd name="T8" fmla="*/ 0 w 17"/>
                <a:gd name="T9" fmla="*/ 1 h 503"/>
                <a:gd name="T10" fmla="*/ 16 w 17"/>
                <a:gd name="T11" fmla="*/ 1 h 503"/>
                <a:gd name="T12" fmla="*/ 0 w 17"/>
                <a:gd name="T13" fmla="*/ 1 h 503"/>
                <a:gd name="T14" fmla="*/ 0 w 17"/>
                <a:gd name="T15" fmla="*/ 0 h 503"/>
                <a:gd name="T16" fmla="*/ 16 w 17"/>
                <a:gd name="T17" fmla="*/ 0 h 503"/>
                <a:gd name="T18" fmla="*/ 16 w 17"/>
                <a:gd name="T19" fmla="*/ 0 h 503"/>
                <a:gd name="T20" fmla="*/ 16 w 17"/>
                <a:gd name="T21" fmla="*/ 1 h 503"/>
                <a:gd name="T22" fmla="*/ 16 w 17"/>
                <a:gd name="T23" fmla="*/ 0 h 5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03"/>
                <a:gd name="T38" fmla="*/ 17 w 17"/>
                <a:gd name="T39" fmla="*/ 503 h 5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03">
                  <a:moveTo>
                    <a:pt x="16" y="0"/>
                  </a:moveTo>
                  <a:lnTo>
                    <a:pt x="16" y="1"/>
                  </a:lnTo>
                  <a:lnTo>
                    <a:pt x="16" y="502"/>
                  </a:lnTo>
                  <a:lnTo>
                    <a:pt x="0" y="502"/>
                  </a:lnTo>
                  <a:lnTo>
                    <a:pt x="0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2" name="Freeform 247"/>
            <p:cNvSpPr>
              <a:spLocks/>
            </p:cNvSpPr>
            <p:nvPr/>
          </p:nvSpPr>
          <p:spPr bwMode="auto">
            <a:xfrm>
              <a:off x="1497" y="98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3" name="Freeform 248"/>
            <p:cNvSpPr>
              <a:spLocks/>
            </p:cNvSpPr>
            <p:nvPr/>
          </p:nvSpPr>
          <p:spPr bwMode="auto">
            <a:xfrm>
              <a:off x="1480" y="9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2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4" name="Freeform 249"/>
            <p:cNvSpPr>
              <a:spLocks/>
            </p:cNvSpPr>
            <p:nvPr/>
          </p:nvSpPr>
          <p:spPr bwMode="auto">
            <a:xfrm>
              <a:off x="1474" y="979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5" name="Freeform 250"/>
            <p:cNvSpPr>
              <a:spLocks/>
            </p:cNvSpPr>
            <p:nvPr/>
          </p:nvSpPr>
          <p:spPr bwMode="auto">
            <a:xfrm>
              <a:off x="1480" y="11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2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5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6" name="Freeform 251"/>
            <p:cNvSpPr>
              <a:spLocks/>
            </p:cNvSpPr>
            <p:nvPr/>
          </p:nvSpPr>
          <p:spPr bwMode="auto">
            <a:xfrm>
              <a:off x="1497" y="119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7" name="Freeform 252"/>
            <p:cNvSpPr>
              <a:spLocks/>
            </p:cNvSpPr>
            <p:nvPr/>
          </p:nvSpPr>
          <p:spPr bwMode="auto">
            <a:xfrm>
              <a:off x="1489" y="119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4 h 17"/>
                <a:gd name="T18" fmla="*/ 0 w 17"/>
                <a:gd name="T19" fmla="*/ 16 h 17"/>
                <a:gd name="T20" fmla="*/ 0 w 17"/>
                <a:gd name="T21" fmla="*/ 12 h 17"/>
                <a:gd name="T22" fmla="*/ 4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8" name="Freeform 253"/>
            <p:cNvSpPr>
              <a:spLocks/>
            </p:cNvSpPr>
            <p:nvPr/>
          </p:nvSpPr>
          <p:spPr bwMode="auto">
            <a:xfrm>
              <a:off x="1490" y="979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9" name="Freeform 254"/>
            <p:cNvSpPr>
              <a:spLocks/>
            </p:cNvSpPr>
            <p:nvPr/>
          </p:nvSpPr>
          <p:spPr bwMode="auto">
            <a:xfrm>
              <a:off x="1489" y="9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2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4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0" name="Freeform 255"/>
            <p:cNvSpPr>
              <a:spLocks/>
            </p:cNvSpPr>
            <p:nvPr/>
          </p:nvSpPr>
          <p:spPr bwMode="auto">
            <a:xfrm>
              <a:off x="1524" y="98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1" name="Freeform 256"/>
            <p:cNvSpPr>
              <a:spLocks/>
            </p:cNvSpPr>
            <p:nvPr/>
          </p:nvSpPr>
          <p:spPr bwMode="auto">
            <a:xfrm>
              <a:off x="1507" y="9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2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2" name="Freeform 257"/>
            <p:cNvSpPr>
              <a:spLocks/>
            </p:cNvSpPr>
            <p:nvPr/>
          </p:nvSpPr>
          <p:spPr bwMode="auto">
            <a:xfrm>
              <a:off x="1501" y="979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3" name="Freeform 258"/>
            <p:cNvSpPr>
              <a:spLocks/>
            </p:cNvSpPr>
            <p:nvPr/>
          </p:nvSpPr>
          <p:spPr bwMode="auto">
            <a:xfrm>
              <a:off x="1507" y="11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2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5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4" name="Freeform 259"/>
            <p:cNvSpPr>
              <a:spLocks/>
            </p:cNvSpPr>
            <p:nvPr/>
          </p:nvSpPr>
          <p:spPr bwMode="auto">
            <a:xfrm>
              <a:off x="1524" y="119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5" name="Freeform 260"/>
            <p:cNvSpPr>
              <a:spLocks/>
            </p:cNvSpPr>
            <p:nvPr/>
          </p:nvSpPr>
          <p:spPr bwMode="auto">
            <a:xfrm>
              <a:off x="1516" y="119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4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6" name="Freeform 261"/>
            <p:cNvSpPr>
              <a:spLocks/>
            </p:cNvSpPr>
            <p:nvPr/>
          </p:nvSpPr>
          <p:spPr bwMode="auto">
            <a:xfrm>
              <a:off x="1517" y="979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7" name="Freeform 262"/>
            <p:cNvSpPr>
              <a:spLocks/>
            </p:cNvSpPr>
            <p:nvPr/>
          </p:nvSpPr>
          <p:spPr bwMode="auto">
            <a:xfrm>
              <a:off x="1516" y="9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2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8" name="Freeform 263"/>
            <p:cNvSpPr>
              <a:spLocks/>
            </p:cNvSpPr>
            <p:nvPr/>
          </p:nvSpPr>
          <p:spPr bwMode="auto">
            <a:xfrm>
              <a:off x="1549" y="98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9" name="Freeform 264"/>
            <p:cNvSpPr>
              <a:spLocks/>
            </p:cNvSpPr>
            <p:nvPr/>
          </p:nvSpPr>
          <p:spPr bwMode="auto">
            <a:xfrm>
              <a:off x="1532" y="9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9 h 17"/>
                <a:gd name="T8" fmla="*/ 2 w 17"/>
                <a:gd name="T9" fmla="*/ 7 h 17"/>
                <a:gd name="T10" fmla="*/ 4 w 17"/>
                <a:gd name="T11" fmla="*/ 5 h 17"/>
                <a:gd name="T12" fmla="*/ 7 w 17"/>
                <a:gd name="T13" fmla="*/ 2 h 17"/>
                <a:gd name="T14" fmla="*/ 9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3 w 17"/>
                <a:gd name="T23" fmla="*/ 2 h 17"/>
                <a:gd name="T24" fmla="*/ 9 w 17"/>
                <a:gd name="T25" fmla="*/ 5 h 17"/>
                <a:gd name="T26" fmla="*/ 7 w 17"/>
                <a:gd name="T27" fmla="*/ 5 h 17"/>
                <a:gd name="T28" fmla="*/ 5 w 17"/>
                <a:gd name="T29" fmla="*/ 7 h 17"/>
                <a:gd name="T30" fmla="*/ 4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0" name="Freeform 265"/>
            <p:cNvSpPr>
              <a:spLocks/>
            </p:cNvSpPr>
            <p:nvPr/>
          </p:nvSpPr>
          <p:spPr bwMode="auto">
            <a:xfrm>
              <a:off x="1517" y="979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1" name="Freeform 266"/>
            <p:cNvSpPr>
              <a:spLocks/>
            </p:cNvSpPr>
            <p:nvPr/>
          </p:nvSpPr>
          <p:spPr bwMode="auto">
            <a:xfrm>
              <a:off x="1532" y="11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9 w 17"/>
                <a:gd name="T7" fmla="*/ 14 h 17"/>
                <a:gd name="T8" fmla="*/ 7 w 17"/>
                <a:gd name="T9" fmla="*/ 12 h 17"/>
                <a:gd name="T10" fmla="*/ 4 w 17"/>
                <a:gd name="T11" fmla="*/ 10 h 17"/>
                <a:gd name="T12" fmla="*/ 2 w 17"/>
                <a:gd name="T13" fmla="*/ 8 h 17"/>
                <a:gd name="T14" fmla="*/ 0 w 17"/>
                <a:gd name="T15" fmla="*/ 6 h 17"/>
                <a:gd name="T16" fmla="*/ 0 w 17"/>
                <a:gd name="T17" fmla="*/ 2 h 17"/>
                <a:gd name="T18" fmla="*/ 0 w 17"/>
                <a:gd name="T19" fmla="*/ 0 h 17"/>
                <a:gd name="T20" fmla="*/ 2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4 w 17"/>
                <a:gd name="T27" fmla="*/ 6 h 17"/>
                <a:gd name="T28" fmla="*/ 5 w 17"/>
                <a:gd name="T29" fmla="*/ 8 h 17"/>
                <a:gd name="T30" fmla="*/ 7 w 17"/>
                <a:gd name="T31" fmla="*/ 10 h 17"/>
                <a:gd name="T32" fmla="*/ 9 w 17"/>
                <a:gd name="T33" fmla="*/ 10 h 17"/>
                <a:gd name="T34" fmla="*/ 13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2" name="Freeform 267"/>
            <p:cNvSpPr>
              <a:spLocks/>
            </p:cNvSpPr>
            <p:nvPr/>
          </p:nvSpPr>
          <p:spPr bwMode="auto">
            <a:xfrm>
              <a:off x="1549" y="119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3" name="Freeform 268"/>
            <p:cNvSpPr>
              <a:spLocks/>
            </p:cNvSpPr>
            <p:nvPr/>
          </p:nvSpPr>
          <p:spPr bwMode="auto">
            <a:xfrm>
              <a:off x="1541" y="119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4 w 17"/>
                <a:gd name="T7" fmla="*/ 6 h 17"/>
                <a:gd name="T8" fmla="*/ 14 w 17"/>
                <a:gd name="T9" fmla="*/ 8 h 17"/>
                <a:gd name="T10" fmla="*/ 12 w 17"/>
                <a:gd name="T11" fmla="*/ 10 h 17"/>
                <a:gd name="T12" fmla="*/ 8 w 17"/>
                <a:gd name="T13" fmla="*/ 12 h 17"/>
                <a:gd name="T14" fmla="*/ 6 w 17"/>
                <a:gd name="T15" fmla="*/ 14 h 17"/>
                <a:gd name="T16" fmla="*/ 2 w 17"/>
                <a:gd name="T17" fmla="*/ 14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4 w 17"/>
                <a:gd name="T25" fmla="*/ 10 h 17"/>
                <a:gd name="T26" fmla="*/ 8 w 17"/>
                <a:gd name="T27" fmla="*/ 10 h 17"/>
                <a:gd name="T28" fmla="*/ 8 w 17"/>
                <a:gd name="T29" fmla="*/ 8 h 17"/>
                <a:gd name="T30" fmla="*/ 10 w 17"/>
                <a:gd name="T31" fmla="*/ 6 h 17"/>
                <a:gd name="T32" fmla="*/ 12 w 17"/>
                <a:gd name="T33" fmla="*/ 4 h 17"/>
                <a:gd name="T34" fmla="*/ 12 w 17"/>
                <a:gd name="T35" fmla="*/ 2 h 17"/>
                <a:gd name="T36" fmla="*/ 12 w 17"/>
                <a:gd name="T37" fmla="*/ 0 h 17"/>
                <a:gd name="T38" fmla="*/ 12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4" name="Freeform 269"/>
            <p:cNvSpPr>
              <a:spLocks/>
            </p:cNvSpPr>
            <p:nvPr/>
          </p:nvSpPr>
          <p:spPr bwMode="auto">
            <a:xfrm>
              <a:off x="1541" y="979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5" name="Freeform 270"/>
            <p:cNvSpPr>
              <a:spLocks/>
            </p:cNvSpPr>
            <p:nvPr/>
          </p:nvSpPr>
          <p:spPr bwMode="auto">
            <a:xfrm>
              <a:off x="1541" y="9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6 w 17"/>
                <a:gd name="T7" fmla="*/ 0 h 17"/>
                <a:gd name="T8" fmla="*/ 8 w 17"/>
                <a:gd name="T9" fmla="*/ 2 h 17"/>
                <a:gd name="T10" fmla="*/ 12 w 17"/>
                <a:gd name="T11" fmla="*/ 5 h 17"/>
                <a:gd name="T12" fmla="*/ 14 w 17"/>
                <a:gd name="T13" fmla="*/ 7 h 17"/>
                <a:gd name="T14" fmla="*/ 14 w 17"/>
                <a:gd name="T15" fmla="*/ 9 h 17"/>
                <a:gd name="T16" fmla="*/ 16 w 17"/>
                <a:gd name="T17" fmla="*/ 12 h 17"/>
                <a:gd name="T18" fmla="*/ 16 w 17"/>
                <a:gd name="T19" fmla="*/ 16 h 17"/>
                <a:gd name="T20" fmla="*/ 12 w 17"/>
                <a:gd name="T21" fmla="*/ 16 h 17"/>
                <a:gd name="T22" fmla="*/ 12 w 17"/>
                <a:gd name="T23" fmla="*/ 14 h 17"/>
                <a:gd name="T24" fmla="*/ 12 w 17"/>
                <a:gd name="T25" fmla="*/ 12 h 17"/>
                <a:gd name="T26" fmla="*/ 10 w 17"/>
                <a:gd name="T27" fmla="*/ 9 h 17"/>
                <a:gd name="T28" fmla="*/ 8 w 17"/>
                <a:gd name="T29" fmla="*/ 7 h 17"/>
                <a:gd name="T30" fmla="*/ 8 w 17"/>
                <a:gd name="T31" fmla="*/ 5 h 17"/>
                <a:gd name="T32" fmla="*/ 4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6" name="Freeform 271"/>
            <p:cNvSpPr>
              <a:spLocks/>
            </p:cNvSpPr>
            <p:nvPr/>
          </p:nvSpPr>
          <p:spPr bwMode="auto">
            <a:xfrm>
              <a:off x="1497" y="12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7" name="Freeform 272"/>
            <p:cNvSpPr>
              <a:spLocks/>
            </p:cNvSpPr>
            <p:nvPr/>
          </p:nvSpPr>
          <p:spPr bwMode="auto">
            <a:xfrm>
              <a:off x="1480" y="12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4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8" name="Freeform 273"/>
            <p:cNvSpPr>
              <a:spLocks/>
            </p:cNvSpPr>
            <p:nvPr/>
          </p:nvSpPr>
          <p:spPr bwMode="auto">
            <a:xfrm>
              <a:off x="1474" y="1213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9" name="Freeform 274"/>
            <p:cNvSpPr>
              <a:spLocks/>
            </p:cNvSpPr>
            <p:nvPr/>
          </p:nvSpPr>
          <p:spPr bwMode="auto">
            <a:xfrm>
              <a:off x="1480" y="14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4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0" name="Freeform 275"/>
            <p:cNvSpPr>
              <a:spLocks/>
            </p:cNvSpPr>
            <p:nvPr/>
          </p:nvSpPr>
          <p:spPr bwMode="auto">
            <a:xfrm>
              <a:off x="1497" y="1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1" name="Freeform 276"/>
            <p:cNvSpPr>
              <a:spLocks/>
            </p:cNvSpPr>
            <p:nvPr/>
          </p:nvSpPr>
          <p:spPr bwMode="auto">
            <a:xfrm>
              <a:off x="1489" y="14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6 h 17"/>
                <a:gd name="T18" fmla="*/ 0 w 17"/>
                <a:gd name="T19" fmla="*/ 16 h 17"/>
                <a:gd name="T20" fmla="*/ 0 w 17"/>
                <a:gd name="T21" fmla="*/ 12 h 17"/>
                <a:gd name="T22" fmla="*/ 4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2" name="Freeform 277"/>
            <p:cNvSpPr>
              <a:spLocks/>
            </p:cNvSpPr>
            <p:nvPr/>
          </p:nvSpPr>
          <p:spPr bwMode="auto">
            <a:xfrm>
              <a:off x="1490" y="1213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3" name="Freeform 278"/>
            <p:cNvSpPr>
              <a:spLocks/>
            </p:cNvSpPr>
            <p:nvPr/>
          </p:nvSpPr>
          <p:spPr bwMode="auto">
            <a:xfrm>
              <a:off x="1489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4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4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4" name="Freeform 279"/>
            <p:cNvSpPr>
              <a:spLocks/>
            </p:cNvSpPr>
            <p:nvPr/>
          </p:nvSpPr>
          <p:spPr bwMode="auto">
            <a:xfrm>
              <a:off x="1524" y="12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5" name="Freeform 280"/>
            <p:cNvSpPr>
              <a:spLocks/>
            </p:cNvSpPr>
            <p:nvPr/>
          </p:nvSpPr>
          <p:spPr bwMode="auto">
            <a:xfrm>
              <a:off x="1507" y="12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4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6" name="Freeform 281"/>
            <p:cNvSpPr>
              <a:spLocks/>
            </p:cNvSpPr>
            <p:nvPr/>
          </p:nvSpPr>
          <p:spPr bwMode="auto">
            <a:xfrm>
              <a:off x="1501" y="1213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7" name="Freeform 282"/>
            <p:cNvSpPr>
              <a:spLocks/>
            </p:cNvSpPr>
            <p:nvPr/>
          </p:nvSpPr>
          <p:spPr bwMode="auto">
            <a:xfrm>
              <a:off x="1507" y="14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4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8" name="Freeform 283"/>
            <p:cNvSpPr>
              <a:spLocks/>
            </p:cNvSpPr>
            <p:nvPr/>
          </p:nvSpPr>
          <p:spPr bwMode="auto">
            <a:xfrm>
              <a:off x="1524" y="1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9" name="Freeform 284"/>
            <p:cNvSpPr>
              <a:spLocks/>
            </p:cNvSpPr>
            <p:nvPr/>
          </p:nvSpPr>
          <p:spPr bwMode="auto">
            <a:xfrm>
              <a:off x="1516" y="14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6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0" name="Freeform 285"/>
            <p:cNvSpPr>
              <a:spLocks/>
            </p:cNvSpPr>
            <p:nvPr/>
          </p:nvSpPr>
          <p:spPr bwMode="auto">
            <a:xfrm>
              <a:off x="1517" y="1213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1" name="Freeform 286"/>
            <p:cNvSpPr>
              <a:spLocks/>
            </p:cNvSpPr>
            <p:nvPr/>
          </p:nvSpPr>
          <p:spPr bwMode="auto">
            <a:xfrm>
              <a:off x="1516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4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2" name="Freeform 287"/>
            <p:cNvSpPr>
              <a:spLocks/>
            </p:cNvSpPr>
            <p:nvPr/>
          </p:nvSpPr>
          <p:spPr bwMode="auto">
            <a:xfrm>
              <a:off x="1549" y="12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3" name="Freeform 288"/>
            <p:cNvSpPr>
              <a:spLocks/>
            </p:cNvSpPr>
            <p:nvPr/>
          </p:nvSpPr>
          <p:spPr bwMode="auto">
            <a:xfrm>
              <a:off x="1532" y="12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2 w 17"/>
                <a:gd name="T7" fmla="*/ 9 h 17"/>
                <a:gd name="T8" fmla="*/ 2 w 17"/>
                <a:gd name="T9" fmla="*/ 7 h 17"/>
                <a:gd name="T10" fmla="*/ 4 w 17"/>
                <a:gd name="T11" fmla="*/ 5 h 17"/>
                <a:gd name="T12" fmla="*/ 7 w 17"/>
                <a:gd name="T13" fmla="*/ 2 h 17"/>
                <a:gd name="T14" fmla="*/ 9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3 w 17"/>
                <a:gd name="T23" fmla="*/ 2 h 17"/>
                <a:gd name="T24" fmla="*/ 9 w 17"/>
                <a:gd name="T25" fmla="*/ 5 h 17"/>
                <a:gd name="T26" fmla="*/ 7 w 17"/>
                <a:gd name="T27" fmla="*/ 5 h 17"/>
                <a:gd name="T28" fmla="*/ 5 w 17"/>
                <a:gd name="T29" fmla="*/ 7 h 17"/>
                <a:gd name="T30" fmla="*/ 4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4" name="Freeform 289"/>
            <p:cNvSpPr>
              <a:spLocks/>
            </p:cNvSpPr>
            <p:nvPr/>
          </p:nvSpPr>
          <p:spPr bwMode="auto">
            <a:xfrm>
              <a:off x="1517" y="1213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5" name="Freeform 290"/>
            <p:cNvSpPr>
              <a:spLocks/>
            </p:cNvSpPr>
            <p:nvPr/>
          </p:nvSpPr>
          <p:spPr bwMode="auto">
            <a:xfrm>
              <a:off x="1532" y="14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9 w 17"/>
                <a:gd name="T7" fmla="*/ 14 h 17"/>
                <a:gd name="T8" fmla="*/ 7 w 17"/>
                <a:gd name="T9" fmla="*/ 12 h 17"/>
                <a:gd name="T10" fmla="*/ 4 w 17"/>
                <a:gd name="T11" fmla="*/ 10 h 17"/>
                <a:gd name="T12" fmla="*/ 2 w 17"/>
                <a:gd name="T13" fmla="*/ 8 h 17"/>
                <a:gd name="T14" fmla="*/ 2 w 17"/>
                <a:gd name="T15" fmla="*/ 6 h 17"/>
                <a:gd name="T16" fmla="*/ 0 w 17"/>
                <a:gd name="T17" fmla="*/ 4 h 17"/>
                <a:gd name="T18" fmla="*/ 0 w 17"/>
                <a:gd name="T19" fmla="*/ 0 h 17"/>
                <a:gd name="T20" fmla="*/ 2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4 w 17"/>
                <a:gd name="T27" fmla="*/ 6 h 17"/>
                <a:gd name="T28" fmla="*/ 5 w 17"/>
                <a:gd name="T29" fmla="*/ 8 h 17"/>
                <a:gd name="T30" fmla="*/ 7 w 17"/>
                <a:gd name="T31" fmla="*/ 10 h 17"/>
                <a:gd name="T32" fmla="*/ 9 w 17"/>
                <a:gd name="T33" fmla="*/ 10 h 17"/>
                <a:gd name="T34" fmla="*/ 13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6" name="Freeform 291"/>
            <p:cNvSpPr>
              <a:spLocks/>
            </p:cNvSpPr>
            <p:nvPr/>
          </p:nvSpPr>
          <p:spPr bwMode="auto">
            <a:xfrm>
              <a:off x="1549" y="1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7" name="Freeform 292"/>
            <p:cNvSpPr>
              <a:spLocks/>
            </p:cNvSpPr>
            <p:nvPr/>
          </p:nvSpPr>
          <p:spPr bwMode="auto">
            <a:xfrm>
              <a:off x="1541" y="14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6 h 17"/>
                <a:gd name="T8" fmla="*/ 14 w 17"/>
                <a:gd name="T9" fmla="*/ 8 h 17"/>
                <a:gd name="T10" fmla="*/ 12 w 17"/>
                <a:gd name="T11" fmla="*/ 10 h 17"/>
                <a:gd name="T12" fmla="*/ 8 w 17"/>
                <a:gd name="T13" fmla="*/ 12 h 17"/>
                <a:gd name="T14" fmla="*/ 6 w 17"/>
                <a:gd name="T15" fmla="*/ 14 h 17"/>
                <a:gd name="T16" fmla="*/ 2 w 17"/>
                <a:gd name="T17" fmla="*/ 16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4 w 17"/>
                <a:gd name="T25" fmla="*/ 10 h 17"/>
                <a:gd name="T26" fmla="*/ 8 w 17"/>
                <a:gd name="T27" fmla="*/ 10 h 17"/>
                <a:gd name="T28" fmla="*/ 8 w 17"/>
                <a:gd name="T29" fmla="*/ 8 h 17"/>
                <a:gd name="T30" fmla="*/ 10 w 17"/>
                <a:gd name="T31" fmla="*/ 6 h 17"/>
                <a:gd name="T32" fmla="*/ 12 w 17"/>
                <a:gd name="T33" fmla="*/ 4 h 17"/>
                <a:gd name="T34" fmla="*/ 12 w 17"/>
                <a:gd name="T35" fmla="*/ 2 h 17"/>
                <a:gd name="T36" fmla="*/ 12 w 17"/>
                <a:gd name="T37" fmla="*/ 0 h 17"/>
                <a:gd name="T38" fmla="*/ 12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8" name="Freeform 293"/>
            <p:cNvSpPr>
              <a:spLocks/>
            </p:cNvSpPr>
            <p:nvPr/>
          </p:nvSpPr>
          <p:spPr bwMode="auto">
            <a:xfrm>
              <a:off x="1541" y="1213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9" name="Freeform 294"/>
            <p:cNvSpPr>
              <a:spLocks/>
            </p:cNvSpPr>
            <p:nvPr/>
          </p:nvSpPr>
          <p:spPr bwMode="auto">
            <a:xfrm>
              <a:off x="1541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6 w 17"/>
                <a:gd name="T7" fmla="*/ 0 h 17"/>
                <a:gd name="T8" fmla="*/ 8 w 17"/>
                <a:gd name="T9" fmla="*/ 2 h 17"/>
                <a:gd name="T10" fmla="*/ 12 w 17"/>
                <a:gd name="T11" fmla="*/ 5 h 17"/>
                <a:gd name="T12" fmla="*/ 14 w 17"/>
                <a:gd name="T13" fmla="*/ 7 h 17"/>
                <a:gd name="T14" fmla="*/ 14 w 17"/>
                <a:gd name="T15" fmla="*/ 9 h 17"/>
                <a:gd name="T16" fmla="*/ 16 w 17"/>
                <a:gd name="T17" fmla="*/ 14 h 17"/>
                <a:gd name="T18" fmla="*/ 16 w 17"/>
                <a:gd name="T19" fmla="*/ 16 h 17"/>
                <a:gd name="T20" fmla="*/ 12 w 17"/>
                <a:gd name="T21" fmla="*/ 16 h 17"/>
                <a:gd name="T22" fmla="*/ 12 w 17"/>
                <a:gd name="T23" fmla="*/ 14 h 17"/>
                <a:gd name="T24" fmla="*/ 12 w 17"/>
                <a:gd name="T25" fmla="*/ 12 h 17"/>
                <a:gd name="T26" fmla="*/ 10 w 17"/>
                <a:gd name="T27" fmla="*/ 9 h 17"/>
                <a:gd name="T28" fmla="*/ 8 w 17"/>
                <a:gd name="T29" fmla="*/ 7 h 17"/>
                <a:gd name="T30" fmla="*/ 8 w 17"/>
                <a:gd name="T31" fmla="*/ 5 h 17"/>
                <a:gd name="T32" fmla="*/ 4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0" name="Freeform 295"/>
            <p:cNvSpPr>
              <a:spLocks/>
            </p:cNvSpPr>
            <p:nvPr/>
          </p:nvSpPr>
          <p:spPr bwMode="auto">
            <a:xfrm>
              <a:off x="1011" y="1424"/>
              <a:ext cx="376" cy="59"/>
            </a:xfrm>
            <a:custGeom>
              <a:avLst/>
              <a:gdLst>
                <a:gd name="T0" fmla="*/ 375 w 376"/>
                <a:gd name="T1" fmla="*/ 37 h 59"/>
                <a:gd name="T2" fmla="*/ 337 w 376"/>
                <a:gd name="T3" fmla="*/ 0 h 59"/>
                <a:gd name="T4" fmla="*/ 103 w 376"/>
                <a:gd name="T5" fmla="*/ 0 h 59"/>
                <a:gd name="T6" fmla="*/ 7 w 376"/>
                <a:gd name="T7" fmla="*/ 19 h 59"/>
                <a:gd name="T8" fmla="*/ 0 w 376"/>
                <a:gd name="T9" fmla="*/ 28 h 59"/>
                <a:gd name="T10" fmla="*/ 104 w 376"/>
                <a:gd name="T11" fmla="*/ 28 h 59"/>
                <a:gd name="T12" fmla="*/ 113 w 376"/>
                <a:gd name="T13" fmla="*/ 29 h 59"/>
                <a:gd name="T14" fmla="*/ 120 w 376"/>
                <a:gd name="T15" fmla="*/ 30 h 59"/>
                <a:gd name="T16" fmla="*/ 126 w 376"/>
                <a:gd name="T17" fmla="*/ 31 h 59"/>
                <a:gd name="T18" fmla="*/ 132 w 376"/>
                <a:gd name="T19" fmla="*/ 33 h 59"/>
                <a:gd name="T20" fmla="*/ 137 w 376"/>
                <a:gd name="T21" fmla="*/ 35 h 59"/>
                <a:gd name="T22" fmla="*/ 141 w 376"/>
                <a:gd name="T23" fmla="*/ 38 h 59"/>
                <a:gd name="T24" fmla="*/ 146 w 376"/>
                <a:gd name="T25" fmla="*/ 41 h 59"/>
                <a:gd name="T26" fmla="*/ 150 w 376"/>
                <a:gd name="T27" fmla="*/ 43 h 59"/>
                <a:gd name="T28" fmla="*/ 154 w 376"/>
                <a:gd name="T29" fmla="*/ 46 h 59"/>
                <a:gd name="T30" fmla="*/ 158 w 376"/>
                <a:gd name="T31" fmla="*/ 49 h 59"/>
                <a:gd name="T32" fmla="*/ 163 w 376"/>
                <a:gd name="T33" fmla="*/ 51 h 59"/>
                <a:gd name="T34" fmla="*/ 168 w 376"/>
                <a:gd name="T35" fmla="*/ 54 h 59"/>
                <a:gd name="T36" fmla="*/ 173 w 376"/>
                <a:gd name="T37" fmla="*/ 56 h 59"/>
                <a:gd name="T38" fmla="*/ 180 w 376"/>
                <a:gd name="T39" fmla="*/ 57 h 59"/>
                <a:gd name="T40" fmla="*/ 187 w 376"/>
                <a:gd name="T41" fmla="*/ 58 h 59"/>
                <a:gd name="T42" fmla="*/ 196 w 376"/>
                <a:gd name="T43" fmla="*/ 58 h 59"/>
                <a:gd name="T44" fmla="*/ 202 w 376"/>
                <a:gd name="T45" fmla="*/ 58 h 59"/>
                <a:gd name="T46" fmla="*/ 208 w 376"/>
                <a:gd name="T47" fmla="*/ 58 h 59"/>
                <a:gd name="T48" fmla="*/ 213 w 376"/>
                <a:gd name="T49" fmla="*/ 56 h 59"/>
                <a:gd name="T50" fmla="*/ 219 w 376"/>
                <a:gd name="T51" fmla="*/ 55 h 59"/>
                <a:gd name="T52" fmla="*/ 224 w 376"/>
                <a:gd name="T53" fmla="*/ 53 h 59"/>
                <a:gd name="T54" fmla="*/ 229 w 376"/>
                <a:gd name="T55" fmla="*/ 52 h 59"/>
                <a:gd name="T56" fmla="*/ 233 w 376"/>
                <a:gd name="T57" fmla="*/ 50 h 59"/>
                <a:gd name="T58" fmla="*/ 238 w 376"/>
                <a:gd name="T59" fmla="*/ 48 h 59"/>
                <a:gd name="T60" fmla="*/ 242 w 376"/>
                <a:gd name="T61" fmla="*/ 46 h 59"/>
                <a:gd name="T62" fmla="*/ 247 w 376"/>
                <a:gd name="T63" fmla="*/ 44 h 59"/>
                <a:gd name="T64" fmla="*/ 252 w 376"/>
                <a:gd name="T65" fmla="*/ 42 h 59"/>
                <a:gd name="T66" fmla="*/ 257 w 376"/>
                <a:gd name="T67" fmla="*/ 41 h 59"/>
                <a:gd name="T68" fmla="*/ 261 w 376"/>
                <a:gd name="T69" fmla="*/ 39 h 59"/>
                <a:gd name="T70" fmla="*/ 267 w 376"/>
                <a:gd name="T71" fmla="*/ 38 h 59"/>
                <a:gd name="T72" fmla="*/ 272 w 376"/>
                <a:gd name="T73" fmla="*/ 38 h 59"/>
                <a:gd name="T74" fmla="*/ 278 w 376"/>
                <a:gd name="T75" fmla="*/ 37 h 59"/>
                <a:gd name="T76" fmla="*/ 375 w 376"/>
                <a:gd name="T77" fmla="*/ 37 h 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59"/>
                <a:gd name="T119" fmla="*/ 376 w 376"/>
                <a:gd name="T120" fmla="*/ 59 h 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59">
                  <a:moveTo>
                    <a:pt x="375" y="37"/>
                  </a:moveTo>
                  <a:lnTo>
                    <a:pt x="337" y="0"/>
                  </a:lnTo>
                  <a:lnTo>
                    <a:pt x="103" y="0"/>
                  </a:lnTo>
                  <a:lnTo>
                    <a:pt x="7" y="19"/>
                  </a:lnTo>
                  <a:lnTo>
                    <a:pt x="0" y="28"/>
                  </a:lnTo>
                  <a:lnTo>
                    <a:pt x="104" y="28"/>
                  </a:lnTo>
                  <a:lnTo>
                    <a:pt x="113" y="29"/>
                  </a:lnTo>
                  <a:lnTo>
                    <a:pt x="120" y="30"/>
                  </a:lnTo>
                  <a:lnTo>
                    <a:pt x="126" y="31"/>
                  </a:lnTo>
                  <a:lnTo>
                    <a:pt x="132" y="33"/>
                  </a:lnTo>
                  <a:lnTo>
                    <a:pt x="137" y="35"/>
                  </a:lnTo>
                  <a:lnTo>
                    <a:pt x="141" y="38"/>
                  </a:lnTo>
                  <a:lnTo>
                    <a:pt x="146" y="41"/>
                  </a:lnTo>
                  <a:lnTo>
                    <a:pt x="150" y="43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63" y="51"/>
                  </a:lnTo>
                  <a:lnTo>
                    <a:pt x="168" y="54"/>
                  </a:lnTo>
                  <a:lnTo>
                    <a:pt x="173" y="56"/>
                  </a:lnTo>
                  <a:lnTo>
                    <a:pt x="180" y="57"/>
                  </a:lnTo>
                  <a:lnTo>
                    <a:pt x="187" y="58"/>
                  </a:lnTo>
                  <a:lnTo>
                    <a:pt x="196" y="58"/>
                  </a:lnTo>
                  <a:lnTo>
                    <a:pt x="202" y="58"/>
                  </a:lnTo>
                  <a:lnTo>
                    <a:pt x="208" y="58"/>
                  </a:lnTo>
                  <a:lnTo>
                    <a:pt x="213" y="56"/>
                  </a:lnTo>
                  <a:lnTo>
                    <a:pt x="219" y="55"/>
                  </a:lnTo>
                  <a:lnTo>
                    <a:pt x="224" y="53"/>
                  </a:lnTo>
                  <a:lnTo>
                    <a:pt x="229" y="52"/>
                  </a:lnTo>
                  <a:lnTo>
                    <a:pt x="233" y="50"/>
                  </a:lnTo>
                  <a:lnTo>
                    <a:pt x="238" y="48"/>
                  </a:lnTo>
                  <a:lnTo>
                    <a:pt x="242" y="46"/>
                  </a:lnTo>
                  <a:lnTo>
                    <a:pt x="247" y="44"/>
                  </a:lnTo>
                  <a:lnTo>
                    <a:pt x="252" y="42"/>
                  </a:lnTo>
                  <a:lnTo>
                    <a:pt x="257" y="41"/>
                  </a:lnTo>
                  <a:lnTo>
                    <a:pt x="261" y="39"/>
                  </a:lnTo>
                  <a:lnTo>
                    <a:pt x="267" y="38"/>
                  </a:lnTo>
                  <a:lnTo>
                    <a:pt x="272" y="38"/>
                  </a:lnTo>
                  <a:lnTo>
                    <a:pt x="278" y="37"/>
                  </a:lnTo>
                  <a:lnTo>
                    <a:pt x="375" y="3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1" name="Freeform 296"/>
            <p:cNvSpPr>
              <a:spLocks/>
            </p:cNvSpPr>
            <p:nvPr/>
          </p:nvSpPr>
          <p:spPr bwMode="auto">
            <a:xfrm>
              <a:off x="1347" y="1424"/>
              <a:ext cx="41" cy="39"/>
            </a:xfrm>
            <a:custGeom>
              <a:avLst/>
              <a:gdLst>
                <a:gd name="T0" fmla="*/ 1 w 41"/>
                <a:gd name="T1" fmla="*/ 0 h 39"/>
                <a:gd name="T2" fmla="*/ 2 w 41"/>
                <a:gd name="T3" fmla="*/ 0 h 39"/>
                <a:gd name="T4" fmla="*/ 40 w 41"/>
                <a:gd name="T5" fmla="*/ 37 h 39"/>
                <a:gd name="T6" fmla="*/ 38 w 41"/>
                <a:gd name="T7" fmla="*/ 38 h 39"/>
                <a:gd name="T8" fmla="*/ 1 w 41"/>
                <a:gd name="T9" fmla="*/ 1 h 39"/>
                <a:gd name="T10" fmla="*/ 1 w 41"/>
                <a:gd name="T11" fmla="*/ 1 h 39"/>
                <a:gd name="T12" fmla="*/ 1 w 41"/>
                <a:gd name="T13" fmla="*/ 1 h 39"/>
                <a:gd name="T14" fmla="*/ 0 w 41"/>
                <a:gd name="T15" fmla="*/ 0 h 39"/>
                <a:gd name="T16" fmla="*/ 1 w 41"/>
                <a:gd name="T17" fmla="*/ 0 h 39"/>
                <a:gd name="T18" fmla="*/ 1 w 41"/>
                <a:gd name="T19" fmla="*/ 0 h 39"/>
                <a:gd name="T20" fmla="*/ 2 w 41"/>
                <a:gd name="T21" fmla="*/ 0 h 39"/>
                <a:gd name="T22" fmla="*/ 1 w 4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1" y="0"/>
                  </a:moveTo>
                  <a:lnTo>
                    <a:pt x="2" y="0"/>
                  </a:lnTo>
                  <a:lnTo>
                    <a:pt x="40" y="37"/>
                  </a:lnTo>
                  <a:lnTo>
                    <a:pt x="38" y="3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2" name="Freeform 297"/>
            <p:cNvSpPr>
              <a:spLocks/>
            </p:cNvSpPr>
            <p:nvPr/>
          </p:nvSpPr>
          <p:spPr bwMode="auto">
            <a:xfrm>
              <a:off x="1113" y="1432"/>
              <a:ext cx="236" cy="17"/>
            </a:xfrm>
            <a:custGeom>
              <a:avLst/>
              <a:gdLst>
                <a:gd name="T0" fmla="*/ 1 w 236"/>
                <a:gd name="T1" fmla="*/ 0 h 17"/>
                <a:gd name="T2" fmla="*/ 1 w 236"/>
                <a:gd name="T3" fmla="*/ 0 h 17"/>
                <a:gd name="T4" fmla="*/ 235 w 236"/>
                <a:gd name="T5" fmla="*/ 0 h 17"/>
                <a:gd name="T6" fmla="*/ 235 w 236"/>
                <a:gd name="T7" fmla="*/ 16 h 17"/>
                <a:gd name="T8" fmla="*/ 1 w 236"/>
                <a:gd name="T9" fmla="*/ 16 h 17"/>
                <a:gd name="T10" fmla="*/ 1 w 236"/>
                <a:gd name="T11" fmla="*/ 16 h 17"/>
                <a:gd name="T12" fmla="*/ 1 w 236"/>
                <a:gd name="T13" fmla="*/ 16 h 17"/>
                <a:gd name="T14" fmla="*/ 0 w 236"/>
                <a:gd name="T15" fmla="*/ 16 h 17"/>
                <a:gd name="T16" fmla="*/ 0 w 236"/>
                <a:gd name="T17" fmla="*/ 0 h 17"/>
                <a:gd name="T18" fmla="*/ 0 w 236"/>
                <a:gd name="T19" fmla="*/ 0 h 17"/>
                <a:gd name="T20" fmla="*/ 1 w 236"/>
                <a:gd name="T21" fmla="*/ 0 h 17"/>
                <a:gd name="T22" fmla="*/ 1 w 236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7"/>
                <a:gd name="T38" fmla="*/ 236 w 23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7">
                  <a:moveTo>
                    <a:pt x="1" y="0"/>
                  </a:moveTo>
                  <a:lnTo>
                    <a:pt x="1" y="0"/>
                  </a:lnTo>
                  <a:lnTo>
                    <a:pt x="235" y="0"/>
                  </a:lnTo>
                  <a:lnTo>
                    <a:pt x="235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3" name="Freeform 298"/>
            <p:cNvSpPr>
              <a:spLocks/>
            </p:cNvSpPr>
            <p:nvPr/>
          </p:nvSpPr>
          <p:spPr bwMode="auto">
            <a:xfrm>
              <a:off x="1017" y="1424"/>
              <a:ext cx="98" cy="20"/>
            </a:xfrm>
            <a:custGeom>
              <a:avLst/>
              <a:gdLst>
                <a:gd name="T0" fmla="*/ 0 w 98"/>
                <a:gd name="T1" fmla="*/ 18 h 20"/>
                <a:gd name="T2" fmla="*/ 1 w 98"/>
                <a:gd name="T3" fmla="*/ 18 h 20"/>
                <a:gd name="T4" fmla="*/ 97 w 98"/>
                <a:gd name="T5" fmla="*/ 0 h 20"/>
                <a:gd name="T6" fmla="*/ 97 w 98"/>
                <a:gd name="T7" fmla="*/ 1 h 20"/>
                <a:gd name="T8" fmla="*/ 1 w 98"/>
                <a:gd name="T9" fmla="*/ 19 h 20"/>
                <a:gd name="T10" fmla="*/ 2 w 98"/>
                <a:gd name="T11" fmla="*/ 19 h 20"/>
                <a:gd name="T12" fmla="*/ 1 w 98"/>
                <a:gd name="T13" fmla="*/ 19 h 20"/>
                <a:gd name="T14" fmla="*/ 1 w 98"/>
                <a:gd name="T15" fmla="*/ 19 h 20"/>
                <a:gd name="T16" fmla="*/ 0 w 98"/>
                <a:gd name="T17" fmla="*/ 19 h 20"/>
                <a:gd name="T18" fmla="*/ 0 w 98"/>
                <a:gd name="T19" fmla="*/ 18 h 20"/>
                <a:gd name="T20" fmla="*/ 1 w 98"/>
                <a:gd name="T21" fmla="*/ 18 h 20"/>
                <a:gd name="T22" fmla="*/ 0 w 98"/>
                <a:gd name="T23" fmla="*/ 18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20"/>
                <a:gd name="T38" fmla="*/ 98 w 9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20">
                  <a:moveTo>
                    <a:pt x="0" y="18"/>
                  </a:moveTo>
                  <a:lnTo>
                    <a:pt x="1" y="18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4" name="Freeform 299"/>
            <p:cNvSpPr>
              <a:spLocks/>
            </p:cNvSpPr>
            <p:nvPr/>
          </p:nvSpPr>
          <p:spPr bwMode="auto">
            <a:xfrm>
              <a:off x="1002" y="1443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0 w 17"/>
                <a:gd name="T3" fmla="*/ 14 h 17"/>
                <a:gd name="T4" fmla="*/ 13 w 17"/>
                <a:gd name="T5" fmla="*/ 0 h 17"/>
                <a:gd name="T6" fmla="*/ 16 w 17"/>
                <a:gd name="T7" fmla="*/ 1 h 17"/>
                <a:gd name="T8" fmla="*/ 2 w 17"/>
                <a:gd name="T9" fmla="*/ 16 h 17"/>
                <a:gd name="T10" fmla="*/ 2 w 17"/>
                <a:gd name="T11" fmla="*/ 14 h 17"/>
                <a:gd name="T12" fmla="*/ 2 w 17"/>
                <a:gd name="T13" fmla="*/ 16 h 17"/>
                <a:gd name="T14" fmla="*/ 2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2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2" y="16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5" name="Freeform 300"/>
            <p:cNvSpPr>
              <a:spLocks/>
            </p:cNvSpPr>
            <p:nvPr/>
          </p:nvSpPr>
          <p:spPr bwMode="auto">
            <a:xfrm>
              <a:off x="1011" y="1460"/>
              <a:ext cx="106" cy="17"/>
            </a:xfrm>
            <a:custGeom>
              <a:avLst/>
              <a:gdLst>
                <a:gd name="T0" fmla="*/ 104 w 106"/>
                <a:gd name="T1" fmla="*/ 16 h 17"/>
                <a:gd name="T2" fmla="*/ 104 w 106"/>
                <a:gd name="T3" fmla="*/ 16 h 17"/>
                <a:gd name="T4" fmla="*/ 0 w 106"/>
                <a:gd name="T5" fmla="*/ 16 h 17"/>
                <a:gd name="T6" fmla="*/ 0 w 106"/>
                <a:gd name="T7" fmla="*/ 0 h 17"/>
                <a:gd name="T8" fmla="*/ 104 w 106"/>
                <a:gd name="T9" fmla="*/ 0 h 17"/>
                <a:gd name="T10" fmla="*/ 104 w 106"/>
                <a:gd name="T11" fmla="*/ 0 h 17"/>
                <a:gd name="T12" fmla="*/ 104 w 106"/>
                <a:gd name="T13" fmla="*/ 0 h 17"/>
                <a:gd name="T14" fmla="*/ 105 w 106"/>
                <a:gd name="T15" fmla="*/ 0 h 17"/>
                <a:gd name="T16" fmla="*/ 105 w 106"/>
                <a:gd name="T17" fmla="*/ 0 h 17"/>
                <a:gd name="T18" fmla="*/ 105 w 106"/>
                <a:gd name="T19" fmla="*/ 16 h 17"/>
                <a:gd name="T20" fmla="*/ 104 w 106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17"/>
                <a:gd name="T35" fmla="*/ 106 w 10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17">
                  <a:moveTo>
                    <a:pt x="104" y="16"/>
                  </a:moveTo>
                  <a:lnTo>
                    <a:pt x="10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16"/>
                  </a:lnTo>
                  <a:lnTo>
                    <a:pt x="10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6" name="Freeform 301"/>
            <p:cNvSpPr>
              <a:spLocks/>
            </p:cNvSpPr>
            <p:nvPr/>
          </p:nvSpPr>
          <p:spPr bwMode="auto">
            <a:xfrm>
              <a:off x="1115" y="1452"/>
              <a:ext cx="93" cy="32"/>
            </a:xfrm>
            <a:custGeom>
              <a:avLst/>
              <a:gdLst>
                <a:gd name="T0" fmla="*/ 92 w 93"/>
                <a:gd name="T1" fmla="*/ 31 h 32"/>
                <a:gd name="T2" fmla="*/ 92 w 93"/>
                <a:gd name="T3" fmla="*/ 31 h 32"/>
                <a:gd name="T4" fmla="*/ 83 w 93"/>
                <a:gd name="T5" fmla="*/ 31 h 32"/>
                <a:gd name="T6" fmla="*/ 76 w 93"/>
                <a:gd name="T7" fmla="*/ 30 h 32"/>
                <a:gd name="T8" fmla="*/ 69 w 93"/>
                <a:gd name="T9" fmla="*/ 28 h 32"/>
                <a:gd name="T10" fmla="*/ 63 w 93"/>
                <a:gd name="T11" fmla="*/ 27 h 32"/>
                <a:gd name="T12" fmla="*/ 58 w 93"/>
                <a:gd name="T13" fmla="*/ 24 h 32"/>
                <a:gd name="T14" fmla="*/ 54 w 93"/>
                <a:gd name="T15" fmla="*/ 21 h 32"/>
                <a:gd name="T16" fmla="*/ 49 w 93"/>
                <a:gd name="T17" fmla="*/ 19 h 32"/>
                <a:gd name="T18" fmla="*/ 45 w 93"/>
                <a:gd name="T19" fmla="*/ 16 h 32"/>
                <a:gd name="T20" fmla="*/ 41 w 93"/>
                <a:gd name="T21" fmla="*/ 13 h 32"/>
                <a:gd name="T22" fmla="*/ 37 w 93"/>
                <a:gd name="T23" fmla="*/ 11 h 32"/>
                <a:gd name="T24" fmla="*/ 32 w 93"/>
                <a:gd name="T25" fmla="*/ 8 h 32"/>
                <a:gd name="T26" fmla="*/ 28 w 93"/>
                <a:gd name="T27" fmla="*/ 6 h 32"/>
                <a:gd name="T28" fmla="*/ 22 w 93"/>
                <a:gd name="T29" fmla="*/ 4 h 32"/>
                <a:gd name="T30" fmla="*/ 16 w 93"/>
                <a:gd name="T31" fmla="*/ 2 h 32"/>
                <a:gd name="T32" fmla="*/ 9 w 93"/>
                <a:gd name="T33" fmla="*/ 2 h 32"/>
                <a:gd name="T34" fmla="*/ 0 w 93"/>
                <a:gd name="T35" fmla="*/ 1 h 32"/>
                <a:gd name="T36" fmla="*/ 0 w 93"/>
                <a:gd name="T37" fmla="*/ 0 h 32"/>
                <a:gd name="T38" fmla="*/ 9 w 93"/>
                <a:gd name="T39" fmla="*/ 0 h 32"/>
                <a:gd name="T40" fmla="*/ 16 w 93"/>
                <a:gd name="T41" fmla="*/ 1 h 32"/>
                <a:gd name="T42" fmla="*/ 23 w 93"/>
                <a:gd name="T43" fmla="*/ 2 h 32"/>
                <a:gd name="T44" fmla="*/ 28 w 93"/>
                <a:gd name="T45" fmla="*/ 4 h 32"/>
                <a:gd name="T46" fmla="*/ 33 w 93"/>
                <a:gd name="T47" fmla="*/ 7 h 32"/>
                <a:gd name="T48" fmla="*/ 38 w 93"/>
                <a:gd name="T49" fmla="*/ 9 h 32"/>
                <a:gd name="T50" fmla="*/ 42 w 93"/>
                <a:gd name="T51" fmla="*/ 12 h 32"/>
                <a:gd name="T52" fmla="*/ 46 w 93"/>
                <a:gd name="T53" fmla="*/ 15 h 32"/>
                <a:gd name="T54" fmla="*/ 50 w 93"/>
                <a:gd name="T55" fmla="*/ 18 h 32"/>
                <a:gd name="T56" fmla="*/ 54 w 93"/>
                <a:gd name="T57" fmla="*/ 20 h 32"/>
                <a:gd name="T58" fmla="*/ 59 w 93"/>
                <a:gd name="T59" fmla="*/ 23 h 32"/>
                <a:gd name="T60" fmla="*/ 64 w 93"/>
                <a:gd name="T61" fmla="*/ 25 h 32"/>
                <a:gd name="T62" fmla="*/ 70 w 93"/>
                <a:gd name="T63" fmla="*/ 27 h 32"/>
                <a:gd name="T64" fmla="*/ 76 w 93"/>
                <a:gd name="T65" fmla="*/ 28 h 32"/>
                <a:gd name="T66" fmla="*/ 83 w 93"/>
                <a:gd name="T67" fmla="*/ 29 h 32"/>
                <a:gd name="T68" fmla="*/ 92 w 93"/>
                <a:gd name="T69" fmla="*/ 30 h 32"/>
                <a:gd name="T70" fmla="*/ 92 w 93"/>
                <a:gd name="T71" fmla="*/ 30 h 32"/>
                <a:gd name="T72" fmla="*/ 92 w 93"/>
                <a:gd name="T73" fmla="*/ 30 h 32"/>
                <a:gd name="T74" fmla="*/ 92 w 93"/>
                <a:gd name="T75" fmla="*/ 30 h 32"/>
                <a:gd name="T76" fmla="*/ 92 w 93"/>
                <a:gd name="T77" fmla="*/ 30 h 32"/>
                <a:gd name="T78" fmla="*/ 92 w 93"/>
                <a:gd name="T79" fmla="*/ 31 h 32"/>
                <a:gd name="T80" fmla="*/ 92 w 93"/>
                <a:gd name="T81" fmla="*/ 31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"/>
                <a:gd name="T124" fmla="*/ 0 h 32"/>
                <a:gd name="T125" fmla="*/ 93 w 93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" h="32">
                  <a:moveTo>
                    <a:pt x="92" y="31"/>
                  </a:moveTo>
                  <a:lnTo>
                    <a:pt x="92" y="31"/>
                  </a:lnTo>
                  <a:lnTo>
                    <a:pt x="83" y="31"/>
                  </a:lnTo>
                  <a:lnTo>
                    <a:pt x="76" y="30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"/>
                  </a:lnTo>
                  <a:lnTo>
                    <a:pt x="23" y="2"/>
                  </a:lnTo>
                  <a:lnTo>
                    <a:pt x="28" y="4"/>
                  </a:lnTo>
                  <a:lnTo>
                    <a:pt x="33" y="7"/>
                  </a:lnTo>
                  <a:lnTo>
                    <a:pt x="38" y="9"/>
                  </a:lnTo>
                  <a:lnTo>
                    <a:pt x="42" y="12"/>
                  </a:lnTo>
                  <a:lnTo>
                    <a:pt x="46" y="15"/>
                  </a:lnTo>
                  <a:lnTo>
                    <a:pt x="50" y="18"/>
                  </a:lnTo>
                  <a:lnTo>
                    <a:pt x="54" y="20"/>
                  </a:lnTo>
                  <a:lnTo>
                    <a:pt x="59" y="23"/>
                  </a:lnTo>
                  <a:lnTo>
                    <a:pt x="64" y="25"/>
                  </a:lnTo>
                  <a:lnTo>
                    <a:pt x="70" y="27"/>
                  </a:lnTo>
                  <a:lnTo>
                    <a:pt x="76" y="28"/>
                  </a:lnTo>
                  <a:lnTo>
                    <a:pt x="83" y="29"/>
                  </a:lnTo>
                  <a:lnTo>
                    <a:pt x="92" y="30"/>
                  </a:lnTo>
                  <a:lnTo>
                    <a:pt x="92" y="3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7" name="Freeform 302"/>
            <p:cNvSpPr>
              <a:spLocks/>
            </p:cNvSpPr>
            <p:nvPr/>
          </p:nvSpPr>
          <p:spPr bwMode="auto">
            <a:xfrm>
              <a:off x="1207" y="1461"/>
              <a:ext cx="84" cy="23"/>
            </a:xfrm>
            <a:custGeom>
              <a:avLst/>
              <a:gdLst>
                <a:gd name="T0" fmla="*/ 82 w 84"/>
                <a:gd name="T1" fmla="*/ 1 h 23"/>
                <a:gd name="T2" fmla="*/ 82 w 84"/>
                <a:gd name="T3" fmla="*/ 1 h 23"/>
                <a:gd name="T4" fmla="*/ 76 w 84"/>
                <a:gd name="T5" fmla="*/ 1 h 23"/>
                <a:gd name="T6" fmla="*/ 71 w 84"/>
                <a:gd name="T7" fmla="*/ 2 h 23"/>
                <a:gd name="T8" fmla="*/ 66 w 84"/>
                <a:gd name="T9" fmla="*/ 3 h 23"/>
                <a:gd name="T10" fmla="*/ 61 w 84"/>
                <a:gd name="T11" fmla="*/ 4 h 23"/>
                <a:gd name="T12" fmla="*/ 56 w 84"/>
                <a:gd name="T13" fmla="*/ 6 h 23"/>
                <a:gd name="T14" fmla="*/ 51 w 84"/>
                <a:gd name="T15" fmla="*/ 8 h 23"/>
                <a:gd name="T16" fmla="*/ 47 w 84"/>
                <a:gd name="T17" fmla="*/ 10 h 23"/>
                <a:gd name="T18" fmla="*/ 42 w 84"/>
                <a:gd name="T19" fmla="*/ 11 h 23"/>
                <a:gd name="T20" fmla="*/ 37 w 84"/>
                <a:gd name="T21" fmla="*/ 13 h 23"/>
                <a:gd name="T22" fmla="*/ 33 w 84"/>
                <a:gd name="T23" fmla="*/ 15 h 23"/>
                <a:gd name="T24" fmla="*/ 28 w 84"/>
                <a:gd name="T25" fmla="*/ 17 h 23"/>
                <a:gd name="T26" fmla="*/ 23 w 84"/>
                <a:gd name="T27" fmla="*/ 19 h 23"/>
                <a:gd name="T28" fmla="*/ 18 w 84"/>
                <a:gd name="T29" fmla="*/ 20 h 23"/>
                <a:gd name="T30" fmla="*/ 12 w 84"/>
                <a:gd name="T31" fmla="*/ 21 h 23"/>
                <a:gd name="T32" fmla="*/ 6 w 84"/>
                <a:gd name="T33" fmla="*/ 22 h 23"/>
                <a:gd name="T34" fmla="*/ 0 w 84"/>
                <a:gd name="T35" fmla="*/ 22 h 23"/>
                <a:gd name="T36" fmla="*/ 0 w 84"/>
                <a:gd name="T37" fmla="*/ 21 h 23"/>
                <a:gd name="T38" fmla="*/ 6 w 84"/>
                <a:gd name="T39" fmla="*/ 20 h 23"/>
                <a:gd name="T40" fmla="*/ 11 w 84"/>
                <a:gd name="T41" fmla="*/ 20 h 23"/>
                <a:gd name="T42" fmla="*/ 17 w 84"/>
                <a:gd name="T43" fmla="*/ 19 h 23"/>
                <a:gd name="T44" fmla="*/ 22 w 84"/>
                <a:gd name="T45" fmla="*/ 17 h 23"/>
                <a:gd name="T46" fmla="*/ 27 w 84"/>
                <a:gd name="T47" fmla="*/ 16 h 23"/>
                <a:gd name="T48" fmla="*/ 32 w 84"/>
                <a:gd name="T49" fmla="*/ 14 h 23"/>
                <a:gd name="T50" fmla="*/ 37 w 84"/>
                <a:gd name="T51" fmla="*/ 12 h 23"/>
                <a:gd name="T52" fmla="*/ 42 w 84"/>
                <a:gd name="T53" fmla="*/ 10 h 23"/>
                <a:gd name="T54" fmla="*/ 46 w 84"/>
                <a:gd name="T55" fmla="*/ 8 h 23"/>
                <a:gd name="T56" fmla="*/ 51 w 84"/>
                <a:gd name="T57" fmla="*/ 6 h 23"/>
                <a:gd name="T58" fmla="*/ 55 w 84"/>
                <a:gd name="T59" fmla="*/ 4 h 23"/>
                <a:gd name="T60" fmla="*/ 60 w 84"/>
                <a:gd name="T61" fmla="*/ 3 h 23"/>
                <a:gd name="T62" fmla="*/ 65 w 84"/>
                <a:gd name="T63" fmla="*/ 2 h 23"/>
                <a:gd name="T64" fmla="*/ 70 w 84"/>
                <a:gd name="T65" fmla="*/ 0 h 23"/>
                <a:gd name="T66" fmla="*/ 76 w 84"/>
                <a:gd name="T67" fmla="*/ 0 h 23"/>
                <a:gd name="T68" fmla="*/ 82 w 84"/>
                <a:gd name="T69" fmla="*/ 0 h 23"/>
                <a:gd name="T70" fmla="*/ 82 w 84"/>
                <a:gd name="T71" fmla="*/ 0 h 23"/>
                <a:gd name="T72" fmla="*/ 82 w 84"/>
                <a:gd name="T73" fmla="*/ 0 h 23"/>
                <a:gd name="T74" fmla="*/ 82 w 84"/>
                <a:gd name="T75" fmla="*/ 0 h 23"/>
                <a:gd name="T76" fmla="*/ 83 w 84"/>
                <a:gd name="T77" fmla="*/ 0 h 23"/>
                <a:gd name="T78" fmla="*/ 82 w 84"/>
                <a:gd name="T79" fmla="*/ 1 h 23"/>
                <a:gd name="T80" fmla="*/ 82 w 84"/>
                <a:gd name="T81" fmla="*/ 1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23"/>
                <a:gd name="T125" fmla="*/ 84 w 84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23">
                  <a:moveTo>
                    <a:pt x="82" y="1"/>
                  </a:moveTo>
                  <a:lnTo>
                    <a:pt x="82" y="1"/>
                  </a:lnTo>
                  <a:lnTo>
                    <a:pt x="76" y="1"/>
                  </a:lnTo>
                  <a:lnTo>
                    <a:pt x="71" y="2"/>
                  </a:lnTo>
                  <a:lnTo>
                    <a:pt x="66" y="3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8"/>
                  </a:lnTo>
                  <a:lnTo>
                    <a:pt x="47" y="10"/>
                  </a:lnTo>
                  <a:lnTo>
                    <a:pt x="42" y="11"/>
                  </a:lnTo>
                  <a:lnTo>
                    <a:pt x="37" y="13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3" y="19"/>
                  </a:lnTo>
                  <a:lnTo>
                    <a:pt x="18" y="20"/>
                  </a:lnTo>
                  <a:lnTo>
                    <a:pt x="12" y="21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7" y="19"/>
                  </a:lnTo>
                  <a:lnTo>
                    <a:pt x="22" y="17"/>
                  </a:lnTo>
                  <a:lnTo>
                    <a:pt x="27" y="16"/>
                  </a:lnTo>
                  <a:lnTo>
                    <a:pt x="32" y="14"/>
                  </a:lnTo>
                  <a:lnTo>
                    <a:pt x="37" y="12"/>
                  </a:lnTo>
                  <a:lnTo>
                    <a:pt x="42" y="10"/>
                  </a:lnTo>
                  <a:lnTo>
                    <a:pt x="46" y="8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2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8" name="Freeform 303"/>
            <p:cNvSpPr>
              <a:spLocks/>
            </p:cNvSpPr>
            <p:nvPr/>
          </p:nvSpPr>
          <p:spPr bwMode="auto">
            <a:xfrm>
              <a:off x="1289" y="1469"/>
              <a:ext cx="99" cy="17"/>
            </a:xfrm>
            <a:custGeom>
              <a:avLst/>
              <a:gdLst>
                <a:gd name="T0" fmla="*/ 98 w 99"/>
                <a:gd name="T1" fmla="*/ 0 h 17"/>
                <a:gd name="T2" fmla="*/ 97 w 99"/>
                <a:gd name="T3" fmla="*/ 16 h 17"/>
                <a:gd name="T4" fmla="*/ 0 w 99"/>
                <a:gd name="T5" fmla="*/ 16 h 17"/>
                <a:gd name="T6" fmla="*/ 0 w 99"/>
                <a:gd name="T7" fmla="*/ 0 h 17"/>
                <a:gd name="T8" fmla="*/ 97 w 99"/>
                <a:gd name="T9" fmla="*/ 0 h 17"/>
                <a:gd name="T10" fmla="*/ 96 w 99"/>
                <a:gd name="T11" fmla="*/ 16 h 17"/>
                <a:gd name="T12" fmla="*/ 97 w 99"/>
                <a:gd name="T13" fmla="*/ 0 h 17"/>
                <a:gd name="T14" fmla="*/ 98 w 99"/>
                <a:gd name="T15" fmla="*/ 0 h 17"/>
                <a:gd name="T16" fmla="*/ 98 w 99"/>
                <a:gd name="T17" fmla="*/ 0 h 17"/>
                <a:gd name="T18" fmla="*/ 98 w 99"/>
                <a:gd name="T19" fmla="*/ 16 h 17"/>
                <a:gd name="T20" fmla="*/ 97 w 99"/>
                <a:gd name="T21" fmla="*/ 16 h 17"/>
                <a:gd name="T22" fmla="*/ 98 w 99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7"/>
                <a:gd name="T38" fmla="*/ 99 w 9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7">
                  <a:moveTo>
                    <a:pt x="98" y="0"/>
                  </a:moveTo>
                  <a:lnTo>
                    <a:pt x="9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6" y="16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9" name="Freeform 304"/>
            <p:cNvSpPr>
              <a:spLocks/>
            </p:cNvSpPr>
            <p:nvPr/>
          </p:nvSpPr>
          <p:spPr bwMode="auto">
            <a:xfrm>
              <a:off x="1348" y="1424"/>
              <a:ext cx="39" cy="38"/>
            </a:xfrm>
            <a:custGeom>
              <a:avLst/>
              <a:gdLst>
                <a:gd name="T0" fmla="*/ 38 w 39"/>
                <a:gd name="T1" fmla="*/ 37 h 38"/>
                <a:gd name="T2" fmla="*/ 0 w 39"/>
                <a:gd name="T3" fmla="*/ 0 h 38"/>
                <a:gd name="T4" fmla="*/ 0 w 39"/>
                <a:gd name="T5" fmla="*/ 37 h 38"/>
                <a:gd name="T6" fmla="*/ 38 w 3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8"/>
                <a:gd name="T14" fmla="*/ 39 w 3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8">
                  <a:moveTo>
                    <a:pt x="38" y="37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38" y="37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0" name="Freeform 305"/>
            <p:cNvSpPr>
              <a:spLocks/>
            </p:cNvSpPr>
            <p:nvPr/>
          </p:nvSpPr>
          <p:spPr bwMode="auto">
            <a:xfrm>
              <a:off x="1347" y="1424"/>
              <a:ext cx="41" cy="39"/>
            </a:xfrm>
            <a:custGeom>
              <a:avLst/>
              <a:gdLst>
                <a:gd name="T0" fmla="*/ 0 w 41"/>
                <a:gd name="T1" fmla="*/ 0 h 39"/>
                <a:gd name="T2" fmla="*/ 2 w 41"/>
                <a:gd name="T3" fmla="*/ 0 h 39"/>
                <a:gd name="T4" fmla="*/ 40 w 41"/>
                <a:gd name="T5" fmla="*/ 37 h 39"/>
                <a:gd name="T6" fmla="*/ 38 w 41"/>
                <a:gd name="T7" fmla="*/ 38 h 39"/>
                <a:gd name="T8" fmla="*/ 1 w 41"/>
                <a:gd name="T9" fmla="*/ 1 h 39"/>
                <a:gd name="T10" fmla="*/ 2 w 41"/>
                <a:gd name="T11" fmla="*/ 0 h 39"/>
                <a:gd name="T12" fmla="*/ 1 w 41"/>
                <a:gd name="T13" fmla="*/ 1 h 39"/>
                <a:gd name="T14" fmla="*/ 0 w 41"/>
                <a:gd name="T15" fmla="*/ 0 h 39"/>
                <a:gd name="T16" fmla="*/ 1 w 41"/>
                <a:gd name="T17" fmla="*/ 0 h 39"/>
                <a:gd name="T18" fmla="*/ 1 w 41"/>
                <a:gd name="T19" fmla="*/ 0 h 39"/>
                <a:gd name="T20" fmla="*/ 2 w 41"/>
                <a:gd name="T21" fmla="*/ 0 h 39"/>
                <a:gd name="T22" fmla="*/ 0 w 4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0" y="0"/>
                  </a:moveTo>
                  <a:lnTo>
                    <a:pt x="2" y="0"/>
                  </a:lnTo>
                  <a:lnTo>
                    <a:pt x="40" y="37"/>
                  </a:lnTo>
                  <a:lnTo>
                    <a:pt x="38" y="38"/>
                  </a:lnTo>
                  <a:lnTo>
                    <a:pt x="1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1" name="Freeform 306"/>
            <p:cNvSpPr>
              <a:spLocks/>
            </p:cNvSpPr>
            <p:nvPr/>
          </p:nvSpPr>
          <p:spPr bwMode="auto">
            <a:xfrm>
              <a:off x="1333" y="1424"/>
              <a:ext cx="17" cy="39"/>
            </a:xfrm>
            <a:custGeom>
              <a:avLst/>
              <a:gdLst>
                <a:gd name="T0" fmla="*/ 8 w 17"/>
                <a:gd name="T1" fmla="*/ 38 h 39"/>
                <a:gd name="T2" fmla="*/ 0 w 17"/>
                <a:gd name="T3" fmla="*/ 37 h 39"/>
                <a:gd name="T4" fmla="*/ 0 w 17"/>
                <a:gd name="T5" fmla="*/ 0 h 39"/>
                <a:gd name="T6" fmla="*/ 16 w 17"/>
                <a:gd name="T7" fmla="*/ 0 h 39"/>
                <a:gd name="T8" fmla="*/ 16 w 17"/>
                <a:gd name="T9" fmla="*/ 37 h 39"/>
                <a:gd name="T10" fmla="*/ 8 w 17"/>
                <a:gd name="T11" fmla="*/ 37 h 39"/>
                <a:gd name="T12" fmla="*/ 16 w 17"/>
                <a:gd name="T13" fmla="*/ 37 h 39"/>
                <a:gd name="T14" fmla="*/ 16 w 17"/>
                <a:gd name="T15" fmla="*/ 38 h 39"/>
                <a:gd name="T16" fmla="*/ 8 w 17"/>
                <a:gd name="T17" fmla="*/ 38 h 39"/>
                <a:gd name="T18" fmla="*/ 8 w 17"/>
                <a:gd name="T19" fmla="*/ 38 h 39"/>
                <a:gd name="T20" fmla="*/ 0 w 17"/>
                <a:gd name="T21" fmla="*/ 37 h 39"/>
                <a:gd name="T22" fmla="*/ 8 w 17"/>
                <a:gd name="T23" fmla="*/ 38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9"/>
                <a:gd name="T38" fmla="*/ 17 w 17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9">
                  <a:moveTo>
                    <a:pt x="8" y="38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8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8" y="38"/>
                  </a:lnTo>
                  <a:lnTo>
                    <a:pt x="0" y="37"/>
                  </a:lnTo>
                  <a:lnTo>
                    <a:pt x="8" y="3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2" name="Freeform 307"/>
            <p:cNvSpPr>
              <a:spLocks/>
            </p:cNvSpPr>
            <p:nvPr/>
          </p:nvSpPr>
          <p:spPr bwMode="auto">
            <a:xfrm>
              <a:off x="1348" y="1469"/>
              <a:ext cx="40" cy="17"/>
            </a:xfrm>
            <a:custGeom>
              <a:avLst/>
              <a:gdLst>
                <a:gd name="T0" fmla="*/ 39 w 40"/>
                <a:gd name="T1" fmla="*/ 0 h 17"/>
                <a:gd name="T2" fmla="*/ 38 w 40"/>
                <a:gd name="T3" fmla="*/ 16 h 17"/>
                <a:gd name="T4" fmla="*/ 0 w 40"/>
                <a:gd name="T5" fmla="*/ 16 h 17"/>
                <a:gd name="T6" fmla="*/ 0 w 40"/>
                <a:gd name="T7" fmla="*/ 0 h 17"/>
                <a:gd name="T8" fmla="*/ 38 w 40"/>
                <a:gd name="T9" fmla="*/ 0 h 17"/>
                <a:gd name="T10" fmla="*/ 37 w 40"/>
                <a:gd name="T11" fmla="*/ 16 h 17"/>
                <a:gd name="T12" fmla="*/ 38 w 40"/>
                <a:gd name="T13" fmla="*/ 0 h 17"/>
                <a:gd name="T14" fmla="*/ 39 w 40"/>
                <a:gd name="T15" fmla="*/ 0 h 17"/>
                <a:gd name="T16" fmla="*/ 39 w 40"/>
                <a:gd name="T17" fmla="*/ 0 h 17"/>
                <a:gd name="T18" fmla="*/ 39 w 40"/>
                <a:gd name="T19" fmla="*/ 16 h 17"/>
                <a:gd name="T20" fmla="*/ 38 w 40"/>
                <a:gd name="T21" fmla="*/ 16 h 17"/>
                <a:gd name="T22" fmla="*/ 39 w 40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7"/>
                <a:gd name="T38" fmla="*/ 40 w 4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7">
                  <a:moveTo>
                    <a:pt x="39" y="0"/>
                  </a:moveTo>
                  <a:lnTo>
                    <a:pt x="3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7" y="16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3" name="Freeform 308"/>
            <p:cNvSpPr>
              <a:spLocks/>
            </p:cNvSpPr>
            <p:nvPr/>
          </p:nvSpPr>
          <p:spPr bwMode="auto">
            <a:xfrm>
              <a:off x="1184" y="1435"/>
              <a:ext cx="39" cy="39"/>
            </a:xfrm>
            <a:custGeom>
              <a:avLst/>
              <a:gdLst>
                <a:gd name="T0" fmla="*/ 19 w 39"/>
                <a:gd name="T1" fmla="*/ 0 h 39"/>
                <a:gd name="T2" fmla="*/ 15 w 39"/>
                <a:gd name="T3" fmla="*/ 0 h 39"/>
                <a:gd name="T4" fmla="*/ 11 w 39"/>
                <a:gd name="T5" fmla="*/ 1 h 39"/>
                <a:gd name="T6" fmla="*/ 8 w 39"/>
                <a:gd name="T7" fmla="*/ 3 h 39"/>
                <a:gd name="T8" fmla="*/ 5 w 39"/>
                <a:gd name="T9" fmla="*/ 5 h 39"/>
                <a:gd name="T10" fmla="*/ 3 w 39"/>
                <a:gd name="T11" fmla="*/ 8 h 39"/>
                <a:gd name="T12" fmla="*/ 1 w 39"/>
                <a:gd name="T13" fmla="*/ 12 h 39"/>
                <a:gd name="T14" fmla="*/ 0 w 39"/>
                <a:gd name="T15" fmla="*/ 15 h 39"/>
                <a:gd name="T16" fmla="*/ 0 w 39"/>
                <a:gd name="T17" fmla="*/ 19 h 39"/>
                <a:gd name="T18" fmla="*/ 0 w 39"/>
                <a:gd name="T19" fmla="*/ 23 h 39"/>
                <a:gd name="T20" fmla="*/ 1 w 39"/>
                <a:gd name="T21" fmla="*/ 27 h 39"/>
                <a:gd name="T22" fmla="*/ 3 w 39"/>
                <a:gd name="T23" fmla="*/ 30 h 39"/>
                <a:gd name="T24" fmla="*/ 5 w 39"/>
                <a:gd name="T25" fmla="*/ 33 h 39"/>
                <a:gd name="T26" fmla="*/ 8 w 39"/>
                <a:gd name="T27" fmla="*/ 35 h 39"/>
                <a:gd name="T28" fmla="*/ 11 w 39"/>
                <a:gd name="T29" fmla="*/ 37 h 39"/>
                <a:gd name="T30" fmla="*/ 15 w 39"/>
                <a:gd name="T31" fmla="*/ 38 h 39"/>
                <a:gd name="T32" fmla="*/ 19 w 39"/>
                <a:gd name="T33" fmla="*/ 38 h 39"/>
                <a:gd name="T34" fmla="*/ 23 w 39"/>
                <a:gd name="T35" fmla="*/ 38 h 39"/>
                <a:gd name="T36" fmla="*/ 26 w 39"/>
                <a:gd name="T37" fmla="*/ 37 h 39"/>
                <a:gd name="T38" fmla="*/ 30 w 39"/>
                <a:gd name="T39" fmla="*/ 35 h 39"/>
                <a:gd name="T40" fmla="*/ 32 w 39"/>
                <a:gd name="T41" fmla="*/ 33 h 39"/>
                <a:gd name="T42" fmla="*/ 35 w 39"/>
                <a:gd name="T43" fmla="*/ 30 h 39"/>
                <a:gd name="T44" fmla="*/ 37 w 39"/>
                <a:gd name="T45" fmla="*/ 27 h 39"/>
                <a:gd name="T46" fmla="*/ 38 w 39"/>
                <a:gd name="T47" fmla="*/ 23 h 39"/>
                <a:gd name="T48" fmla="*/ 38 w 39"/>
                <a:gd name="T49" fmla="*/ 19 h 39"/>
                <a:gd name="T50" fmla="*/ 38 w 39"/>
                <a:gd name="T51" fmla="*/ 15 h 39"/>
                <a:gd name="T52" fmla="*/ 37 w 39"/>
                <a:gd name="T53" fmla="*/ 12 h 39"/>
                <a:gd name="T54" fmla="*/ 35 w 39"/>
                <a:gd name="T55" fmla="*/ 8 h 39"/>
                <a:gd name="T56" fmla="*/ 32 w 39"/>
                <a:gd name="T57" fmla="*/ 5 h 39"/>
                <a:gd name="T58" fmla="*/ 30 w 39"/>
                <a:gd name="T59" fmla="*/ 3 h 39"/>
                <a:gd name="T60" fmla="*/ 26 w 39"/>
                <a:gd name="T61" fmla="*/ 1 h 39"/>
                <a:gd name="T62" fmla="*/ 23 w 39"/>
                <a:gd name="T63" fmla="*/ 0 h 39"/>
                <a:gd name="T64" fmla="*/ 19 w 39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9"/>
                <a:gd name="T101" fmla="*/ 39 w 39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9"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5" y="30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</a:path>
              </a:pathLst>
            </a:custGeom>
            <a:solidFill>
              <a:srgbClr val="82828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4" name="Freeform 309"/>
            <p:cNvSpPr>
              <a:spLocks/>
            </p:cNvSpPr>
            <p:nvPr/>
          </p:nvSpPr>
          <p:spPr bwMode="auto">
            <a:xfrm>
              <a:off x="1183" y="1434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0 w 21"/>
                <a:gd name="T5" fmla="*/ 16 h 21"/>
                <a:gd name="T6" fmla="*/ 1 w 21"/>
                <a:gd name="T7" fmla="*/ 12 h 21"/>
                <a:gd name="T8" fmla="*/ 3 w 21"/>
                <a:gd name="T9" fmla="*/ 9 h 21"/>
                <a:gd name="T10" fmla="*/ 5 w 21"/>
                <a:gd name="T11" fmla="*/ 6 h 21"/>
                <a:gd name="T12" fmla="*/ 9 w 21"/>
                <a:gd name="T13" fmla="*/ 4 h 21"/>
                <a:gd name="T14" fmla="*/ 12 w 21"/>
                <a:gd name="T15" fmla="*/ 2 h 21"/>
                <a:gd name="T16" fmla="*/ 16 w 21"/>
                <a:gd name="T17" fmla="*/ 1 h 21"/>
                <a:gd name="T18" fmla="*/ 20 w 21"/>
                <a:gd name="T19" fmla="*/ 0 h 21"/>
                <a:gd name="T20" fmla="*/ 20 w 21"/>
                <a:gd name="T21" fmla="*/ 2 h 21"/>
                <a:gd name="T22" fmla="*/ 16 w 21"/>
                <a:gd name="T23" fmla="*/ 2 h 21"/>
                <a:gd name="T24" fmla="*/ 12 w 21"/>
                <a:gd name="T25" fmla="*/ 3 h 21"/>
                <a:gd name="T26" fmla="*/ 9 w 21"/>
                <a:gd name="T27" fmla="*/ 5 h 21"/>
                <a:gd name="T28" fmla="*/ 7 w 21"/>
                <a:gd name="T29" fmla="*/ 7 h 21"/>
                <a:gd name="T30" fmla="*/ 4 w 21"/>
                <a:gd name="T31" fmla="*/ 10 h 21"/>
                <a:gd name="T32" fmla="*/ 3 w 21"/>
                <a:gd name="T33" fmla="*/ 13 h 21"/>
                <a:gd name="T34" fmla="*/ 2 w 21"/>
                <a:gd name="T35" fmla="*/ 17 h 21"/>
                <a:gd name="T36" fmla="*/ 1 w 21"/>
                <a:gd name="T37" fmla="*/ 20 h 21"/>
                <a:gd name="T38" fmla="*/ 1 w 21"/>
                <a:gd name="T39" fmla="*/ 20 h 21"/>
                <a:gd name="T40" fmla="*/ 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9"/>
                  </a:lnTo>
                  <a:lnTo>
                    <a:pt x="5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5" name="Freeform 310"/>
            <p:cNvSpPr>
              <a:spLocks/>
            </p:cNvSpPr>
            <p:nvPr/>
          </p:nvSpPr>
          <p:spPr bwMode="auto">
            <a:xfrm>
              <a:off x="1183" y="1454"/>
              <a:ext cx="21" cy="21"/>
            </a:xfrm>
            <a:custGeom>
              <a:avLst/>
              <a:gdLst>
                <a:gd name="T0" fmla="*/ 20 w 21"/>
                <a:gd name="T1" fmla="*/ 20 h 21"/>
                <a:gd name="T2" fmla="*/ 20 w 21"/>
                <a:gd name="T3" fmla="*/ 20 h 21"/>
                <a:gd name="T4" fmla="*/ 16 w 21"/>
                <a:gd name="T5" fmla="*/ 20 h 21"/>
                <a:gd name="T6" fmla="*/ 12 w 21"/>
                <a:gd name="T7" fmla="*/ 19 h 21"/>
                <a:gd name="T8" fmla="*/ 9 w 21"/>
                <a:gd name="T9" fmla="*/ 17 h 21"/>
                <a:gd name="T10" fmla="*/ 5 w 21"/>
                <a:gd name="T11" fmla="*/ 14 h 21"/>
                <a:gd name="T12" fmla="*/ 3 w 21"/>
                <a:gd name="T13" fmla="*/ 11 h 21"/>
                <a:gd name="T14" fmla="*/ 1 w 21"/>
                <a:gd name="T15" fmla="*/ 8 h 21"/>
                <a:gd name="T16" fmla="*/ 0 w 21"/>
                <a:gd name="T17" fmla="*/ 4 h 21"/>
                <a:gd name="T18" fmla="*/ 0 w 21"/>
                <a:gd name="T19" fmla="*/ 0 h 21"/>
                <a:gd name="T20" fmla="*/ 1 w 21"/>
                <a:gd name="T21" fmla="*/ 0 h 21"/>
                <a:gd name="T22" fmla="*/ 2 w 21"/>
                <a:gd name="T23" fmla="*/ 4 h 21"/>
                <a:gd name="T24" fmla="*/ 3 w 21"/>
                <a:gd name="T25" fmla="*/ 8 h 21"/>
                <a:gd name="T26" fmla="*/ 4 w 21"/>
                <a:gd name="T27" fmla="*/ 11 h 21"/>
                <a:gd name="T28" fmla="*/ 7 w 21"/>
                <a:gd name="T29" fmla="*/ 13 h 21"/>
                <a:gd name="T30" fmla="*/ 9 w 21"/>
                <a:gd name="T31" fmla="*/ 16 h 21"/>
                <a:gd name="T32" fmla="*/ 12 w 21"/>
                <a:gd name="T33" fmla="*/ 17 h 21"/>
                <a:gd name="T34" fmla="*/ 16 w 21"/>
                <a:gd name="T35" fmla="*/ 18 h 21"/>
                <a:gd name="T36" fmla="*/ 20 w 21"/>
                <a:gd name="T37" fmla="*/ 19 h 21"/>
                <a:gd name="T38" fmla="*/ 20 w 21"/>
                <a:gd name="T39" fmla="*/ 19 h 21"/>
                <a:gd name="T40" fmla="*/ 2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20"/>
                  </a:moveTo>
                  <a:lnTo>
                    <a:pt x="20" y="20"/>
                  </a:lnTo>
                  <a:lnTo>
                    <a:pt x="16" y="20"/>
                  </a:lnTo>
                  <a:lnTo>
                    <a:pt x="12" y="19"/>
                  </a:lnTo>
                  <a:lnTo>
                    <a:pt x="9" y="17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6" y="18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6" name="Freeform 311"/>
            <p:cNvSpPr>
              <a:spLocks/>
            </p:cNvSpPr>
            <p:nvPr/>
          </p:nvSpPr>
          <p:spPr bwMode="auto">
            <a:xfrm>
              <a:off x="1203" y="1454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20 w 21"/>
                <a:gd name="T3" fmla="*/ 0 h 21"/>
                <a:gd name="T4" fmla="*/ 19 w 21"/>
                <a:gd name="T5" fmla="*/ 4 h 21"/>
                <a:gd name="T6" fmla="*/ 18 w 21"/>
                <a:gd name="T7" fmla="*/ 8 h 21"/>
                <a:gd name="T8" fmla="*/ 16 w 21"/>
                <a:gd name="T9" fmla="*/ 11 h 21"/>
                <a:gd name="T10" fmla="*/ 14 w 21"/>
                <a:gd name="T11" fmla="*/ 14 h 21"/>
                <a:gd name="T12" fmla="*/ 11 w 21"/>
                <a:gd name="T13" fmla="*/ 17 h 21"/>
                <a:gd name="T14" fmla="*/ 8 w 21"/>
                <a:gd name="T15" fmla="*/ 19 h 21"/>
                <a:gd name="T16" fmla="*/ 4 w 21"/>
                <a:gd name="T17" fmla="*/ 20 h 21"/>
                <a:gd name="T18" fmla="*/ 0 w 21"/>
                <a:gd name="T19" fmla="*/ 20 h 21"/>
                <a:gd name="T20" fmla="*/ 0 w 21"/>
                <a:gd name="T21" fmla="*/ 19 h 21"/>
                <a:gd name="T22" fmla="*/ 3 w 21"/>
                <a:gd name="T23" fmla="*/ 18 h 21"/>
                <a:gd name="T24" fmla="*/ 7 w 21"/>
                <a:gd name="T25" fmla="*/ 17 h 21"/>
                <a:gd name="T26" fmla="*/ 10 w 21"/>
                <a:gd name="T27" fmla="*/ 16 h 21"/>
                <a:gd name="T28" fmla="*/ 13 w 21"/>
                <a:gd name="T29" fmla="*/ 13 h 21"/>
                <a:gd name="T30" fmla="*/ 15 w 21"/>
                <a:gd name="T31" fmla="*/ 11 h 21"/>
                <a:gd name="T32" fmla="*/ 17 w 21"/>
                <a:gd name="T33" fmla="*/ 8 h 21"/>
                <a:gd name="T34" fmla="*/ 18 w 21"/>
                <a:gd name="T35" fmla="*/ 4 h 21"/>
                <a:gd name="T36" fmla="*/ 18 w 21"/>
                <a:gd name="T37" fmla="*/ 0 h 21"/>
                <a:gd name="T38" fmla="*/ 18 w 21"/>
                <a:gd name="T39" fmla="*/ 0 h 21"/>
                <a:gd name="T40" fmla="*/ 20 w 21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0"/>
                  </a:moveTo>
                  <a:lnTo>
                    <a:pt x="20" y="0"/>
                  </a:lnTo>
                  <a:lnTo>
                    <a:pt x="19" y="4"/>
                  </a:lnTo>
                  <a:lnTo>
                    <a:pt x="18" y="8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7" name="Freeform 312"/>
            <p:cNvSpPr>
              <a:spLocks/>
            </p:cNvSpPr>
            <p:nvPr/>
          </p:nvSpPr>
          <p:spPr bwMode="auto">
            <a:xfrm>
              <a:off x="1203" y="1434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4 w 21"/>
                <a:gd name="T5" fmla="*/ 1 h 21"/>
                <a:gd name="T6" fmla="*/ 8 w 21"/>
                <a:gd name="T7" fmla="*/ 2 h 21"/>
                <a:gd name="T8" fmla="*/ 11 w 21"/>
                <a:gd name="T9" fmla="*/ 4 h 21"/>
                <a:gd name="T10" fmla="*/ 14 w 21"/>
                <a:gd name="T11" fmla="*/ 6 h 21"/>
                <a:gd name="T12" fmla="*/ 16 w 21"/>
                <a:gd name="T13" fmla="*/ 9 h 21"/>
                <a:gd name="T14" fmla="*/ 18 w 21"/>
                <a:gd name="T15" fmla="*/ 12 h 21"/>
                <a:gd name="T16" fmla="*/ 19 w 21"/>
                <a:gd name="T17" fmla="*/ 16 h 21"/>
                <a:gd name="T18" fmla="*/ 20 w 21"/>
                <a:gd name="T19" fmla="*/ 20 h 21"/>
                <a:gd name="T20" fmla="*/ 18 w 21"/>
                <a:gd name="T21" fmla="*/ 20 h 21"/>
                <a:gd name="T22" fmla="*/ 18 w 21"/>
                <a:gd name="T23" fmla="*/ 17 h 21"/>
                <a:gd name="T24" fmla="*/ 17 w 21"/>
                <a:gd name="T25" fmla="*/ 13 h 21"/>
                <a:gd name="T26" fmla="*/ 15 w 21"/>
                <a:gd name="T27" fmla="*/ 10 h 21"/>
                <a:gd name="T28" fmla="*/ 13 w 21"/>
                <a:gd name="T29" fmla="*/ 7 h 21"/>
                <a:gd name="T30" fmla="*/ 10 w 21"/>
                <a:gd name="T31" fmla="*/ 5 h 21"/>
                <a:gd name="T32" fmla="*/ 7 w 21"/>
                <a:gd name="T33" fmla="*/ 3 h 21"/>
                <a:gd name="T34" fmla="*/ 3 w 21"/>
                <a:gd name="T35" fmla="*/ 2 h 21"/>
                <a:gd name="T36" fmla="*/ 0 w 21"/>
                <a:gd name="T37" fmla="*/ 2 h 21"/>
                <a:gd name="T38" fmla="*/ 0 w 21"/>
                <a:gd name="T39" fmla="*/ 2 h 21"/>
                <a:gd name="T40" fmla="*/ 0 w 21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9" y="16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7" y="13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8" name="Freeform 313"/>
            <p:cNvSpPr>
              <a:spLocks/>
            </p:cNvSpPr>
            <p:nvPr/>
          </p:nvSpPr>
          <p:spPr bwMode="auto">
            <a:xfrm>
              <a:off x="1187" y="1439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13 w 32"/>
                <a:gd name="T3" fmla="*/ 0 h 32"/>
                <a:gd name="T4" fmla="*/ 10 w 32"/>
                <a:gd name="T5" fmla="*/ 1 h 32"/>
                <a:gd name="T6" fmla="*/ 7 w 32"/>
                <a:gd name="T7" fmla="*/ 2 h 32"/>
                <a:gd name="T8" fmla="*/ 5 w 32"/>
                <a:gd name="T9" fmla="*/ 4 h 32"/>
                <a:gd name="T10" fmla="*/ 3 w 32"/>
                <a:gd name="T11" fmla="*/ 6 h 32"/>
                <a:gd name="T12" fmla="*/ 1 w 32"/>
                <a:gd name="T13" fmla="*/ 9 h 32"/>
                <a:gd name="T14" fmla="*/ 1 w 32"/>
                <a:gd name="T15" fmla="*/ 12 h 32"/>
                <a:gd name="T16" fmla="*/ 0 w 32"/>
                <a:gd name="T17" fmla="*/ 15 h 32"/>
                <a:gd name="T18" fmla="*/ 1 w 32"/>
                <a:gd name="T19" fmla="*/ 18 h 32"/>
                <a:gd name="T20" fmla="*/ 1 w 32"/>
                <a:gd name="T21" fmla="*/ 21 h 32"/>
                <a:gd name="T22" fmla="*/ 3 w 32"/>
                <a:gd name="T23" fmla="*/ 24 h 32"/>
                <a:gd name="T24" fmla="*/ 5 w 32"/>
                <a:gd name="T25" fmla="*/ 26 h 32"/>
                <a:gd name="T26" fmla="*/ 7 w 32"/>
                <a:gd name="T27" fmla="*/ 28 h 32"/>
                <a:gd name="T28" fmla="*/ 10 w 32"/>
                <a:gd name="T29" fmla="*/ 29 h 32"/>
                <a:gd name="T30" fmla="*/ 13 w 32"/>
                <a:gd name="T31" fmla="*/ 30 h 32"/>
                <a:gd name="T32" fmla="*/ 16 w 32"/>
                <a:gd name="T33" fmla="*/ 31 h 32"/>
                <a:gd name="T34" fmla="*/ 19 w 32"/>
                <a:gd name="T35" fmla="*/ 30 h 32"/>
                <a:gd name="T36" fmla="*/ 22 w 32"/>
                <a:gd name="T37" fmla="*/ 29 h 32"/>
                <a:gd name="T38" fmla="*/ 25 w 32"/>
                <a:gd name="T39" fmla="*/ 28 h 32"/>
                <a:gd name="T40" fmla="*/ 27 w 32"/>
                <a:gd name="T41" fmla="*/ 26 h 32"/>
                <a:gd name="T42" fmla="*/ 29 w 32"/>
                <a:gd name="T43" fmla="*/ 24 h 32"/>
                <a:gd name="T44" fmla="*/ 30 w 32"/>
                <a:gd name="T45" fmla="*/ 21 h 32"/>
                <a:gd name="T46" fmla="*/ 31 w 32"/>
                <a:gd name="T47" fmla="*/ 18 h 32"/>
                <a:gd name="T48" fmla="*/ 31 w 32"/>
                <a:gd name="T49" fmla="*/ 15 h 32"/>
                <a:gd name="T50" fmla="*/ 31 w 32"/>
                <a:gd name="T51" fmla="*/ 12 h 32"/>
                <a:gd name="T52" fmla="*/ 30 w 32"/>
                <a:gd name="T53" fmla="*/ 9 h 32"/>
                <a:gd name="T54" fmla="*/ 29 w 32"/>
                <a:gd name="T55" fmla="*/ 6 h 32"/>
                <a:gd name="T56" fmla="*/ 27 w 32"/>
                <a:gd name="T57" fmla="*/ 4 h 32"/>
                <a:gd name="T58" fmla="*/ 25 w 32"/>
                <a:gd name="T59" fmla="*/ 2 h 32"/>
                <a:gd name="T60" fmla="*/ 22 w 32"/>
                <a:gd name="T61" fmla="*/ 1 h 32"/>
                <a:gd name="T62" fmla="*/ 19 w 32"/>
                <a:gd name="T63" fmla="*/ 0 h 32"/>
                <a:gd name="T64" fmla="*/ 16 w 32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2"/>
                <a:gd name="T101" fmla="*/ 32 w 3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2"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6" y="31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7" y="26"/>
                  </a:lnTo>
                  <a:lnTo>
                    <a:pt x="29" y="24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9" name="Freeform 314"/>
            <p:cNvSpPr>
              <a:spLocks/>
            </p:cNvSpPr>
            <p:nvPr/>
          </p:nvSpPr>
          <p:spPr bwMode="auto">
            <a:xfrm>
              <a:off x="1186" y="1438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6 h 17"/>
                <a:gd name="T4" fmla="*/ 1 w 18"/>
                <a:gd name="T5" fmla="*/ 13 h 17"/>
                <a:gd name="T6" fmla="*/ 2 w 18"/>
                <a:gd name="T7" fmla="*/ 10 h 17"/>
                <a:gd name="T8" fmla="*/ 3 w 18"/>
                <a:gd name="T9" fmla="*/ 7 h 17"/>
                <a:gd name="T10" fmla="*/ 5 w 18"/>
                <a:gd name="T11" fmla="*/ 5 h 17"/>
                <a:gd name="T12" fmla="*/ 8 w 18"/>
                <a:gd name="T13" fmla="*/ 3 h 17"/>
                <a:gd name="T14" fmla="*/ 10 w 18"/>
                <a:gd name="T15" fmla="*/ 1 h 17"/>
                <a:gd name="T16" fmla="*/ 13 w 18"/>
                <a:gd name="T17" fmla="*/ 0 h 17"/>
                <a:gd name="T18" fmla="*/ 17 w 18"/>
                <a:gd name="T19" fmla="*/ 0 h 17"/>
                <a:gd name="T20" fmla="*/ 17 w 18"/>
                <a:gd name="T21" fmla="*/ 1 h 17"/>
                <a:gd name="T22" fmla="*/ 14 w 18"/>
                <a:gd name="T23" fmla="*/ 2 h 17"/>
                <a:gd name="T24" fmla="*/ 11 w 18"/>
                <a:gd name="T25" fmla="*/ 3 h 17"/>
                <a:gd name="T26" fmla="*/ 8 w 18"/>
                <a:gd name="T27" fmla="*/ 4 h 17"/>
                <a:gd name="T28" fmla="*/ 6 w 18"/>
                <a:gd name="T29" fmla="*/ 6 h 17"/>
                <a:gd name="T30" fmla="*/ 4 w 18"/>
                <a:gd name="T31" fmla="*/ 8 h 17"/>
                <a:gd name="T32" fmla="*/ 3 w 18"/>
                <a:gd name="T33" fmla="*/ 10 h 17"/>
                <a:gd name="T34" fmla="*/ 2 w 18"/>
                <a:gd name="T35" fmla="*/ 13 h 17"/>
                <a:gd name="T36" fmla="*/ 2 w 18"/>
                <a:gd name="T37" fmla="*/ 16 h 17"/>
                <a:gd name="T38" fmla="*/ 2 w 18"/>
                <a:gd name="T39" fmla="*/ 16 h 17"/>
                <a:gd name="T40" fmla="*/ 0 w 18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0" y="16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0" name="Freeform 315"/>
            <p:cNvSpPr>
              <a:spLocks/>
            </p:cNvSpPr>
            <p:nvPr/>
          </p:nvSpPr>
          <p:spPr bwMode="auto">
            <a:xfrm>
              <a:off x="1186" y="1454"/>
              <a:ext cx="18" cy="18"/>
            </a:xfrm>
            <a:custGeom>
              <a:avLst/>
              <a:gdLst>
                <a:gd name="T0" fmla="*/ 17 w 18"/>
                <a:gd name="T1" fmla="*/ 17 h 18"/>
                <a:gd name="T2" fmla="*/ 17 w 18"/>
                <a:gd name="T3" fmla="*/ 17 h 18"/>
                <a:gd name="T4" fmla="*/ 13 w 18"/>
                <a:gd name="T5" fmla="*/ 16 h 18"/>
                <a:gd name="T6" fmla="*/ 10 w 18"/>
                <a:gd name="T7" fmla="*/ 15 h 18"/>
                <a:gd name="T8" fmla="*/ 8 w 18"/>
                <a:gd name="T9" fmla="*/ 14 h 18"/>
                <a:gd name="T10" fmla="*/ 5 w 18"/>
                <a:gd name="T11" fmla="*/ 12 h 18"/>
                <a:gd name="T12" fmla="*/ 3 w 18"/>
                <a:gd name="T13" fmla="*/ 9 h 18"/>
                <a:gd name="T14" fmla="*/ 2 w 18"/>
                <a:gd name="T15" fmla="*/ 7 h 18"/>
                <a:gd name="T16" fmla="*/ 1 w 18"/>
                <a:gd name="T17" fmla="*/ 3 h 18"/>
                <a:gd name="T18" fmla="*/ 0 w 18"/>
                <a:gd name="T19" fmla="*/ 0 h 18"/>
                <a:gd name="T20" fmla="*/ 2 w 18"/>
                <a:gd name="T21" fmla="*/ 0 h 18"/>
                <a:gd name="T22" fmla="*/ 2 w 18"/>
                <a:gd name="T23" fmla="*/ 3 h 18"/>
                <a:gd name="T24" fmla="*/ 3 w 18"/>
                <a:gd name="T25" fmla="*/ 6 h 18"/>
                <a:gd name="T26" fmla="*/ 4 w 18"/>
                <a:gd name="T27" fmla="*/ 9 h 18"/>
                <a:gd name="T28" fmla="*/ 6 w 18"/>
                <a:gd name="T29" fmla="*/ 11 h 18"/>
                <a:gd name="T30" fmla="*/ 8 w 18"/>
                <a:gd name="T31" fmla="*/ 12 h 18"/>
                <a:gd name="T32" fmla="*/ 11 w 18"/>
                <a:gd name="T33" fmla="*/ 14 h 18"/>
                <a:gd name="T34" fmla="*/ 14 w 18"/>
                <a:gd name="T35" fmla="*/ 14 h 18"/>
                <a:gd name="T36" fmla="*/ 17 w 18"/>
                <a:gd name="T37" fmla="*/ 15 h 18"/>
                <a:gd name="T38" fmla="*/ 17 w 18"/>
                <a:gd name="T39" fmla="*/ 15 h 18"/>
                <a:gd name="T40" fmla="*/ 17 w 18"/>
                <a:gd name="T41" fmla="*/ 1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8"/>
                <a:gd name="T65" fmla="*/ 18 w 1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8">
                  <a:moveTo>
                    <a:pt x="17" y="17"/>
                  </a:moveTo>
                  <a:lnTo>
                    <a:pt x="17" y="17"/>
                  </a:lnTo>
                  <a:lnTo>
                    <a:pt x="13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5"/>
                  </a:lnTo>
                  <a:lnTo>
                    <a:pt x="17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1" name="Freeform 316"/>
            <p:cNvSpPr>
              <a:spLocks/>
            </p:cNvSpPr>
            <p:nvPr/>
          </p:nvSpPr>
          <p:spPr bwMode="auto">
            <a:xfrm>
              <a:off x="1203" y="1454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16 w 17"/>
                <a:gd name="T5" fmla="*/ 3 h 18"/>
                <a:gd name="T6" fmla="*/ 15 w 17"/>
                <a:gd name="T7" fmla="*/ 7 h 18"/>
                <a:gd name="T8" fmla="*/ 13 w 17"/>
                <a:gd name="T9" fmla="*/ 9 h 18"/>
                <a:gd name="T10" fmla="*/ 11 w 17"/>
                <a:gd name="T11" fmla="*/ 12 h 18"/>
                <a:gd name="T12" fmla="*/ 9 w 17"/>
                <a:gd name="T13" fmla="*/ 14 h 18"/>
                <a:gd name="T14" fmla="*/ 6 w 17"/>
                <a:gd name="T15" fmla="*/ 15 h 18"/>
                <a:gd name="T16" fmla="*/ 3 w 17"/>
                <a:gd name="T17" fmla="*/ 16 h 18"/>
                <a:gd name="T18" fmla="*/ 0 w 17"/>
                <a:gd name="T19" fmla="*/ 17 h 18"/>
                <a:gd name="T20" fmla="*/ 0 w 17"/>
                <a:gd name="T21" fmla="*/ 15 h 18"/>
                <a:gd name="T22" fmla="*/ 3 w 17"/>
                <a:gd name="T23" fmla="*/ 14 h 18"/>
                <a:gd name="T24" fmla="*/ 6 w 17"/>
                <a:gd name="T25" fmla="*/ 14 h 18"/>
                <a:gd name="T26" fmla="*/ 8 w 17"/>
                <a:gd name="T27" fmla="*/ 12 h 18"/>
                <a:gd name="T28" fmla="*/ 10 w 17"/>
                <a:gd name="T29" fmla="*/ 11 h 18"/>
                <a:gd name="T30" fmla="*/ 12 w 17"/>
                <a:gd name="T31" fmla="*/ 9 h 18"/>
                <a:gd name="T32" fmla="*/ 13 w 17"/>
                <a:gd name="T33" fmla="*/ 6 h 18"/>
                <a:gd name="T34" fmla="*/ 14 w 17"/>
                <a:gd name="T35" fmla="*/ 3 h 18"/>
                <a:gd name="T36" fmla="*/ 14 w 17"/>
                <a:gd name="T37" fmla="*/ 0 h 18"/>
                <a:gd name="T38" fmla="*/ 14 w 17"/>
                <a:gd name="T39" fmla="*/ 0 h 18"/>
                <a:gd name="T40" fmla="*/ 16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2" name="Freeform 317"/>
            <p:cNvSpPr>
              <a:spLocks/>
            </p:cNvSpPr>
            <p:nvPr/>
          </p:nvSpPr>
          <p:spPr bwMode="auto">
            <a:xfrm>
              <a:off x="1203" y="1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1 h 17"/>
                <a:gd name="T8" fmla="*/ 9 w 17"/>
                <a:gd name="T9" fmla="*/ 3 h 17"/>
                <a:gd name="T10" fmla="*/ 11 w 17"/>
                <a:gd name="T11" fmla="*/ 5 h 17"/>
                <a:gd name="T12" fmla="*/ 13 w 17"/>
                <a:gd name="T13" fmla="*/ 7 h 17"/>
                <a:gd name="T14" fmla="*/ 15 w 17"/>
                <a:gd name="T15" fmla="*/ 10 h 17"/>
                <a:gd name="T16" fmla="*/ 16 w 17"/>
                <a:gd name="T17" fmla="*/ 13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3 h 17"/>
                <a:gd name="T24" fmla="*/ 13 w 17"/>
                <a:gd name="T25" fmla="*/ 10 h 17"/>
                <a:gd name="T26" fmla="*/ 12 w 17"/>
                <a:gd name="T27" fmla="*/ 8 h 17"/>
                <a:gd name="T28" fmla="*/ 10 w 17"/>
                <a:gd name="T29" fmla="*/ 6 h 17"/>
                <a:gd name="T30" fmla="*/ 8 w 17"/>
                <a:gd name="T31" fmla="*/ 4 h 17"/>
                <a:gd name="T32" fmla="*/ 6 w 17"/>
                <a:gd name="T33" fmla="*/ 3 h 17"/>
                <a:gd name="T34" fmla="*/ 3 w 17"/>
                <a:gd name="T35" fmla="*/ 2 h 17"/>
                <a:gd name="T36" fmla="*/ 0 w 17"/>
                <a:gd name="T37" fmla="*/ 1 h 17"/>
                <a:gd name="T38" fmla="*/ 0 w 17"/>
                <a:gd name="T39" fmla="*/ 1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3" name="Freeform 318"/>
            <p:cNvSpPr>
              <a:spLocks/>
            </p:cNvSpPr>
            <p:nvPr/>
          </p:nvSpPr>
          <p:spPr bwMode="auto">
            <a:xfrm>
              <a:off x="1192" y="1443"/>
              <a:ext cx="22" cy="22"/>
            </a:xfrm>
            <a:custGeom>
              <a:avLst/>
              <a:gdLst>
                <a:gd name="T0" fmla="*/ 11 w 22"/>
                <a:gd name="T1" fmla="*/ 0 h 22"/>
                <a:gd name="T2" fmla="*/ 9 w 22"/>
                <a:gd name="T3" fmla="*/ 1 h 22"/>
                <a:gd name="T4" fmla="*/ 7 w 22"/>
                <a:gd name="T5" fmla="*/ 1 h 22"/>
                <a:gd name="T6" fmla="*/ 5 w 22"/>
                <a:gd name="T7" fmla="*/ 2 h 22"/>
                <a:gd name="T8" fmla="*/ 3 w 22"/>
                <a:gd name="T9" fmla="*/ 3 h 22"/>
                <a:gd name="T10" fmla="*/ 2 w 22"/>
                <a:gd name="T11" fmla="*/ 5 h 22"/>
                <a:gd name="T12" fmla="*/ 1 w 22"/>
                <a:gd name="T13" fmla="*/ 7 h 22"/>
                <a:gd name="T14" fmla="*/ 1 w 22"/>
                <a:gd name="T15" fmla="*/ 9 h 22"/>
                <a:gd name="T16" fmla="*/ 0 w 22"/>
                <a:gd name="T17" fmla="*/ 11 h 22"/>
                <a:gd name="T18" fmla="*/ 1 w 22"/>
                <a:gd name="T19" fmla="*/ 13 h 22"/>
                <a:gd name="T20" fmla="*/ 1 w 22"/>
                <a:gd name="T21" fmla="*/ 15 h 22"/>
                <a:gd name="T22" fmla="*/ 2 w 22"/>
                <a:gd name="T23" fmla="*/ 17 h 22"/>
                <a:gd name="T24" fmla="*/ 3 w 22"/>
                <a:gd name="T25" fmla="*/ 18 h 22"/>
                <a:gd name="T26" fmla="*/ 5 w 22"/>
                <a:gd name="T27" fmla="*/ 20 h 22"/>
                <a:gd name="T28" fmla="*/ 7 w 22"/>
                <a:gd name="T29" fmla="*/ 21 h 22"/>
                <a:gd name="T30" fmla="*/ 9 w 22"/>
                <a:gd name="T31" fmla="*/ 21 h 22"/>
                <a:gd name="T32" fmla="*/ 11 w 22"/>
                <a:gd name="T33" fmla="*/ 21 h 22"/>
                <a:gd name="T34" fmla="*/ 13 w 22"/>
                <a:gd name="T35" fmla="*/ 21 h 22"/>
                <a:gd name="T36" fmla="*/ 15 w 22"/>
                <a:gd name="T37" fmla="*/ 21 h 22"/>
                <a:gd name="T38" fmla="*/ 17 w 22"/>
                <a:gd name="T39" fmla="*/ 20 h 22"/>
                <a:gd name="T40" fmla="*/ 18 w 22"/>
                <a:gd name="T41" fmla="*/ 18 h 22"/>
                <a:gd name="T42" fmla="*/ 20 w 22"/>
                <a:gd name="T43" fmla="*/ 17 h 22"/>
                <a:gd name="T44" fmla="*/ 21 w 22"/>
                <a:gd name="T45" fmla="*/ 15 h 22"/>
                <a:gd name="T46" fmla="*/ 21 w 22"/>
                <a:gd name="T47" fmla="*/ 13 h 22"/>
                <a:gd name="T48" fmla="*/ 21 w 22"/>
                <a:gd name="T49" fmla="*/ 11 h 22"/>
                <a:gd name="T50" fmla="*/ 21 w 22"/>
                <a:gd name="T51" fmla="*/ 9 h 22"/>
                <a:gd name="T52" fmla="*/ 21 w 22"/>
                <a:gd name="T53" fmla="*/ 7 h 22"/>
                <a:gd name="T54" fmla="*/ 20 w 22"/>
                <a:gd name="T55" fmla="*/ 5 h 22"/>
                <a:gd name="T56" fmla="*/ 18 w 22"/>
                <a:gd name="T57" fmla="*/ 3 h 22"/>
                <a:gd name="T58" fmla="*/ 17 w 22"/>
                <a:gd name="T59" fmla="*/ 2 h 22"/>
                <a:gd name="T60" fmla="*/ 15 w 22"/>
                <a:gd name="T61" fmla="*/ 1 h 22"/>
                <a:gd name="T62" fmla="*/ 13 w 22"/>
                <a:gd name="T63" fmla="*/ 1 h 22"/>
                <a:gd name="T64" fmla="*/ 11 w 22"/>
                <a:gd name="T65" fmla="*/ 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22"/>
                <a:gd name="T101" fmla="*/ 22 w 22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22">
                  <a:moveTo>
                    <a:pt x="11" y="0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4" name="Freeform 319"/>
            <p:cNvSpPr>
              <a:spLocks/>
            </p:cNvSpPr>
            <p:nvPr/>
          </p:nvSpPr>
          <p:spPr bwMode="auto">
            <a:xfrm>
              <a:off x="1186" y="144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3 w 17"/>
                <a:gd name="T9" fmla="*/ 7 h 17"/>
                <a:gd name="T10" fmla="*/ 5 w 17"/>
                <a:gd name="T11" fmla="*/ 4 h 17"/>
                <a:gd name="T12" fmla="*/ 8 w 17"/>
                <a:gd name="T13" fmla="*/ 3 h 17"/>
                <a:gd name="T14" fmla="*/ 10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1 h 17"/>
                <a:gd name="T22" fmla="*/ 13 w 17"/>
                <a:gd name="T23" fmla="*/ 1 h 17"/>
                <a:gd name="T24" fmla="*/ 10 w 17"/>
                <a:gd name="T25" fmla="*/ 3 h 17"/>
                <a:gd name="T26" fmla="*/ 8 w 17"/>
                <a:gd name="T27" fmla="*/ 4 h 17"/>
                <a:gd name="T28" fmla="*/ 6 w 17"/>
                <a:gd name="T29" fmla="*/ 6 h 17"/>
                <a:gd name="T30" fmla="*/ 5 w 17"/>
                <a:gd name="T31" fmla="*/ 7 h 17"/>
                <a:gd name="T32" fmla="*/ 3 w 17"/>
                <a:gd name="T33" fmla="*/ 10 h 17"/>
                <a:gd name="T34" fmla="*/ 2 w 17"/>
                <a:gd name="T35" fmla="*/ 13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5" name="Freeform 320"/>
            <p:cNvSpPr>
              <a:spLocks/>
            </p:cNvSpPr>
            <p:nvPr/>
          </p:nvSpPr>
          <p:spPr bwMode="auto">
            <a:xfrm>
              <a:off x="1186" y="145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4 h 17"/>
                <a:gd name="T8" fmla="*/ 8 w 17"/>
                <a:gd name="T9" fmla="*/ 13 h 17"/>
                <a:gd name="T10" fmla="*/ 5 w 17"/>
                <a:gd name="T11" fmla="*/ 11 h 17"/>
                <a:gd name="T12" fmla="*/ 3 w 17"/>
                <a:gd name="T13" fmla="*/ 8 h 17"/>
                <a:gd name="T14" fmla="*/ 0 w 17"/>
                <a:gd name="T15" fmla="*/ 6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3 h 17"/>
                <a:gd name="T24" fmla="*/ 3 w 17"/>
                <a:gd name="T25" fmla="*/ 6 h 17"/>
                <a:gd name="T26" fmla="*/ 5 w 17"/>
                <a:gd name="T27" fmla="*/ 7 h 17"/>
                <a:gd name="T28" fmla="*/ 6 w 17"/>
                <a:gd name="T29" fmla="*/ 10 h 17"/>
                <a:gd name="T30" fmla="*/ 8 w 17"/>
                <a:gd name="T31" fmla="*/ 11 h 17"/>
                <a:gd name="T32" fmla="*/ 10 w 17"/>
                <a:gd name="T33" fmla="*/ 13 h 17"/>
                <a:gd name="T34" fmla="*/ 13 w 17"/>
                <a:gd name="T35" fmla="*/ 13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6" name="Freeform 321"/>
            <p:cNvSpPr>
              <a:spLocks/>
            </p:cNvSpPr>
            <p:nvPr/>
          </p:nvSpPr>
          <p:spPr bwMode="auto">
            <a:xfrm>
              <a:off x="1197" y="145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5 w 17"/>
                <a:gd name="T7" fmla="*/ 6 h 17"/>
                <a:gd name="T8" fmla="*/ 13 w 17"/>
                <a:gd name="T9" fmla="*/ 8 h 17"/>
                <a:gd name="T10" fmla="*/ 12 w 17"/>
                <a:gd name="T11" fmla="*/ 11 h 17"/>
                <a:gd name="T12" fmla="*/ 9 w 17"/>
                <a:gd name="T13" fmla="*/ 13 h 17"/>
                <a:gd name="T14" fmla="*/ 6 w 17"/>
                <a:gd name="T15" fmla="*/ 14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3 h 17"/>
                <a:gd name="T24" fmla="*/ 6 w 17"/>
                <a:gd name="T25" fmla="*/ 13 h 17"/>
                <a:gd name="T26" fmla="*/ 8 w 17"/>
                <a:gd name="T27" fmla="*/ 11 h 17"/>
                <a:gd name="T28" fmla="*/ 10 w 17"/>
                <a:gd name="T29" fmla="*/ 10 h 17"/>
                <a:gd name="T30" fmla="*/ 12 w 17"/>
                <a:gd name="T31" fmla="*/ 7 h 17"/>
                <a:gd name="T32" fmla="*/ 13 w 17"/>
                <a:gd name="T33" fmla="*/ 6 h 17"/>
                <a:gd name="T34" fmla="*/ 13 w 17"/>
                <a:gd name="T35" fmla="*/ 3 h 17"/>
                <a:gd name="T36" fmla="*/ 15 w 17"/>
                <a:gd name="T37" fmla="*/ 0 h 17"/>
                <a:gd name="T38" fmla="*/ 15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7" name="Freeform 322"/>
            <p:cNvSpPr>
              <a:spLocks/>
            </p:cNvSpPr>
            <p:nvPr/>
          </p:nvSpPr>
          <p:spPr bwMode="auto">
            <a:xfrm>
              <a:off x="1197" y="14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3 h 17"/>
                <a:gd name="T10" fmla="*/ 12 w 17"/>
                <a:gd name="T11" fmla="*/ 4 h 17"/>
                <a:gd name="T12" fmla="*/ 13 w 17"/>
                <a:gd name="T13" fmla="*/ 7 h 17"/>
                <a:gd name="T14" fmla="*/ 15 w 17"/>
                <a:gd name="T15" fmla="*/ 10 h 17"/>
                <a:gd name="T16" fmla="*/ 16 w 17"/>
                <a:gd name="T17" fmla="*/ 13 h 17"/>
                <a:gd name="T18" fmla="*/ 16 w 17"/>
                <a:gd name="T19" fmla="*/ 16 h 17"/>
                <a:gd name="T20" fmla="*/ 15 w 17"/>
                <a:gd name="T21" fmla="*/ 16 h 17"/>
                <a:gd name="T22" fmla="*/ 13 w 17"/>
                <a:gd name="T23" fmla="*/ 13 h 17"/>
                <a:gd name="T24" fmla="*/ 13 w 17"/>
                <a:gd name="T25" fmla="*/ 10 h 17"/>
                <a:gd name="T26" fmla="*/ 12 w 17"/>
                <a:gd name="T27" fmla="*/ 7 h 17"/>
                <a:gd name="T28" fmla="*/ 10 w 17"/>
                <a:gd name="T29" fmla="*/ 6 h 17"/>
                <a:gd name="T30" fmla="*/ 8 w 17"/>
                <a:gd name="T31" fmla="*/ 4 h 17"/>
                <a:gd name="T32" fmla="*/ 6 w 17"/>
                <a:gd name="T33" fmla="*/ 3 h 17"/>
                <a:gd name="T34" fmla="*/ 3 w 17"/>
                <a:gd name="T35" fmla="*/ 1 h 17"/>
                <a:gd name="T36" fmla="*/ 0 w 17"/>
                <a:gd name="T37" fmla="*/ 1 h 17"/>
                <a:gd name="T38" fmla="*/ 0 w 17"/>
                <a:gd name="T39" fmla="*/ 1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8" name="Freeform 323"/>
            <p:cNvSpPr>
              <a:spLocks/>
            </p:cNvSpPr>
            <p:nvPr/>
          </p:nvSpPr>
          <p:spPr bwMode="auto">
            <a:xfrm>
              <a:off x="2370" y="1537"/>
              <a:ext cx="103" cy="88"/>
            </a:xfrm>
            <a:custGeom>
              <a:avLst/>
              <a:gdLst>
                <a:gd name="T0" fmla="*/ 29 w 103"/>
                <a:gd name="T1" fmla="*/ 0 h 88"/>
                <a:gd name="T2" fmla="*/ 92 w 103"/>
                <a:gd name="T3" fmla="*/ 0 h 88"/>
                <a:gd name="T4" fmla="*/ 96 w 103"/>
                <a:gd name="T5" fmla="*/ 0 h 88"/>
                <a:gd name="T6" fmla="*/ 98 w 103"/>
                <a:gd name="T7" fmla="*/ 1 h 88"/>
                <a:gd name="T8" fmla="*/ 100 w 103"/>
                <a:gd name="T9" fmla="*/ 3 h 88"/>
                <a:gd name="T10" fmla="*/ 101 w 103"/>
                <a:gd name="T11" fmla="*/ 5 h 88"/>
                <a:gd name="T12" fmla="*/ 102 w 103"/>
                <a:gd name="T13" fmla="*/ 9 h 88"/>
                <a:gd name="T14" fmla="*/ 102 w 103"/>
                <a:gd name="T15" fmla="*/ 12 h 88"/>
                <a:gd name="T16" fmla="*/ 101 w 103"/>
                <a:gd name="T17" fmla="*/ 16 h 88"/>
                <a:gd name="T18" fmla="*/ 100 w 103"/>
                <a:gd name="T19" fmla="*/ 19 h 88"/>
                <a:gd name="T20" fmla="*/ 99 w 103"/>
                <a:gd name="T21" fmla="*/ 23 h 88"/>
                <a:gd name="T22" fmla="*/ 98 w 103"/>
                <a:gd name="T23" fmla="*/ 28 h 88"/>
                <a:gd name="T24" fmla="*/ 97 w 103"/>
                <a:gd name="T25" fmla="*/ 32 h 88"/>
                <a:gd name="T26" fmla="*/ 95 w 103"/>
                <a:gd name="T27" fmla="*/ 36 h 88"/>
                <a:gd name="T28" fmla="*/ 94 w 103"/>
                <a:gd name="T29" fmla="*/ 39 h 88"/>
                <a:gd name="T30" fmla="*/ 92 w 103"/>
                <a:gd name="T31" fmla="*/ 43 h 88"/>
                <a:gd name="T32" fmla="*/ 90 w 103"/>
                <a:gd name="T33" fmla="*/ 46 h 88"/>
                <a:gd name="T34" fmla="*/ 89 w 103"/>
                <a:gd name="T35" fmla="*/ 49 h 88"/>
                <a:gd name="T36" fmla="*/ 88 w 103"/>
                <a:gd name="T37" fmla="*/ 51 h 88"/>
                <a:gd name="T38" fmla="*/ 88 w 103"/>
                <a:gd name="T39" fmla="*/ 53 h 88"/>
                <a:gd name="T40" fmla="*/ 88 w 103"/>
                <a:gd name="T41" fmla="*/ 56 h 88"/>
                <a:gd name="T42" fmla="*/ 88 w 103"/>
                <a:gd name="T43" fmla="*/ 59 h 88"/>
                <a:gd name="T44" fmla="*/ 89 w 103"/>
                <a:gd name="T45" fmla="*/ 62 h 88"/>
                <a:gd name="T46" fmla="*/ 89 w 103"/>
                <a:gd name="T47" fmla="*/ 65 h 88"/>
                <a:gd name="T48" fmla="*/ 90 w 103"/>
                <a:gd name="T49" fmla="*/ 68 h 88"/>
                <a:gd name="T50" fmla="*/ 90 w 103"/>
                <a:gd name="T51" fmla="*/ 72 h 88"/>
                <a:gd name="T52" fmla="*/ 91 w 103"/>
                <a:gd name="T53" fmla="*/ 75 h 88"/>
                <a:gd name="T54" fmla="*/ 91 w 103"/>
                <a:gd name="T55" fmla="*/ 78 h 88"/>
                <a:gd name="T56" fmla="*/ 91 w 103"/>
                <a:gd name="T57" fmla="*/ 81 h 88"/>
                <a:gd name="T58" fmla="*/ 90 w 103"/>
                <a:gd name="T59" fmla="*/ 83 h 88"/>
                <a:gd name="T60" fmla="*/ 89 w 103"/>
                <a:gd name="T61" fmla="*/ 85 h 88"/>
                <a:gd name="T62" fmla="*/ 88 w 103"/>
                <a:gd name="T63" fmla="*/ 86 h 88"/>
                <a:gd name="T64" fmla="*/ 85 w 103"/>
                <a:gd name="T65" fmla="*/ 87 h 88"/>
                <a:gd name="T66" fmla="*/ 82 w 103"/>
                <a:gd name="T67" fmla="*/ 87 h 88"/>
                <a:gd name="T68" fmla="*/ 8 w 103"/>
                <a:gd name="T69" fmla="*/ 87 h 88"/>
                <a:gd name="T70" fmla="*/ 5 w 103"/>
                <a:gd name="T71" fmla="*/ 86 h 88"/>
                <a:gd name="T72" fmla="*/ 3 w 103"/>
                <a:gd name="T73" fmla="*/ 84 h 88"/>
                <a:gd name="T74" fmla="*/ 1 w 103"/>
                <a:gd name="T75" fmla="*/ 79 h 88"/>
                <a:gd name="T76" fmla="*/ 0 w 103"/>
                <a:gd name="T77" fmla="*/ 74 h 88"/>
                <a:gd name="T78" fmla="*/ 0 w 103"/>
                <a:gd name="T79" fmla="*/ 67 h 88"/>
                <a:gd name="T80" fmla="*/ 1 w 103"/>
                <a:gd name="T81" fmla="*/ 60 h 88"/>
                <a:gd name="T82" fmla="*/ 2 w 103"/>
                <a:gd name="T83" fmla="*/ 52 h 88"/>
                <a:gd name="T84" fmla="*/ 4 w 103"/>
                <a:gd name="T85" fmla="*/ 44 h 88"/>
                <a:gd name="T86" fmla="*/ 6 w 103"/>
                <a:gd name="T87" fmla="*/ 35 h 88"/>
                <a:gd name="T88" fmla="*/ 9 w 103"/>
                <a:gd name="T89" fmla="*/ 27 h 88"/>
                <a:gd name="T90" fmla="*/ 12 w 103"/>
                <a:gd name="T91" fmla="*/ 20 h 88"/>
                <a:gd name="T92" fmla="*/ 15 w 103"/>
                <a:gd name="T93" fmla="*/ 13 h 88"/>
                <a:gd name="T94" fmla="*/ 18 w 103"/>
                <a:gd name="T95" fmla="*/ 8 h 88"/>
                <a:gd name="T96" fmla="*/ 22 w 103"/>
                <a:gd name="T97" fmla="*/ 3 h 88"/>
                <a:gd name="T98" fmla="*/ 26 w 103"/>
                <a:gd name="T99" fmla="*/ 1 h 88"/>
                <a:gd name="T100" fmla="*/ 29 w 103"/>
                <a:gd name="T101" fmla="*/ 0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"/>
                <a:gd name="T154" fmla="*/ 0 h 88"/>
                <a:gd name="T155" fmla="*/ 103 w 103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" h="88">
                  <a:moveTo>
                    <a:pt x="29" y="0"/>
                  </a:moveTo>
                  <a:lnTo>
                    <a:pt x="92" y="0"/>
                  </a:lnTo>
                  <a:lnTo>
                    <a:pt x="96" y="0"/>
                  </a:lnTo>
                  <a:lnTo>
                    <a:pt x="98" y="1"/>
                  </a:lnTo>
                  <a:lnTo>
                    <a:pt x="100" y="3"/>
                  </a:lnTo>
                  <a:lnTo>
                    <a:pt x="101" y="5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1" y="16"/>
                  </a:lnTo>
                  <a:lnTo>
                    <a:pt x="100" y="19"/>
                  </a:lnTo>
                  <a:lnTo>
                    <a:pt x="99" y="23"/>
                  </a:lnTo>
                  <a:lnTo>
                    <a:pt x="98" y="28"/>
                  </a:lnTo>
                  <a:lnTo>
                    <a:pt x="97" y="32"/>
                  </a:lnTo>
                  <a:lnTo>
                    <a:pt x="95" y="36"/>
                  </a:lnTo>
                  <a:lnTo>
                    <a:pt x="94" y="39"/>
                  </a:lnTo>
                  <a:lnTo>
                    <a:pt x="92" y="43"/>
                  </a:lnTo>
                  <a:lnTo>
                    <a:pt x="90" y="46"/>
                  </a:lnTo>
                  <a:lnTo>
                    <a:pt x="89" y="49"/>
                  </a:lnTo>
                  <a:lnTo>
                    <a:pt x="88" y="51"/>
                  </a:lnTo>
                  <a:lnTo>
                    <a:pt x="88" y="53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89" y="62"/>
                  </a:lnTo>
                  <a:lnTo>
                    <a:pt x="89" y="65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1" y="75"/>
                  </a:lnTo>
                  <a:lnTo>
                    <a:pt x="91" y="78"/>
                  </a:lnTo>
                  <a:lnTo>
                    <a:pt x="91" y="81"/>
                  </a:lnTo>
                  <a:lnTo>
                    <a:pt x="90" y="83"/>
                  </a:lnTo>
                  <a:lnTo>
                    <a:pt x="89" y="85"/>
                  </a:lnTo>
                  <a:lnTo>
                    <a:pt x="88" y="86"/>
                  </a:lnTo>
                  <a:lnTo>
                    <a:pt x="85" y="87"/>
                  </a:lnTo>
                  <a:lnTo>
                    <a:pt x="82" y="87"/>
                  </a:lnTo>
                  <a:lnTo>
                    <a:pt x="8" y="87"/>
                  </a:lnTo>
                  <a:lnTo>
                    <a:pt x="5" y="86"/>
                  </a:lnTo>
                  <a:lnTo>
                    <a:pt x="3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5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5" y="13"/>
                  </a:lnTo>
                  <a:lnTo>
                    <a:pt x="18" y="8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29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9" name="Freeform 324"/>
            <p:cNvSpPr>
              <a:spLocks/>
            </p:cNvSpPr>
            <p:nvPr/>
          </p:nvSpPr>
          <p:spPr bwMode="auto">
            <a:xfrm>
              <a:off x="2399" y="1544"/>
              <a:ext cx="65" cy="17"/>
            </a:xfrm>
            <a:custGeom>
              <a:avLst/>
              <a:gdLst>
                <a:gd name="T0" fmla="*/ 63 w 65"/>
                <a:gd name="T1" fmla="*/ 16 h 17"/>
                <a:gd name="T2" fmla="*/ 63 w 65"/>
                <a:gd name="T3" fmla="*/ 16 h 17"/>
                <a:gd name="T4" fmla="*/ 0 w 65"/>
                <a:gd name="T5" fmla="*/ 16 h 17"/>
                <a:gd name="T6" fmla="*/ 0 w 65"/>
                <a:gd name="T7" fmla="*/ 0 h 17"/>
                <a:gd name="T8" fmla="*/ 63 w 65"/>
                <a:gd name="T9" fmla="*/ 0 h 17"/>
                <a:gd name="T10" fmla="*/ 63 w 65"/>
                <a:gd name="T11" fmla="*/ 0 h 17"/>
                <a:gd name="T12" fmla="*/ 63 w 65"/>
                <a:gd name="T13" fmla="*/ 0 h 17"/>
                <a:gd name="T14" fmla="*/ 64 w 65"/>
                <a:gd name="T15" fmla="*/ 0 h 17"/>
                <a:gd name="T16" fmla="*/ 64 w 65"/>
                <a:gd name="T17" fmla="*/ 16 h 17"/>
                <a:gd name="T18" fmla="*/ 64 w 65"/>
                <a:gd name="T19" fmla="*/ 16 h 17"/>
                <a:gd name="T20" fmla="*/ 63 w 65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7"/>
                <a:gd name="T35" fmla="*/ 65 w 6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7">
                  <a:moveTo>
                    <a:pt x="63" y="16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63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0" name="Freeform 325"/>
            <p:cNvSpPr>
              <a:spLocks/>
            </p:cNvSpPr>
            <p:nvPr/>
          </p:nvSpPr>
          <p:spPr bwMode="auto">
            <a:xfrm>
              <a:off x="2456" y="1536"/>
              <a:ext cx="17" cy="51"/>
            </a:xfrm>
            <a:custGeom>
              <a:avLst/>
              <a:gdLst>
                <a:gd name="T0" fmla="*/ 0 w 17"/>
                <a:gd name="T1" fmla="*/ 49 h 51"/>
                <a:gd name="T2" fmla="*/ 0 w 17"/>
                <a:gd name="T3" fmla="*/ 49 h 51"/>
                <a:gd name="T4" fmla="*/ 2 w 17"/>
                <a:gd name="T5" fmla="*/ 47 h 51"/>
                <a:gd name="T6" fmla="*/ 3 w 17"/>
                <a:gd name="T7" fmla="*/ 43 h 51"/>
                <a:gd name="T8" fmla="*/ 6 w 17"/>
                <a:gd name="T9" fmla="*/ 40 h 51"/>
                <a:gd name="T10" fmla="*/ 8 w 17"/>
                <a:gd name="T11" fmla="*/ 36 h 51"/>
                <a:gd name="T12" fmla="*/ 9 w 17"/>
                <a:gd name="T13" fmla="*/ 33 h 51"/>
                <a:gd name="T14" fmla="*/ 10 w 17"/>
                <a:gd name="T15" fmla="*/ 29 h 51"/>
                <a:gd name="T16" fmla="*/ 13 w 17"/>
                <a:gd name="T17" fmla="*/ 24 h 51"/>
                <a:gd name="T18" fmla="*/ 14 w 17"/>
                <a:gd name="T19" fmla="*/ 20 h 51"/>
                <a:gd name="T20" fmla="*/ 14 w 17"/>
                <a:gd name="T21" fmla="*/ 16 h 51"/>
                <a:gd name="T22" fmla="*/ 15 w 17"/>
                <a:gd name="T23" fmla="*/ 13 h 51"/>
                <a:gd name="T24" fmla="*/ 15 w 17"/>
                <a:gd name="T25" fmla="*/ 10 h 51"/>
                <a:gd name="T26" fmla="*/ 14 w 17"/>
                <a:gd name="T27" fmla="*/ 7 h 51"/>
                <a:gd name="T28" fmla="*/ 13 w 17"/>
                <a:gd name="T29" fmla="*/ 4 h 51"/>
                <a:gd name="T30" fmla="*/ 10 w 17"/>
                <a:gd name="T31" fmla="*/ 3 h 51"/>
                <a:gd name="T32" fmla="*/ 8 w 17"/>
                <a:gd name="T33" fmla="*/ 2 h 51"/>
                <a:gd name="T34" fmla="*/ 5 w 17"/>
                <a:gd name="T35" fmla="*/ 1 h 51"/>
                <a:gd name="T36" fmla="*/ 5 w 17"/>
                <a:gd name="T37" fmla="*/ 0 h 51"/>
                <a:gd name="T38" fmla="*/ 9 w 17"/>
                <a:gd name="T39" fmla="*/ 0 h 51"/>
                <a:gd name="T40" fmla="*/ 11 w 17"/>
                <a:gd name="T41" fmla="*/ 2 h 51"/>
                <a:gd name="T42" fmla="*/ 14 w 17"/>
                <a:gd name="T43" fmla="*/ 4 h 51"/>
                <a:gd name="T44" fmla="*/ 16 w 17"/>
                <a:gd name="T45" fmla="*/ 6 h 51"/>
                <a:gd name="T46" fmla="*/ 16 w 17"/>
                <a:gd name="T47" fmla="*/ 10 h 51"/>
                <a:gd name="T48" fmla="*/ 16 w 17"/>
                <a:gd name="T49" fmla="*/ 13 h 51"/>
                <a:gd name="T50" fmla="*/ 16 w 17"/>
                <a:gd name="T51" fmla="*/ 17 h 51"/>
                <a:gd name="T52" fmla="*/ 15 w 17"/>
                <a:gd name="T53" fmla="*/ 21 h 51"/>
                <a:gd name="T54" fmla="*/ 14 w 17"/>
                <a:gd name="T55" fmla="*/ 25 h 51"/>
                <a:gd name="T56" fmla="*/ 13 w 17"/>
                <a:gd name="T57" fmla="*/ 29 h 51"/>
                <a:gd name="T58" fmla="*/ 11 w 17"/>
                <a:gd name="T59" fmla="*/ 33 h 51"/>
                <a:gd name="T60" fmla="*/ 9 w 17"/>
                <a:gd name="T61" fmla="*/ 37 h 51"/>
                <a:gd name="T62" fmla="*/ 7 w 17"/>
                <a:gd name="T63" fmla="*/ 41 h 51"/>
                <a:gd name="T64" fmla="*/ 6 w 17"/>
                <a:gd name="T65" fmla="*/ 44 h 51"/>
                <a:gd name="T66" fmla="*/ 3 w 17"/>
                <a:gd name="T67" fmla="*/ 47 h 51"/>
                <a:gd name="T68" fmla="*/ 1 w 17"/>
                <a:gd name="T69" fmla="*/ 50 h 51"/>
                <a:gd name="T70" fmla="*/ 1 w 17"/>
                <a:gd name="T71" fmla="*/ 50 h 51"/>
                <a:gd name="T72" fmla="*/ 1 w 17"/>
                <a:gd name="T73" fmla="*/ 50 h 51"/>
                <a:gd name="T74" fmla="*/ 1 w 17"/>
                <a:gd name="T75" fmla="*/ 50 h 51"/>
                <a:gd name="T76" fmla="*/ 0 w 17"/>
                <a:gd name="T77" fmla="*/ 50 h 51"/>
                <a:gd name="T78" fmla="*/ 0 w 17"/>
                <a:gd name="T79" fmla="*/ 50 h 51"/>
                <a:gd name="T80" fmla="*/ 0 w 17"/>
                <a:gd name="T81" fmla="*/ 49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51"/>
                <a:gd name="T125" fmla="*/ 17 w 17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51">
                  <a:moveTo>
                    <a:pt x="0" y="49"/>
                  </a:moveTo>
                  <a:lnTo>
                    <a:pt x="0" y="49"/>
                  </a:lnTo>
                  <a:lnTo>
                    <a:pt x="2" y="47"/>
                  </a:lnTo>
                  <a:lnTo>
                    <a:pt x="3" y="43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3" y="24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1" name="Freeform 326"/>
            <p:cNvSpPr>
              <a:spLocks/>
            </p:cNvSpPr>
            <p:nvPr/>
          </p:nvSpPr>
          <p:spPr bwMode="auto">
            <a:xfrm>
              <a:off x="2445" y="1585"/>
              <a:ext cx="17" cy="41"/>
            </a:xfrm>
            <a:custGeom>
              <a:avLst/>
              <a:gdLst>
                <a:gd name="T0" fmla="*/ 2 w 17"/>
                <a:gd name="T1" fmla="*/ 39 h 41"/>
                <a:gd name="T2" fmla="*/ 2 w 17"/>
                <a:gd name="T3" fmla="*/ 39 h 41"/>
                <a:gd name="T4" fmla="*/ 6 w 17"/>
                <a:gd name="T5" fmla="*/ 38 h 41"/>
                <a:gd name="T6" fmla="*/ 9 w 17"/>
                <a:gd name="T7" fmla="*/ 38 h 41"/>
                <a:gd name="T8" fmla="*/ 12 w 17"/>
                <a:gd name="T9" fmla="*/ 36 h 41"/>
                <a:gd name="T10" fmla="*/ 12 w 17"/>
                <a:gd name="T11" fmla="*/ 35 h 41"/>
                <a:gd name="T12" fmla="*/ 13 w 17"/>
                <a:gd name="T13" fmla="*/ 32 h 41"/>
                <a:gd name="T14" fmla="*/ 13 w 17"/>
                <a:gd name="T15" fmla="*/ 30 h 41"/>
                <a:gd name="T16" fmla="*/ 13 w 17"/>
                <a:gd name="T17" fmla="*/ 27 h 41"/>
                <a:gd name="T18" fmla="*/ 13 w 17"/>
                <a:gd name="T19" fmla="*/ 24 h 41"/>
                <a:gd name="T20" fmla="*/ 12 w 17"/>
                <a:gd name="T21" fmla="*/ 21 h 41"/>
                <a:gd name="T22" fmla="*/ 12 w 17"/>
                <a:gd name="T23" fmla="*/ 17 h 41"/>
                <a:gd name="T24" fmla="*/ 10 w 17"/>
                <a:gd name="T25" fmla="*/ 14 h 41"/>
                <a:gd name="T26" fmla="*/ 10 w 17"/>
                <a:gd name="T27" fmla="*/ 11 h 41"/>
                <a:gd name="T28" fmla="*/ 9 w 17"/>
                <a:gd name="T29" fmla="*/ 8 h 41"/>
                <a:gd name="T30" fmla="*/ 9 w 17"/>
                <a:gd name="T31" fmla="*/ 5 h 41"/>
                <a:gd name="T32" fmla="*/ 9 w 17"/>
                <a:gd name="T33" fmla="*/ 2 h 41"/>
                <a:gd name="T34" fmla="*/ 10 w 17"/>
                <a:gd name="T35" fmla="*/ 0 h 41"/>
                <a:gd name="T36" fmla="*/ 12 w 17"/>
                <a:gd name="T37" fmla="*/ 1 h 41"/>
                <a:gd name="T38" fmla="*/ 12 w 17"/>
                <a:gd name="T39" fmla="*/ 3 h 41"/>
                <a:gd name="T40" fmla="*/ 12 w 17"/>
                <a:gd name="T41" fmla="*/ 5 h 41"/>
                <a:gd name="T42" fmla="*/ 12 w 17"/>
                <a:gd name="T43" fmla="*/ 8 h 41"/>
                <a:gd name="T44" fmla="*/ 12 w 17"/>
                <a:gd name="T45" fmla="*/ 11 h 41"/>
                <a:gd name="T46" fmla="*/ 13 w 17"/>
                <a:gd name="T47" fmla="*/ 14 h 41"/>
                <a:gd name="T48" fmla="*/ 13 w 17"/>
                <a:gd name="T49" fmla="*/ 17 h 41"/>
                <a:gd name="T50" fmla="*/ 15 w 17"/>
                <a:gd name="T51" fmla="*/ 20 h 41"/>
                <a:gd name="T52" fmla="*/ 15 w 17"/>
                <a:gd name="T53" fmla="*/ 24 h 41"/>
                <a:gd name="T54" fmla="*/ 16 w 17"/>
                <a:gd name="T55" fmla="*/ 27 h 41"/>
                <a:gd name="T56" fmla="*/ 16 w 17"/>
                <a:gd name="T57" fmla="*/ 30 h 41"/>
                <a:gd name="T58" fmla="*/ 16 w 17"/>
                <a:gd name="T59" fmla="*/ 33 h 41"/>
                <a:gd name="T60" fmla="*/ 15 w 17"/>
                <a:gd name="T61" fmla="*/ 35 h 41"/>
                <a:gd name="T62" fmla="*/ 13 w 17"/>
                <a:gd name="T63" fmla="*/ 37 h 41"/>
                <a:gd name="T64" fmla="*/ 10 w 17"/>
                <a:gd name="T65" fmla="*/ 39 h 41"/>
                <a:gd name="T66" fmla="*/ 8 w 17"/>
                <a:gd name="T67" fmla="*/ 40 h 41"/>
                <a:gd name="T68" fmla="*/ 2 w 17"/>
                <a:gd name="T69" fmla="*/ 40 h 41"/>
                <a:gd name="T70" fmla="*/ 2 w 17"/>
                <a:gd name="T71" fmla="*/ 40 h 41"/>
                <a:gd name="T72" fmla="*/ 2 w 17"/>
                <a:gd name="T73" fmla="*/ 40 h 41"/>
                <a:gd name="T74" fmla="*/ 2 w 17"/>
                <a:gd name="T75" fmla="*/ 40 h 41"/>
                <a:gd name="T76" fmla="*/ 0 w 17"/>
                <a:gd name="T77" fmla="*/ 39 h 41"/>
                <a:gd name="T78" fmla="*/ 2 w 17"/>
                <a:gd name="T79" fmla="*/ 39 h 41"/>
                <a:gd name="T80" fmla="*/ 2 w 17"/>
                <a:gd name="T81" fmla="*/ 39 h 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41"/>
                <a:gd name="T125" fmla="*/ 17 w 17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41">
                  <a:moveTo>
                    <a:pt x="2" y="39"/>
                  </a:moveTo>
                  <a:lnTo>
                    <a:pt x="2" y="39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5" y="35"/>
                  </a:lnTo>
                  <a:lnTo>
                    <a:pt x="13" y="37"/>
                  </a:lnTo>
                  <a:lnTo>
                    <a:pt x="10" y="39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2" y="3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2" name="Freeform 327"/>
            <p:cNvSpPr>
              <a:spLocks/>
            </p:cNvSpPr>
            <p:nvPr/>
          </p:nvSpPr>
          <p:spPr bwMode="auto">
            <a:xfrm>
              <a:off x="2377" y="1623"/>
              <a:ext cx="76" cy="17"/>
            </a:xfrm>
            <a:custGeom>
              <a:avLst/>
              <a:gdLst>
                <a:gd name="T0" fmla="*/ 1 w 76"/>
                <a:gd name="T1" fmla="*/ 0 h 17"/>
                <a:gd name="T2" fmla="*/ 1 w 76"/>
                <a:gd name="T3" fmla="*/ 0 h 17"/>
                <a:gd name="T4" fmla="*/ 75 w 76"/>
                <a:gd name="T5" fmla="*/ 8 h 17"/>
                <a:gd name="T6" fmla="*/ 75 w 76"/>
                <a:gd name="T7" fmla="*/ 16 h 17"/>
                <a:gd name="T8" fmla="*/ 1 w 76"/>
                <a:gd name="T9" fmla="*/ 16 h 17"/>
                <a:gd name="T10" fmla="*/ 1 w 76"/>
                <a:gd name="T11" fmla="*/ 16 h 17"/>
                <a:gd name="T12" fmla="*/ 1 w 76"/>
                <a:gd name="T13" fmla="*/ 16 h 17"/>
                <a:gd name="T14" fmla="*/ 1 w 76"/>
                <a:gd name="T15" fmla="*/ 16 h 17"/>
                <a:gd name="T16" fmla="*/ 0 w 76"/>
                <a:gd name="T17" fmla="*/ 8 h 17"/>
                <a:gd name="T18" fmla="*/ 1 w 76"/>
                <a:gd name="T19" fmla="*/ 8 h 17"/>
                <a:gd name="T20" fmla="*/ 1 w 76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7"/>
                <a:gd name="T35" fmla="*/ 76 w 7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7">
                  <a:moveTo>
                    <a:pt x="1" y="0"/>
                  </a:moveTo>
                  <a:lnTo>
                    <a:pt x="1" y="0"/>
                  </a:lnTo>
                  <a:lnTo>
                    <a:pt x="75" y="8"/>
                  </a:lnTo>
                  <a:lnTo>
                    <a:pt x="75" y="1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3" name="Freeform 328"/>
            <p:cNvSpPr>
              <a:spLocks/>
            </p:cNvSpPr>
            <p:nvPr/>
          </p:nvSpPr>
          <p:spPr bwMode="auto">
            <a:xfrm>
              <a:off x="2369" y="1536"/>
              <a:ext cx="32" cy="90"/>
            </a:xfrm>
            <a:custGeom>
              <a:avLst/>
              <a:gdLst>
                <a:gd name="T0" fmla="*/ 30 w 32"/>
                <a:gd name="T1" fmla="*/ 1 h 90"/>
                <a:gd name="T2" fmla="*/ 30 w 32"/>
                <a:gd name="T3" fmla="*/ 1 h 90"/>
                <a:gd name="T4" fmla="*/ 27 w 32"/>
                <a:gd name="T5" fmla="*/ 2 h 90"/>
                <a:gd name="T6" fmla="*/ 24 w 32"/>
                <a:gd name="T7" fmla="*/ 5 h 90"/>
                <a:gd name="T8" fmla="*/ 20 w 32"/>
                <a:gd name="T9" fmla="*/ 9 h 90"/>
                <a:gd name="T10" fmla="*/ 17 w 32"/>
                <a:gd name="T11" fmla="*/ 15 h 90"/>
                <a:gd name="T12" fmla="*/ 13 w 32"/>
                <a:gd name="T13" fmla="*/ 21 h 90"/>
                <a:gd name="T14" fmla="*/ 10 w 32"/>
                <a:gd name="T15" fmla="*/ 29 h 90"/>
                <a:gd name="T16" fmla="*/ 8 w 32"/>
                <a:gd name="T17" fmla="*/ 37 h 90"/>
                <a:gd name="T18" fmla="*/ 6 w 32"/>
                <a:gd name="T19" fmla="*/ 45 h 90"/>
                <a:gd name="T20" fmla="*/ 4 w 32"/>
                <a:gd name="T21" fmla="*/ 53 h 90"/>
                <a:gd name="T22" fmla="*/ 3 w 32"/>
                <a:gd name="T23" fmla="*/ 61 h 90"/>
                <a:gd name="T24" fmla="*/ 2 w 32"/>
                <a:gd name="T25" fmla="*/ 68 h 90"/>
                <a:gd name="T26" fmla="*/ 2 w 32"/>
                <a:gd name="T27" fmla="*/ 75 h 90"/>
                <a:gd name="T28" fmla="*/ 3 w 32"/>
                <a:gd name="T29" fmla="*/ 80 h 90"/>
                <a:gd name="T30" fmla="*/ 4 w 32"/>
                <a:gd name="T31" fmla="*/ 84 h 90"/>
                <a:gd name="T32" fmla="*/ 6 w 32"/>
                <a:gd name="T33" fmla="*/ 87 h 90"/>
                <a:gd name="T34" fmla="*/ 9 w 32"/>
                <a:gd name="T35" fmla="*/ 87 h 90"/>
                <a:gd name="T36" fmla="*/ 9 w 32"/>
                <a:gd name="T37" fmla="*/ 89 h 90"/>
                <a:gd name="T38" fmla="*/ 5 w 32"/>
                <a:gd name="T39" fmla="*/ 88 h 90"/>
                <a:gd name="T40" fmla="*/ 3 w 32"/>
                <a:gd name="T41" fmla="*/ 85 h 90"/>
                <a:gd name="T42" fmla="*/ 1 w 32"/>
                <a:gd name="T43" fmla="*/ 80 h 90"/>
                <a:gd name="T44" fmla="*/ 0 w 32"/>
                <a:gd name="T45" fmla="*/ 75 h 90"/>
                <a:gd name="T46" fmla="*/ 0 w 32"/>
                <a:gd name="T47" fmla="*/ 68 h 90"/>
                <a:gd name="T48" fmla="*/ 1 w 32"/>
                <a:gd name="T49" fmla="*/ 61 h 90"/>
                <a:gd name="T50" fmla="*/ 2 w 32"/>
                <a:gd name="T51" fmla="*/ 52 h 90"/>
                <a:gd name="T52" fmla="*/ 4 w 32"/>
                <a:gd name="T53" fmla="*/ 44 h 90"/>
                <a:gd name="T54" fmla="*/ 6 w 32"/>
                <a:gd name="T55" fmla="*/ 36 h 90"/>
                <a:gd name="T56" fmla="*/ 9 w 32"/>
                <a:gd name="T57" fmla="*/ 28 h 90"/>
                <a:gd name="T58" fmla="*/ 12 w 32"/>
                <a:gd name="T59" fmla="*/ 21 h 90"/>
                <a:gd name="T60" fmla="*/ 15 w 32"/>
                <a:gd name="T61" fmla="*/ 14 h 90"/>
                <a:gd name="T62" fmla="*/ 19 w 32"/>
                <a:gd name="T63" fmla="*/ 8 h 90"/>
                <a:gd name="T64" fmla="*/ 22 w 32"/>
                <a:gd name="T65" fmla="*/ 4 h 90"/>
                <a:gd name="T66" fmla="*/ 26 w 32"/>
                <a:gd name="T67" fmla="*/ 1 h 90"/>
                <a:gd name="T68" fmla="*/ 30 w 32"/>
                <a:gd name="T69" fmla="*/ 0 h 90"/>
                <a:gd name="T70" fmla="*/ 30 w 32"/>
                <a:gd name="T71" fmla="*/ 0 h 90"/>
                <a:gd name="T72" fmla="*/ 30 w 32"/>
                <a:gd name="T73" fmla="*/ 0 h 90"/>
                <a:gd name="T74" fmla="*/ 31 w 32"/>
                <a:gd name="T75" fmla="*/ 0 h 90"/>
                <a:gd name="T76" fmla="*/ 31 w 32"/>
                <a:gd name="T77" fmla="*/ 1 h 90"/>
                <a:gd name="T78" fmla="*/ 31 w 32"/>
                <a:gd name="T79" fmla="*/ 1 h 90"/>
                <a:gd name="T80" fmla="*/ 30 w 32"/>
                <a:gd name="T81" fmla="*/ 1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"/>
                <a:gd name="T124" fmla="*/ 0 h 90"/>
                <a:gd name="T125" fmla="*/ 32 w 32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" h="90">
                  <a:moveTo>
                    <a:pt x="30" y="1"/>
                  </a:moveTo>
                  <a:lnTo>
                    <a:pt x="30" y="1"/>
                  </a:lnTo>
                  <a:lnTo>
                    <a:pt x="27" y="2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7" y="15"/>
                  </a:lnTo>
                  <a:lnTo>
                    <a:pt x="13" y="21"/>
                  </a:lnTo>
                  <a:lnTo>
                    <a:pt x="10" y="29"/>
                  </a:lnTo>
                  <a:lnTo>
                    <a:pt x="8" y="37"/>
                  </a:lnTo>
                  <a:lnTo>
                    <a:pt x="6" y="45"/>
                  </a:lnTo>
                  <a:lnTo>
                    <a:pt x="4" y="53"/>
                  </a:lnTo>
                  <a:lnTo>
                    <a:pt x="3" y="61"/>
                  </a:lnTo>
                  <a:lnTo>
                    <a:pt x="2" y="68"/>
                  </a:lnTo>
                  <a:lnTo>
                    <a:pt x="2" y="75"/>
                  </a:lnTo>
                  <a:lnTo>
                    <a:pt x="3" y="80"/>
                  </a:lnTo>
                  <a:lnTo>
                    <a:pt x="4" y="84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5" y="88"/>
                  </a:lnTo>
                  <a:lnTo>
                    <a:pt x="3" y="85"/>
                  </a:lnTo>
                  <a:lnTo>
                    <a:pt x="1" y="80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6"/>
                  </a:lnTo>
                  <a:lnTo>
                    <a:pt x="9" y="28"/>
                  </a:lnTo>
                  <a:lnTo>
                    <a:pt x="12" y="21"/>
                  </a:lnTo>
                  <a:lnTo>
                    <a:pt x="15" y="14"/>
                  </a:lnTo>
                  <a:lnTo>
                    <a:pt x="19" y="8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4" name="Freeform 329"/>
            <p:cNvSpPr>
              <a:spLocks/>
            </p:cNvSpPr>
            <p:nvPr/>
          </p:nvSpPr>
          <p:spPr bwMode="auto">
            <a:xfrm>
              <a:off x="2382" y="1539"/>
              <a:ext cx="88" cy="27"/>
            </a:xfrm>
            <a:custGeom>
              <a:avLst/>
              <a:gdLst>
                <a:gd name="T0" fmla="*/ 84 w 88"/>
                <a:gd name="T1" fmla="*/ 26 h 27"/>
                <a:gd name="T2" fmla="*/ 0 w 88"/>
                <a:gd name="T3" fmla="*/ 26 h 27"/>
                <a:gd name="T4" fmla="*/ 1 w 88"/>
                <a:gd name="T5" fmla="*/ 22 h 27"/>
                <a:gd name="T6" fmla="*/ 3 w 88"/>
                <a:gd name="T7" fmla="*/ 18 h 27"/>
                <a:gd name="T8" fmla="*/ 5 w 88"/>
                <a:gd name="T9" fmla="*/ 13 h 27"/>
                <a:gd name="T10" fmla="*/ 7 w 88"/>
                <a:gd name="T11" fmla="*/ 9 h 27"/>
                <a:gd name="T12" fmla="*/ 10 w 88"/>
                <a:gd name="T13" fmla="*/ 6 h 27"/>
                <a:gd name="T14" fmla="*/ 12 w 88"/>
                <a:gd name="T15" fmla="*/ 2 h 27"/>
                <a:gd name="T16" fmla="*/ 14 w 88"/>
                <a:gd name="T17" fmla="*/ 0 h 27"/>
                <a:gd name="T18" fmla="*/ 17 w 88"/>
                <a:gd name="T19" fmla="*/ 0 h 27"/>
                <a:gd name="T20" fmla="*/ 80 w 88"/>
                <a:gd name="T21" fmla="*/ 0 h 27"/>
                <a:gd name="T22" fmla="*/ 84 w 88"/>
                <a:gd name="T23" fmla="*/ 1 h 27"/>
                <a:gd name="T24" fmla="*/ 86 w 88"/>
                <a:gd name="T25" fmla="*/ 3 h 27"/>
                <a:gd name="T26" fmla="*/ 87 w 88"/>
                <a:gd name="T27" fmla="*/ 6 h 27"/>
                <a:gd name="T28" fmla="*/ 87 w 88"/>
                <a:gd name="T29" fmla="*/ 10 h 27"/>
                <a:gd name="T30" fmla="*/ 87 w 88"/>
                <a:gd name="T31" fmla="*/ 14 h 27"/>
                <a:gd name="T32" fmla="*/ 86 w 88"/>
                <a:gd name="T33" fmla="*/ 18 h 27"/>
                <a:gd name="T34" fmla="*/ 85 w 88"/>
                <a:gd name="T35" fmla="*/ 22 h 27"/>
                <a:gd name="T36" fmla="*/ 84 w 88"/>
                <a:gd name="T37" fmla="*/ 26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27"/>
                <a:gd name="T59" fmla="*/ 88 w 88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27">
                  <a:moveTo>
                    <a:pt x="84" y="26"/>
                  </a:moveTo>
                  <a:lnTo>
                    <a:pt x="0" y="26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6" y="3"/>
                  </a:lnTo>
                  <a:lnTo>
                    <a:pt x="87" y="6"/>
                  </a:lnTo>
                  <a:lnTo>
                    <a:pt x="87" y="10"/>
                  </a:lnTo>
                  <a:lnTo>
                    <a:pt x="87" y="14"/>
                  </a:lnTo>
                  <a:lnTo>
                    <a:pt x="86" y="18"/>
                  </a:lnTo>
                  <a:lnTo>
                    <a:pt x="85" y="22"/>
                  </a:lnTo>
                  <a:lnTo>
                    <a:pt x="84" y="26"/>
                  </a:lnTo>
                </a:path>
              </a:pathLst>
            </a:custGeom>
            <a:solidFill>
              <a:srgbClr val="F2F2F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5" name="Freeform 330"/>
            <p:cNvSpPr>
              <a:spLocks/>
            </p:cNvSpPr>
            <p:nvPr/>
          </p:nvSpPr>
          <p:spPr bwMode="auto">
            <a:xfrm>
              <a:off x="2400" y="1569"/>
              <a:ext cx="66" cy="38"/>
            </a:xfrm>
            <a:custGeom>
              <a:avLst/>
              <a:gdLst>
                <a:gd name="T0" fmla="*/ 65 w 66"/>
                <a:gd name="T1" fmla="*/ 0 h 38"/>
                <a:gd name="T2" fmla="*/ 49 w 66"/>
                <a:gd name="T3" fmla="*/ 4 h 38"/>
                <a:gd name="T4" fmla="*/ 35 w 66"/>
                <a:gd name="T5" fmla="*/ 8 h 38"/>
                <a:gd name="T6" fmla="*/ 23 w 66"/>
                <a:gd name="T7" fmla="*/ 11 h 38"/>
                <a:gd name="T8" fmla="*/ 14 w 66"/>
                <a:gd name="T9" fmla="*/ 14 h 38"/>
                <a:gd name="T10" fmla="*/ 8 w 66"/>
                <a:gd name="T11" fmla="*/ 18 h 38"/>
                <a:gd name="T12" fmla="*/ 3 w 66"/>
                <a:gd name="T13" fmla="*/ 21 h 38"/>
                <a:gd name="T14" fmla="*/ 0 w 66"/>
                <a:gd name="T15" fmla="*/ 23 h 38"/>
                <a:gd name="T16" fmla="*/ 0 w 66"/>
                <a:gd name="T17" fmla="*/ 26 h 38"/>
                <a:gd name="T18" fmla="*/ 1 w 66"/>
                <a:gd name="T19" fmla="*/ 28 h 38"/>
                <a:gd name="T20" fmla="*/ 4 w 66"/>
                <a:gd name="T21" fmla="*/ 30 h 38"/>
                <a:gd name="T22" fmla="*/ 9 w 66"/>
                <a:gd name="T23" fmla="*/ 32 h 38"/>
                <a:gd name="T24" fmla="*/ 16 w 66"/>
                <a:gd name="T25" fmla="*/ 34 h 38"/>
                <a:gd name="T26" fmla="*/ 24 w 66"/>
                <a:gd name="T27" fmla="*/ 35 h 38"/>
                <a:gd name="T28" fmla="*/ 34 w 66"/>
                <a:gd name="T29" fmla="*/ 36 h 38"/>
                <a:gd name="T30" fmla="*/ 45 w 66"/>
                <a:gd name="T31" fmla="*/ 37 h 38"/>
                <a:gd name="T32" fmla="*/ 58 w 66"/>
                <a:gd name="T33" fmla="*/ 37 h 38"/>
                <a:gd name="T34" fmla="*/ 57 w 66"/>
                <a:gd name="T35" fmla="*/ 34 h 38"/>
                <a:gd name="T36" fmla="*/ 57 w 66"/>
                <a:gd name="T37" fmla="*/ 31 h 38"/>
                <a:gd name="T38" fmla="*/ 56 w 66"/>
                <a:gd name="T39" fmla="*/ 28 h 38"/>
                <a:gd name="T40" fmla="*/ 56 w 66"/>
                <a:gd name="T41" fmla="*/ 26 h 38"/>
                <a:gd name="T42" fmla="*/ 56 w 66"/>
                <a:gd name="T43" fmla="*/ 23 h 38"/>
                <a:gd name="T44" fmla="*/ 56 w 66"/>
                <a:gd name="T45" fmla="*/ 21 h 38"/>
                <a:gd name="T46" fmla="*/ 56 w 66"/>
                <a:gd name="T47" fmla="*/ 19 h 38"/>
                <a:gd name="T48" fmla="*/ 57 w 66"/>
                <a:gd name="T49" fmla="*/ 17 h 38"/>
                <a:gd name="T50" fmla="*/ 57 w 66"/>
                <a:gd name="T51" fmla="*/ 15 h 38"/>
                <a:gd name="T52" fmla="*/ 58 w 66"/>
                <a:gd name="T53" fmla="*/ 13 h 38"/>
                <a:gd name="T54" fmla="*/ 59 w 66"/>
                <a:gd name="T55" fmla="*/ 11 h 38"/>
                <a:gd name="T56" fmla="*/ 60 w 66"/>
                <a:gd name="T57" fmla="*/ 9 h 38"/>
                <a:gd name="T58" fmla="*/ 61 w 66"/>
                <a:gd name="T59" fmla="*/ 7 h 38"/>
                <a:gd name="T60" fmla="*/ 62 w 66"/>
                <a:gd name="T61" fmla="*/ 5 h 38"/>
                <a:gd name="T62" fmla="*/ 64 w 66"/>
                <a:gd name="T63" fmla="*/ 3 h 38"/>
                <a:gd name="T64" fmla="*/ 65 w 66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38"/>
                <a:gd name="T101" fmla="*/ 66 w 6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38">
                  <a:moveTo>
                    <a:pt x="65" y="0"/>
                  </a:moveTo>
                  <a:lnTo>
                    <a:pt x="49" y="4"/>
                  </a:lnTo>
                  <a:lnTo>
                    <a:pt x="35" y="8"/>
                  </a:lnTo>
                  <a:lnTo>
                    <a:pt x="23" y="11"/>
                  </a:lnTo>
                  <a:lnTo>
                    <a:pt x="14" y="14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30"/>
                  </a:lnTo>
                  <a:lnTo>
                    <a:pt x="9" y="32"/>
                  </a:lnTo>
                  <a:lnTo>
                    <a:pt x="16" y="34"/>
                  </a:lnTo>
                  <a:lnTo>
                    <a:pt x="24" y="35"/>
                  </a:lnTo>
                  <a:lnTo>
                    <a:pt x="34" y="36"/>
                  </a:lnTo>
                  <a:lnTo>
                    <a:pt x="45" y="37"/>
                  </a:lnTo>
                  <a:lnTo>
                    <a:pt x="58" y="37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59" y="11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4" y="3"/>
                  </a:lnTo>
                  <a:lnTo>
                    <a:pt x="65" y="0"/>
                  </a:lnTo>
                </a:path>
              </a:pathLst>
            </a:custGeom>
            <a:solidFill>
              <a:srgbClr val="60606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6" name="Freeform 331"/>
            <p:cNvSpPr>
              <a:spLocks/>
            </p:cNvSpPr>
            <p:nvPr/>
          </p:nvSpPr>
          <p:spPr bwMode="auto">
            <a:xfrm>
              <a:off x="1489" y="688"/>
              <a:ext cx="66" cy="37"/>
            </a:xfrm>
            <a:custGeom>
              <a:avLst/>
              <a:gdLst>
                <a:gd name="T0" fmla="*/ 61 w 66"/>
                <a:gd name="T1" fmla="*/ 36 h 37"/>
                <a:gd name="T2" fmla="*/ 65 w 66"/>
                <a:gd name="T3" fmla="*/ 29 h 37"/>
                <a:gd name="T4" fmla="*/ 4 w 66"/>
                <a:gd name="T5" fmla="*/ 0 h 37"/>
                <a:gd name="T6" fmla="*/ 0 w 66"/>
                <a:gd name="T7" fmla="*/ 6 h 37"/>
                <a:gd name="T8" fmla="*/ 61 w 66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7"/>
                <a:gd name="T17" fmla="*/ 66 w 6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7">
                  <a:moveTo>
                    <a:pt x="61" y="36"/>
                  </a:moveTo>
                  <a:lnTo>
                    <a:pt x="65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61" y="3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7" name="Freeform 332"/>
            <p:cNvSpPr>
              <a:spLocks/>
            </p:cNvSpPr>
            <p:nvPr/>
          </p:nvSpPr>
          <p:spPr bwMode="auto">
            <a:xfrm>
              <a:off x="1536" y="717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6 w 17"/>
                <a:gd name="T3" fmla="*/ 3 h 17"/>
                <a:gd name="T4" fmla="*/ 4 w 17"/>
                <a:gd name="T5" fmla="*/ 16 h 17"/>
                <a:gd name="T6" fmla="*/ 0 w 17"/>
                <a:gd name="T7" fmla="*/ 14 h 17"/>
                <a:gd name="T8" fmla="*/ 13 w 17"/>
                <a:gd name="T9" fmla="*/ 2 h 17"/>
                <a:gd name="T10" fmla="*/ 13 w 17"/>
                <a:gd name="T11" fmla="*/ 3 h 17"/>
                <a:gd name="T12" fmla="*/ 13 w 17"/>
                <a:gd name="T13" fmla="*/ 2 h 17"/>
                <a:gd name="T14" fmla="*/ 13 w 17"/>
                <a:gd name="T15" fmla="*/ 0 h 17"/>
                <a:gd name="T16" fmla="*/ 16 w 17"/>
                <a:gd name="T17" fmla="*/ 2 h 17"/>
                <a:gd name="T18" fmla="*/ 16 w 17"/>
                <a:gd name="T19" fmla="*/ 2 h 17"/>
                <a:gd name="T20" fmla="*/ 16 w 17"/>
                <a:gd name="T21" fmla="*/ 3 h 17"/>
                <a:gd name="T22" fmla="*/ 16 w 17"/>
                <a:gd name="T23" fmla="*/ 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2"/>
                  </a:moveTo>
                  <a:lnTo>
                    <a:pt x="16" y="3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8" name="Freeform 333"/>
            <p:cNvSpPr>
              <a:spLocks/>
            </p:cNvSpPr>
            <p:nvPr/>
          </p:nvSpPr>
          <p:spPr bwMode="auto">
            <a:xfrm>
              <a:off x="1492" y="688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2 w 63"/>
                <a:gd name="T3" fmla="*/ 0 h 31"/>
                <a:gd name="T4" fmla="*/ 62 w 63"/>
                <a:gd name="T5" fmla="*/ 29 h 31"/>
                <a:gd name="T6" fmla="*/ 61 w 63"/>
                <a:gd name="T7" fmla="*/ 30 h 31"/>
                <a:gd name="T8" fmla="*/ 1 w 63"/>
                <a:gd name="T9" fmla="*/ 0 h 31"/>
                <a:gd name="T10" fmla="*/ 2 w 63"/>
                <a:gd name="T11" fmla="*/ 0 h 31"/>
                <a:gd name="T12" fmla="*/ 1 w 63"/>
                <a:gd name="T13" fmla="*/ 0 h 31"/>
                <a:gd name="T14" fmla="*/ 0 w 63"/>
                <a:gd name="T15" fmla="*/ 0 h 31"/>
                <a:gd name="T16" fmla="*/ 0 w 63"/>
                <a:gd name="T17" fmla="*/ 0 h 31"/>
                <a:gd name="T18" fmla="*/ 1 w 63"/>
                <a:gd name="T19" fmla="*/ 0 h 31"/>
                <a:gd name="T20" fmla="*/ 2 w 63"/>
                <a:gd name="T21" fmla="*/ 0 h 31"/>
                <a:gd name="T22" fmla="*/ 0 w 6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31"/>
                <a:gd name="T38" fmla="*/ 63 w 6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31">
                  <a:moveTo>
                    <a:pt x="0" y="0"/>
                  </a:moveTo>
                  <a:lnTo>
                    <a:pt x="2" y="0"/>
                  </a:lnTo>
                  <a:lnTo>
                    <a:pt x="62" y="29"/>
                  </a:lnTo>
                  <a:lnTo>
                    <a:pt x="61" y="3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9" name="Freeform 334"/>
            <p:cNvSpPr>
              <a:spLocks/>
            </p:cNvSpPr>
            <p:nvPr/>
          </p:nvSpPr>
          <p:spPr bwMode="auto">
            <a:xfrm>
              <a:off x="1476" y="6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3 h 17"/>
                <a:gd name="T4" fmla="*/ 10 w 17"/>
                <a:gd name="T5" fmla="*/ 0 h 17"/>
                <a:gd name="T6" fmla="*/ 16 w 17"/>
                <a:gd name="T7" fmla="*/ 0 h 17"/>
                <a:gd name="T8" fmla="*/ 4 w 17"/>
                <a:gd name="T9" fmla="*/ 16 h 17"/>
                <a:gd name="T10" fmla="*/ 4 w 17"/>
                <a:gd name="T11" fmla="*/ 13 h 17"/>
                <a:gd name="T12" fmla="*/ 4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13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0" name="Freeform 335"/>
            <p:cNvSpPr>
              <a:spLocks/>
            </p:cNvSpPr>
            <p:nvPr/>
          </p:nvSpPr>
          <p:spPr bwMode="auto">
            <a:xfrm>
              <a:off x="1489" y="693"/>
              <a:ext cx="63" cy="33"/>
            </a:xfrm>
            <a:custGeom>
              <a:avLst/>
              <a:gdLst>
                <a:gd name="T0" fmla="*/ 61 w 63"/>
                <a:gd name="T1" fmla="*/ 32 h 33"/>
                <a:gd name="T2" fmla="*/ 60 w 63"/>
                <a:gd name="T3" fmla="*/ 32 h 33"/>
                <a:gd name="T4" fmla="*/ 0 w 63"/>
                <a:gd name="T5" fmla="*/ 1 h 33"/>
                <a:gd name="T6" fmla="*/ 1 w 63"/>
                <a:gd name="T7" fmla="*/ 0 h 33"/>
                <a:gd name="T8" fmla="*/ 61 w 63"/>
                <a:gd name="T9" fmla="*/ 31 h 33"/>
                <a:gd name="T10" fmla="*/ 60 w 63"/>
                <a:gd name="T11" fmla="*/ 31 h 33"/>
                <a:gd name="T12" fmla="*/ 61 w 63"/>
                <a:gd name="T13" fmla="*/ 31 h 33"/>
                <a:gd name="T14" fmla="*/ 62 w 63"/>
                <a:gd name="T15" fmla="*/ 31 h 33"/>
                <a:gd name="T16" fmla="*/ 61 w 63"/>
                <a:gd name="T17" fmla="*/ 31 h 33"/>
                <a:gd name="T18" fmla="*/ 61 w 63"/>
                <a:gd name="T19" fmla="*/ 32 h 33"/>
                <a:gd name="T20" fmla="*/ 60 w 63"/>
                <a:gd name="T21" fmla="*/ 32 h 33"/>
                <a:gd name="T22" fmla="*/ 61 w 63"/>
                <a:gd name="T23" fmla="*/ 3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33"/>
                <a:gd name="T38" fmla="*/ 63 w 63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33">
                  <a:moveTo>
                    <a:pt x="61" y="32"/>
                  </a:moveTo>
                  <a:lnTo>
                    <a:pt x="60" y="3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61" y="3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1" name="Freeform 336"/>
            <p:cNvSpPr>
              <a:spLocks/>
            </p:cNvSpPr>
            <p:nvPr/>
          </p:nvSpPr>
          <p:spPr bwMode="auto">
            <a:xfrm>
              <a:off x="2036" y="1494"/>
              <a:ext cx="332" cy="332"/>
            </a:xfrm>
            <a:custGeom>
              <a:avLst/>
              <a:gdLst>
                <a:gd name="T0" fmla="*/ 148 w 332"/>
                <a:gd name="T1" fmla="*/ 1 h 332"/>
                <a:gd name="T2" fmla="*/ 124 w 332"/>
                <a:gd name="T3" fmla="*/ 6 h 332"/>
                <a:gd name="T4" fmla="*/ 101 w 332"/>
                <a:gd name="T5" fmla="*/ 13 h 332"/>
                <a:gd name="T6" fmla="*/ 80 w 332"/>
                <a:gd name="T7" fmla="*/ 24 h 332"/>
                <a:gd name="T8" fmla="*/ 60 w 332"/>
                <a:gd name="T9" fmla="*/ 38 h 332"/>
                <a:gd name="T10" fmla="*/ 43 w 332"/>
                <a:gd name="T11" fmla="*/ 54 h 332"/>
                <a:gd name="T12" fmla="*/ 28 w 332"/>
                <a:gd name="T13" fmla="*/ 73 h 332"/>
                <a:gd name="T14" fmla="*/ 16 w 332"/>
                <a:gd name="T15" fmla="*/ 94 h 332"/>
                <a:gd name="T16" fmla="*/ 7 w 332"/>
                <a:gd name="T17" fmla="*/ 117 h 332"/>
                <a:gd name="T18" fmla="*/ 2 w 332"/>
                <a:gd name="T19" fmla="*/ 140 h 332"/>
                <a:gd name="T20" fmla="*/ 0 w 332"/>
                <a:gd name="T21" fmla="*/ 166 h 332"/>
                <a:gd name="T22" fmla="*/ 2 w 332"/>
                <a:gd name="T23" fmla="*/ 191 h 332"/>
                <a:gd name="T24" fmla="*/ 7 w 332"/>
                <a:gd name="T25" fmla="*/ 215 h 332"/>
                <a:gd name="T26" fmla="*/ 16 w 332"/>
                <a:gd name="T27" fmla="*/ 237 h 332"/>
                <a:gd name="T28" fmla="*/ 28 w 332"/>
                <a:gd name="T29" fmla="*/ 258 h 332"/>
                <a:gd name="T30" fmla="*/ 43 w 332"/>
                <a:gd name="T31" fmla="*/ 277 h 332"/>
                <a:gd name="T32" fmla="*/ 60 w 332"/>
                <a:gd name="T33" fmla="*/ 293 h 332"/>
                <a:gd name="T34" fmla="*/ 80 w 332"/>
                <a:gd name="T35" fmla="*/ 307 h 332"/>
                <a:gd name="T36" fmla="*/ 101 w 332"/>
                <a:gd name="T37" fmla="*/ 318 h 332"/>
                <a:gd name="T38" fmla="*/ 124 w 332"/>
                <a:gd name="T39" fmla="*/ 326 h 332"/>
                <a:gd name="T40" fmla="*/ 148 w 332"/>
                <a:gd name="T41" fmla="*/ 330 h 332"/>
                <a:gd name="T42" fmla="*/ 174 w 332"/>
                <a:gd name="T43" fmla="*/ 331 h 332"/>
                <a:gd name="T44" fmla="*/ 199 w 332"/>
                <a:gd name="T45" fmla="*/ 328 h 332"/>
                <a:gd name="T46" fmla="*/ 222 w 332"/>
                <a:gd name="T47" fmla="*/ 321 h 332"/>
                <a:gd name="T48" fmla="*/ 244 w 332"/>
                <a:gd name="T49" fmla="*/ 311 h 332"/>
                <a:gd name="T50" fmla="*/ 264 w 332"/>
                <a:gd name="T51" fmla="*/ 298 h 332"/>
                <a:gd name="T52" fmla="*/ 282 w 332"/>
                <a:gd name="T53" fmla="*/ 283 h 332"/>
                <a:gd name="T54" fmla="*/ 298 w 332"/>
                <a:gd name="T55" fmla="*/ 265 h 332"/>
                <a:gd name="T56" fmla="*/ 311 w 332"/>
                <a:gd name="T57" fmla="*/ 244 h 332"/>
                <a:gd name="T58" fmla="*/ 321 w 332"/>
                <a:gd name="T59" fmla="*/ 222 h 332"/>
                <a:gd name="T60" fmla="*/ 328 w 332"/>
                <a:gd name="T61" fmla="*/ 199 h 332"/>
                <a:gd name="T62" fmla="*/ 331 w 332"/>
                <a:gd name="T63" fmla="*/ 174 h 332"/>
                <a:gd name="T64" fmla="*/ 330 w 332"/>
                <a:gd name="T65" fmla="*/ 149 h 332"/>
                <a:gd name="T66" fmla="*/ 326 w 332"/>
                <a:gd name="T67" fmla="*/ 124 h 332"/>
                <a:gd name="T68" fmla="*/ 318 w 332"/>
                <a:gd name="T69" fmla="*/ 101 h 332"/>
                <a:gd name="T70" fmla="*/ 307 w 332"/>
                <a:gd name="T71" fmla="*/ 80 h 332"/>
                <a:gd name="T72" fmla="*/ 293 w 332"/>
                <a:gd name="T73" fmla="*/ 61 h 332"/>
                <a:gd name="T74" fmla="*/ 277 w 332"/>
                <a:gd name="T75" fmla="*/ 43 h 332"/>
                <a:gd name="T76" fmla="*/ 258 w 332"/>
                <a:gd name="T77" fmla="*/ 28 h 332"/>
                <a:gd name="T78" fmla="*/ 237 w 332"/>
                <a:gd name="T79" fmla="*/ 17 h 332"/>
                <a:gd name="T80" fmla="*/ 214 w 332"/>
                <a:gd name="T81" fmla="*/ 8 h 332"/>
                <a:gd name="T82" fmla="*/ 191 w 332"/>
                <a:gd name="T83" fmla="*/ 2 h 332"/>
                <a:gd name="T84" fmla="*/ 165 w 332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2"/>
                <a:gd name="T130" fmla="*/ 0 h 332"/>
                <a:gd name="T131" fmla="*/ 332 w 332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2" h="332">
                  <a:moveTo>
                    <a:pt x="165" y="0"/>
                  </a:moveTo>
                  <a:lnTo>
                    <a:pt x="157" y="0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3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8"/>
                  </a:lnTo>
                  <a:lnTo>
                    <a:pt x="66" y="33"/>
                  </a:lnTo>
                  <a:lnTo>
                    <a:pt x="60" y="38"/>
                  </a:lnTo>
                  <a:lnTo>
                    <a:pt x="54" y="43"/>
                  </a:lnTo>
                  <a:lnTo>
                    <a:pt x="48" y="49"/>
                  </a:lnTo>
                  <a:lnTo>
                    <a:pt x="43" y="54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6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7" y="117"/>
                  </a:lnTo>
                  <a:lnTo>
                    <a:pt x="5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  <a:lnTo>
                    <a:pt x="0" y="174"/>
                  </a:lnTo>
                  <a:lnTo>
                    <a:pt x="1" y="183"/>
                  </a:lnTo>
                  <a:lnTo>
                    <a:pt x="2" y="191"/>
                  </a:lnTo>
                  <a:lnTo>
                    <a:pt x="3" y="199"/>
                  </a:lnTo>
                  <a:lnTo>
                    <a:pt x="5" y="207"/>
                  </a:lnTo>
                  <a:lnTo>
                    <a:pt x="7" y="215"/>
                  </a:lnTo>
                  <a:lnTo>
                    <a:pt x="10" y="222"/>
                  </a:lnTo>
                  <a:lnTo>
                    <a:pt x="13" y="230"/>
                  </a:lnTo>
                  <a:lnTo>
                    <a:pt x="16" y="237"/>
                  </a:lnTo>
                  <a:lnTo>
                    <a:pt x="20" y="244"/>
                  </a:lnTo>
                  <a:lnTo>
                    <a:pt x="24" y="251"/>
                  </a:lnTo>
                  <a:lnTo>
                    <a:pt x="28" y="258"/>
                  </a:lnTo>
                  <a:lnTo>
                    <a:pt x="33" y="265"/>
                  </a:lnTo>
                  <a:lnTo>
                    <a:pt x="38" y="271"/>
                  </a:lnTo>
                  <a:lnTo>
                    <a:pt x="43" y="277"/>
                  </a:lnTo>
                  <a:lnTo>
                    <a:pt x="48" y="283"/>
                  </a:lnTo>
                  <a:lnTo>
                    <a:pt x="54" y="288"/>
                  </a:lnTo>
                  <a:lnTo>
                    <a:pt x="60" y="293"/>
                  </a:lnTo>
                  <a:lnTo>
                    <a:pt x="66" y="298"/>
                  </a:lnTo>
                  <a:lnTo>
                    <a:pt x="73" y="303"/>
                  </a:lnTo>
                  <a:lnTo>
                    <a:pt x="80" y="307"/>
                  </a:lnTo>
                  <a:lnTo>
                    <a:pt x="87" y="311"/>
                  </a:lnTo>
                  <a:lnTo>
                    <a:pt x="94" y="315"/>
                  </a:lnTo>
                  <a:lnTo>
                    <a:pt x="101" y="318"/>
                  </a:lnTo>
                  <a:lnTo>
                    <a:pt x="109" y="321"/>
                  </a:lnTo>
                  <a:lnTo>
                    <a:pt x="116" y="324"/>
                  </a:lnTo>
                  <a:lnTo>
                    <a:pt x="124" y="326"/>
                  </a:lnTo>
                  <a:lnTo>
                    <a:pt x="132" y="328"/>
                  </a:lnTo>
                  <a:lnTo>
                    <a:pt x="140" y="329"/>
                  </a:lnTo>
                  <a:lnTo>
                    <a:pt x="148" y="330"/>
                  </a:lnTo>
                  <a:lnTo>
                    <a:pt x="157" y="331"/>
                  </a:lnTo>
                  <a:lnTo>
                    <a:pt x="165" y="331"/>
                  </a:lnTo>
                  <a:lnTo>
                    <a:pt x="174" y="331"/>
                  </a:lnTo>
                  <a:lnTo>
                    <a:pt x="182" y="330"/>
                  </a:lnTo>
                  <a:lnTo>
                    <a:pt x="191" y="329"/>
                  </a:lnTo>
                  <a:lnTo>
                    <a:pt x="199" y="328"/>
                  </a:lnTo>
                  <a:lnTo>
                    <a:pt x="207" y="326"/>
                  </a:lnTo>
                  <a:lnTo>
                    <a:pt x="214" y="324"/>
                  </a:lnTo>
                  <a:lnTo>
                    <a:pt x="222" y="321"/>
                  </a:lnTo>
                  <a:lnTo>
                    <a:pt x="230" y="318"/>
                  </a:lnTo>
                  <a:lnTo>
                    <a:pt x="237" y="315"/>
                  </a:lnTo>
                  <a:lnTo>
                    <a:pt x="244" y="311"/>
                  </a:lnTo>
                  <a:lnTo>
                    <a:pt x="251" y="307"/>
                  </a:lnTo>
                  <a:lnTo>
                    <a:pt x="258" y="303"/>
                  </a:lnTo>
                  <a:lnTo>
                    <a:pt x="264" y="298"/>
                  </a:lnTo>
                  <a:lnTo>
                    <a:pt x="270" y="293"/>
                  </a:lnTo>
                  <a:lnTo>
                    <a:pt x="277" y="288"/>
                  </a:lnTo>
                  <a:lnTo>
                    <a:pt x="282" y="283"/>
                  </a:lnTo>
                  <a:lnTo>
                    <a:pt x="288" y="277"/>
                  </a:lnTo>
                  <a:lnTo>
                    <a:pt x="293" y="271"/>
                  </a:lnTo>
                  <a:lnTo>
                    <a:pt x="298" y="265"/>
                  </a:lnTo>
                  <a:lnTo>
                    <a:pt x="303" y="258"/>
                  </a:lnTo>
                  <a:lnTo>
                    <a:pt x="307" y="251"/>
                  </a:lnTo>
                  <a:lnTo>
                    <a:pt x="311" y="244"/>
                  </a:lnTo>
                  <a:lnTo>
                    <a:pt x="314" y="237"/>
                  </a:lnTo>
                  <a:lnTo>
                    <a:pt x="318" y="230"/>
                  </a:lnTo>
                  <a:lnTo>
                    <a:pt x="321" y="222"/>
                  </a:lnTo>
                  <a:lnTo>
                    <a:pt x="323" y="215"/>
                  </a:lnTo>
                  <a:lnTo>
                    <a:pt x="326" y="207"/>
                  </a:lnTo>
                  <a:lnTo>
                    <a:pt x="328" y="199"/>
                  </a:lnTo>
                  <a:lnTo>
                    <a:pt x="329" y="191"/>
                  </a:lnTo>
                  <a:lnTo>
                    <a:pt x="330" y="183"/>
                  </a:lnTo>
                  <a:lnTo>
                    <a:pt x="331" y="174"/>
                  </a:lnTo>
                  <a:lnTo>
                    <a:pt x="331" y="166"/>
                  </a:lnTo>
                  <a:lnTo>
                    <a:pt x="331" y="157"/>
                  </a:lnTo>
                  <a:lnTo>
                    <a:pt x="330" y="149"/>
                  </a:lnTo>
                  <a:lnTo>
                    <a:pt x="329" y="140"/>
                  </a:lnTo>
                  <a:lnTo>
                    <a:pt x="328" y="132"/>
                  </a:lnTo>
                  <a:lnTo>
                    <a:pt x="326" y="124"/>
                  </a:lnTo>
                  <a:lnTo>
                    <a:pt x="323" y="117"/>
                  </a:lnTo>
                  <a:lnTo>
                    <a:pt x="321" y="109"/>
                  </a:lnTo>
                  <a:lnTo>
                    <a:pt x="318" y="101"/>
                  </a:lnTo>
                  <a:lnTo>
                    <a:pt x="314" y="94"/>
                  </a:lnTo>
                  <a:lnTo>
                    <a:pt x="311" y="87"/>
                  </a:lnTo>
                  <a:lnTo>
                    <a:pt x="307" y="80"/>
                  </a:lnTo>
                  <a:lnTo>
                    <a:pt x="303" y="73"/>
                  </a:lnTo>
                  <a:lnTo>
                    <a:pt x="298" y="67"/>
                  </a:lnTo>
                  <a:lnTo>
                    <a:pt x="293" y="61"/>
                  </a:lnTo>
                  <a:lnTo>
                    <a:pt x="288" y="54"/>
                  </a:lnTo>
                  <a:lnTo>
                    <a:pt x="282" y="49"/>
                  </a:lnTo>
                  <a:lnTo>
                    <a:pt x="277" y="43"/>
                  </a:lnTo>
                  <a:lnTo>
                    <a:pt x="270" y="38"/>
                  </a:lnTo>
                  <a:lnTo>
                    <a:pt x="264" y="33"/>
                  </a:lnTo>
                  <a:lnTo>
                    <a:pt x="258" y="28"/>
                  </a:lnTo>
                  <a:lnTo>
                    <a:pt x="251" y="24"/>
                  </a:lnTo>
                  <a:lnTo>
                    <a:pt x="244" y="20"/>
                  </a:lnTo>
                  <a:lnTo>
                    <a:pt x="237" y="17"/>
                  </a:lnTo>
                  <a:lnTo>
                    <a:pt x="230" y="13"/>
                  </a:lnTo>
                  <a:lnTo>
                    <a:pt x="222" y="10"/>
                  </a:lnTo>
                  <a:lnTo>
                    <a:pt x="214" y="8"/>
                  </a:lnTo>
                  <a:lnTo>
                    <a:pt x="207" y="6"/>
                  </a:lnTo>
                  <a:lnTo>
                    <a:pt x="199" y="4"/>
                  </a:lnTo>
                  <a:lnTo>
                    <a:pt x="191" y="2"/>
                  </a:lnTo>
                  <a:lnTo>
                    <a:pt x="182" y="1"/>
                  </a:lnTo>
                  <a:lnTo>
                    <a:pt x="174" y="0"/>
                  </a:lnTo>
                  <a:lnTo>
                    <a:pt x="16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2" name="Freeform 337"/>
            <p:cNvSpPr>
              <a:spLocks/>
            </p:cNvSpPr>
            <p:nvPr/>
          </p:nvSpPr>
          <p:spPr bwMode="auto">
            <a:xfrm>
              <a:off x="2036" y="1494"/>
              <a:ext cx="166" cy="167"/>
            </a:xfrm>
            <a:custGeom>
              <a:avLst/>
              <a:gdLst>
                <a:gd name="T0" fmla="*/ 0 w 166"/>
                <a:gd name="T1" fmla="*/ 166 h 167"/>
                <a:gd name="T2" fmla="*/ 1 w 166"/>
                <a:gd name="T3" fmla="*/ 149 h 167"/>
                <a:gd name="T4" fmla="*/ 3 w 166"/>
                <a:gd name="T5" fmla="*/ 132 h 167"/>
                <a:gd name="T6" fmla="*/ 7 w 166"/>
                <a:gd name="T7" fmla="*/ 117 h 167"/>
                <a:gd name="T8" fmla="*/ 13 w 166"/>
                <a:gd name="T9" fmla="*/ 101 h 167"/>
                <a:gd name="T10" fmla="*/ 20 w 166"/>
                <a:gd name="T11" fmla="*/ 87 h 167"/>
                <a:gd name="T12" fmla="*/ 28 w 166"/>
                <a:gd name="T13" fmla="*/ 73 h 167"/>
                <a:gd name="T14" fmla="*/ 38 w 166"/>
                <a:gd name="T15" fmla="*/ 60 h 167"/>
                <a:gd name="T16" fmla="*/ 48 w 166"/>
                <a:gd name="T17" fmla="*/ 48 h 167"/>
                <a:gd name="T18" fmla="*/ 60 w 166"/>
                <a:gd name="T19" fmla="*/ 38 h 167"/>
                <a:gd name="T20" fmla="*/ 73 w 166"/>
                <a:gd name="T21" fmla="*/ 28 h 167"/>
                <a:gd name="T22" fmla="*/ 86 w 166"/>
                <a:gd name="T23" fmla="*/ 20 h 167"/>
                <a:gd name="T24" fmla="*/ 101 w 166"/>
                <a:gd name="T25" fmla="*/ 13 h 167"/>
                <a:gd name="T26" fmla="*/ 116 w 166"/>
                <a:gd name="T27" fmla="*/ 7 h 167"/>
                <a:gd name="T28" fmla="*/ 132 w 166"/>
                <a:gd name="T29" fmla="*/ 3 h 167"/>
                <a:gd name="T30" fmla="*/ 148 w 166"/>
                <a:gd name="T31" fmla="*/ 1 h 167"/>
                <a:gd name="T32" fmla="*/ 165 w 166"/>
                <a:gd name="T33" fmla="*/ 0 h 167"/>
                <a:gd name="T34" fmla="*/ 157 w 166"/>
                <a:gd name="T35" fmla="*/ 1 h 167"/>
                <a:gd name="T36" fmla="*/ 140 w 166"/>
                <a:gd name="T37" fmla="*/ 2 h 167"/>
                <a:gd name="T38" fmla="*/ 124 w 166"/>
                <a:gd name="T39" fmla="*/ 6 h 167"/>
                <a:gd name="T40" fmla="*/ 109 w 166"/>
                <a:gd name="T41" fmla="*/ 10 h 167"/>
                <a:gd name="T42" fmla="*/ 94 w 166"/>
                <a:gd name="T43" fmla="*/ 17 h 167"/>
                <a:gd name="T44" fmla="*/ 80 w 166"/>
                <a:gd name="T45" fmla="*/ 24 h 167"/>
                <a:gd name="T46" fmla="*/ 67 w 166"/>
                <a:gd name="T47" fmla="*/ 33 h 167"/>
                <a:gd name="T48" fmla="*/ 54 w 166"/>
                <a:gd name="T49" fmla="*/ 43 h 167"/>
                <a:gd name="T50" fmla="*/ 43 w 166"/>
                <a:gd name="T51" fmla="*/ 55 h 167"/>
                <a:gd name="T52" fmla="*/ 33 w 166"/>
                <a:gd name="T53" fmla="*/ 67 h 167"/>
                <a:gd name="T54" fmla="*/ 24 w 166"/>
                <a:gd name="T55" fmla="*/ 80 h 167"/>
                <a:gd name="T56" fmla="*/ 17 w 166"/>
                <a:gd name="T57" fmla="*/ 94 h 167"/>
                <a:gd name="T58" fmla="*/ 10 w 166"/>
                <a:gd name="T59" fmla="*/ 109 h 167"/>
                <a:gd name="T60" fmla="*/ 6 w 166"/>
                <a:gd name="T61" fmla="*/ 124 h 167"/>
                <a:gd name="T62" fmla="*/ 2 w 166"/>
                <a:gd name="T63" fmla="*/ 140 h 167"/>
                <a:gd name="T64" fmla="*/ 0 w 166"/>
                <a:gd name="T65" fmla="*/ 157 h 167"/>
                <a:gd name="T66" fmla="*/ 0 w 166"/>
                <a:gd name="T67" fmla="*/ 166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7"/>
                <a:gd name="T104" fmla="*/ 166 w 166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7">
                  <a:moveTo>
                    <a:pt x="0" y="166"/>
                  </a:moveTo>
                  <a:lnTo>
                    <a:pt x="0" y="166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6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8" y="73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8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6" y="20"/>
                  </a:lnTo>
                  <a:lnTo>
                    <a:pt x="94" y="16"/>
                  </a:lnTo>
                  <a:lnTo>
                    <a:pt x="101" y="13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4" y="5"/>
                  </a:lnTo>
                  <a:lnTo>
                    <a:pt x="132" y="3"/>
                  </a:lnTo>
                  <a:lnTo>
                    <a:pt x="140" y="2"/>
                  </a:lnTo>
                  <a:lnTo>
                    <a:pt x="148" y="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57" y="1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4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9"/>
                  </a:lnTo>
                  <a:lnTo>
                    <a:pt x="67" y="33"/>
                  </a:lnTo>
                  <a:lnTo>
                    <a:pt x="61" y="38"/>
                  </a:lnTo>
                  <a:lnTo>
                    <a:pt x="54" y="43"/>
                  </a:lnTo>
                  <a:lnTo>
                    <a:pt x="49" y="49"/>
                  </a:lnTo>
                  <a:lnTo>
                    <a:pt x="43" y="55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7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8" y="117"/>
                  </a:lnTo>
                  <a:lnTo>
                    <a:pt x="6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3" name="Freeform 338"/>
            <p:cNvSpPr>
              <a:spLocks/>
            </p:cNvSpPr>
            <p:nvPr/>
          </p:nvSpPr>
          <p:spPr bwMode="auto">
            <a:xfrm>
              <a:off x="2036" y="1660"/>
              <a:ext cx="166" cy="166"/>
            </a:xfrm>
            <a:custGeom>
              <a:avLst/>
              <a:gdLst>
                <a:gd name="T0" fmla="*/ 165 w 166"/>
                <a:gd name="T1" fmla="*/ 165 h 166"/>
                <a:gd name="T2" fmla="*/ 148 w 166"/>
                <a:gd name="T3" fmla="*/ 164 h 166"/>
                <a:gd name="T4" fmla="*/ 132 w 166"/>
                <a:gd name="T5" fmla="*/ 162 h 166"/>
                <a:gd name="T6" fmla="*/ 116 w 166"/>
                <a:gd name="T7" fmla="*/ 158 h 166"/>
                <a:gd name="T8" fmla="*/ 101 w 166"/>
                <a:gd name="T9" fmla="*/ 152 h 166"/>
                <a:gd name="T10" fmla="*/ 86 w 166"/>
                <a:gd name="T11" fmla="*/ 145 h 166"/>
                <a:gd name="T12" fmla="*/ 73 w 166"/>
                <a:gd name="T13" fmla="*/ 137 h 166"/>
                <a:gd name="T14" fmla="*/ 60 w 166"/>
                <a:gd name="T15" fmla="*/ 127 h 166"/>
                <a:gd name="T16" fmla="*/ 48 w 166"/>
                <a:gd name="T17" fmla="*/ 117 h 166"/>
                <a:gd name="T18" fmla="*/ 38 w 166"/>
                <a:gd name="T19" fmla="*/ 105 h 166"/>
                <a:gd name="T20" fmla="*/ 28 w 166"/>
                <a:gd name="T21" fmla="*/ 92 h 166"/>
                <a:gd name="T22" fmla="*/ 20 w 166"/>
                <a:gd name="T23" fmla="*/ 79 h 166"/>
                <a:gd name="T24" fmla="*/ 13 w 166"/>
                <a:gd name="T25" fmla="*/ 64 h 166"/>
                <a:gd name="T26" fmla="*/ 7 w 166"/>
                <a:gd name="T27" fmla="*/ 49 h 166"/>
                <a:gd name="T28" fmla="*/ 3 w 166"/>
                <a:gd name="T29" fmla="*/ 33 h 166"/>
                <a:gd name="T30" fmla="*/ 1 w 166"/>
                <a:gd name="T31" fmla="*/ 17 h 166"/>
                <a:gd name="T32" fmla="*/ 0 w 166"/>
                <a:gd name="T33" fmla="*/ 0 h 166"/>
                <a:gd name="T34" fmla="*/ 0 w 166"/>
                <a:gd name="T35" fmla="*/ 8 h 166"/>
                <a:gd name="T36" fmla="*/ 2 w 166"/>
                <a:gd name="T37" fmla="*/ 25 h 166"/>
                <a:gd name="T38" fmla="*/ 6 w 166"/>
                <a:gd name="T39" fmla="*/ 41 h 166"/>
                <a:gd name="T40" fmla="*/ 10 w 166"/>
                <a:gd name="T41" fmla="*/ 56 h 166"/>
                <a:gd name="T42" fmla="*/ 17 w 166"/>
                <a:gd name="T43" fmla="*/ 71 h 166"/>
                <a:gd name="T44" fmla="*/ 24 w 166"/>
                <a:gd name="T45" fmla="*/ 85 h 166"/>
                <a:gd name="T46" fmla="*/ 33 w 166"/>
                <a:gd name="T47" fmla="*/ 98 h 166"/>
                <a:gd name="T48" fmla="*/ 43 w 166"/>
                <a:gd name="T49" fmla="*/ 111 h 166"/>
                <a:gd name="T50" fmla="*/ 54 w 166"/>
                <a:gd name="T51" fmla="*/ 122 h 166"/>
                <a:gd name="T52" fmla="*/ 67 w 166"/>
                <a:gd name="T53" fmla="*/ 132 h 166"/>
                <a:gd name="T54" fmla="*/ 80 w 166"/>
                <a:gd name="T55" fmla="*/ 141 h 166"/>
                <a:gd name="T56" fmla="*/ 94 w 166"/>
                <a:gd name="T57" fmla="*/ 148 h 166"/>
                <a:gd name="T58" fmla="*/ 109 w 166"/>
                <a:gd name="T59" fmla="*/ 155 h 166"/>
                <a:gd name="T60" fmla="*/ 124 w 166"/>
                <a:gd name="T61" fmla="*/ 159 h 166"/>
                <a:gd name="T62" fmla="*/ 140 w 166"/>
                <a:gd name="T63" fmla="*/ 163 h 166"/>
                <a:gd name="T64" fmla="*/ 157 w 166"/>
                <a:gd name="T65" fmla="*/ 165 h 166"/>
                <a:gd name="T66" fmla="*/ 165 w 166"/>
                <a:gd name="T67" fmla="*/ 165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6"/>
                <a:gd name="T104" fmla="*/ 166 w 166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6">
                  <a:moveTo>
                    <a:pt x="165" y="165"/>
                  </a:moveTo>
                  <a:lnTo>
                    <a:pt x="165" y="165"/>
                  </a:lnTo>
                  <a:lnTo>
                    <a:pt x="157" y="165"/>
                  </a:lnTo>
                  <a:lnTo>
                    <a:pt x="148" y="164"/>
                  </a:lnTo>
                  <a:lnTo>
                    <a:pt x="140" y="163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6" y="158"/>
                  </a:lnTo>
                  <a:lnTo>
                    <a:pt x="108" y="155"/>
                  </a:lnTo>
                  <a:lnTo>
                    <a:pt x="101" y="152"/>
                  </a:lnTo>
                  <a:lnTo>
                    <a:pt x="94" y="149"/>
                  </a:lnTo>
                  <a:lnTo>
                    <a:pt x="86" y="145"/>
                  </a:lnTo>
                  <a:lnTo>
                    <a:pt x="80" y="141"/>
                  </a:lnTo>
                  <a:lnTo>
                    <a:pt x="73" y="137"/>
                  </a:lnTo>
                  <a:lnTo>
                    <a:pt x="66" y="132"/>
                  </a:lnTo>
                  <a:lnTo>
                    <a:pt x="60" y="127"/>
                  </a:lnTo>
                  <a:lnTo>
                    <a:pt x="54" y="122"/>
                  </a:lnTo>
                  <a:lnTo>
                    <a:pt x="48" y="117"/>
                  </a:lnTo>
                  <a:lnTo>
                    <a:pt x="43" y="111"/>
                  </a:lnTo>
                  <a:lnTo>
                    <a:pt x="38" y="105"/>
                  </a:lnTo>
                  <a:lnTo>
                    <a:pt x="33" y="99"/>
                  </a:lnTo>
                  <a:lnTo>
                    <a:pt x="28" y="92"/>
                  </a:lnTo>
                  <a:lnTo>
                    <a:pt x="24" y="85"/>
                  </a:lnTo>
                  <a:lnTo>
                    <a:pt x="20" y="79"/>
                  </a:lnTo>
                  <a:lnTo>
                    <a:pt x="16" y="71"/>
                  </a:lnTo>
                  <a:lnTo>
                    <a:pt x="13" y="64"/>
                  </a:lnTo>
                  <a:lnTo>
                    <a:pt x="10" y="57"/>
                  </a:lnTo>
                  <a:lnTo>
                    <a:pt x="7" y="49"/>
                  </a:lnTo>
                  <a:lnTo>
                    <a:pt x="5" y="41"/>
                  </a:lnTo>
                  <a:lnTo>
                    <a:pt x="3" y="33"/>
                  </a:lnTo>
                  <a:lnTo>
                    <a:pt x="2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8" y="49"/>
                  </a:lnTo>
                  <a:lnTo>
                    <a:pt x="10" y="56"/>
                  </a:lnTo>
                  <a:lnTo>
                    <a:pt x="13" y="64"/>
                  </a:lnTo>
                  <a:lnTo>
                    <a:pt x="17" y="71"/>
                  </a:lnTo>
                  <a:lnTo>
                    <a:pt x="20" y="78"/>
                  </a:lnTo>
                  <a:lnTo>
                    <a:pt x="24" y="85"/>
                  </a:lnTo>
                  <a:lnTo>
                    <a:pt x="28" y="92"/>
                  </a:lnTo>
                  <a:lnTo>
                    <a:pt x="33" y="98"/>
                  </a:lnTo>
                  <a:lnTo>
                    <a:pt x="38" y="104"/>
                  </a:lnTo>
                  <a:lnTo>
                    <a:pt x="43" y="111"/>
                  </a:lnTo>
                  <a:lnTo>
                    <a:pt x="49" y="116"/>
                  </a:lnTo>
                  <a:lnTo>
                    <a:pt x="54" y="122"/>
                  </a:lnTo>
                  <a:lnTo>
                    <a:pt x="61" y="127"/>
                  </a:lnTo>
                  <a:lnTo>
                    <a:pt x="67" y="132"/>
                  </a:lnTo>
                  <a:lnTo>
                    <a:pt x="73" y="137"/>
                  </a:lnTo>
                  <a:lnTo>
                    <a:pt x="80" y="141"/>
                  </a:lnTo>
                  <a:lnTo>
                    <a:pt x="87" y="145"/>
                  </a:lnTo>
                  <a:lnTo>
                    <a:pt x="94" y="148"/>
                  </a:lnTo>
                  <a:lnTo>
                    <a:pt x="101" y="152"/>
                  </a:lnTo>
                  <a:lnTo>
                    <a:pt x="109" y="155"/>
                  </a:lnTo>
                  <a:lnTo>
                    <a:pt x="116" y="157"/>
                  </a:lnTo>
                  <a:lnTo>
                    <a:pt x="124" y="159"/>
                  </a:lnTo>
                  <a:lnTo>
                    <a:pt x="132" y="162"/>
                  </a:lnTo>
                  <a:lnTo>
                    <a:pt x="140" y="163"/>
                  </a:lnTo>
                  <a:lnTo>
                    <a:pt x="148" y="164"/>
                  </a:lnTo>
                  <a:lnTo>
                    <a:pt x="157" y="165"/>
                  </a:lnTo>
                  <a:lnTo>
                    <a:pt x="165" y="16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4" name="Freeform 339"/>
            <p:cNvSpPr>
              <a:spLocks/>
            </p:cNvSpPr>
            <p:nvPr/>
          </p:nvSpPr>
          <p:spPr bwMode="auto">
            <a:xfrm>
              <a:off x="2201" y="1660"/>
              <a:ext cx="167" cy="166"/>
            </a:xfrm>
            <a:custGeom>
              <a:avLst/>
              <a:gdLst>
                <a:gd name="T0" fmla="*/ 166 w 167"/>
                <a:gd name="T1" fmla="*/ 0 h 166"/>
                <a:gd name="T2" fmla="*/ 165 w 167"/>
                <a:gd name="T3" fmla="*/ 17 h 166"/>
                <a:gd name="T4" fmla="*/ 163 w 167"/>
                <a:gd name="T5" fmla="*/ 33 h 166"/>
                <a:gd name="T6" fmla="*/ 159 w 167"/>
                <a:gd name="T7" fmla="*/ 49 h 166"/>
                <a:gd name="T8" fmla="*/ 153 w 167"/>
                <a:gd name="T9" fmla="*/ 64 h 166"/>
                <a:gd name="T10" fmla="*/ 146 w 167"/>
                <a:gd name="T11" fmla="*/ 79 h 166"/>
                <a:gd name="T12" fmla="*/ 138 w 167"/>
                <a:gd name="T13" fmla="*/ 92 h 166"/>
                <a:gd name="T14" fmla="*/ 128 w 167"/>
                <a:gd name="T15" fmla="*/ 105 h 166"/>
                <a:gd name="T16" fmla="*/ 118 w 167"/>
                <a:gd name="T17" fmla="*/ 117 h 166"/>
                <a:gd name="T18" fmla="*/ 106 w 167"/>
                <a:gd name="T19" fmla="*/ 127 h 166"/>
                <a:gd name="T20" fmla="*/ 93 w 167"/>
                <a:gd name="T21" fmla="*/ 137 h 166"/>
                <a:gd name="T22" fmla="*/ 79 w 167"/>
                <a:gd name="T23" fmla="*/ 145 h 166"/>
                <a:gd name="T24" fmla="*/ 65 w 167"/>
                <a:gd name="T25" fmla="*/ 152 h 166"/>
                <a:gd name="T26" fmla="*/ 49 w 167"/>
                <a:gd name="T27" fmla="*/ 158 h 166"/>
                <a:gd name="T28" fmla="*/ 34 w 167"/>
                <a:gd name="T29" fmla="*/ 162 h 166"/>
                <a:gd name="T30" fmla="*/ 17 w 167"/>
                <a:gd name="T31" fmla="*/ 164 h 166"/>
                <a:gd name="T32" fmla="*/ 0 w 167"/>
                <a:gd name="T33" fmla="*/ 165 h 166"/>
                <a:gd name="T34" fmla="*/ 9 w 167"/>
                <a:gd name="T35" fmla="*/ 165 h 166"/>
                <a:gd name="T36" fmla="*/ 26 w 167"/>
                <a:gd name="T37" fmla="*/ 163 h 166"/>
                <a:gd name="T38" fmla="*/ 42 w 167"/>
                <a:gd name="T39" fmla="*/ 159 h 166"/>
                <a:gd name="T40" fmla="*/ 57 w 167"/>
                <a:gd name="T41" fmla="*/ 155 h 166"/>
                <a:gd name="T42" fmla="*/ 72 w 167"/>
                <a:gd name="T43" fmla="*/ 148 h 166"/>
                <a:gd name="T44" fmla="*/ 86 w 167"/>
                <a:gd name="T45" fmla="*/ 141 h 166"/>
                <a:gd name="T46" fmla="*/ 99 w 167"/>
                <a:gd name="T47" fmla="*/ 132 h 166"/>
                <a:gd name="T48" fmla="*/ 111 w 167"/>
                <a:gd name="T49" fmla="*/ 122 h 166"/>
                <a:gd name="T50" fmla="*/ 123 w 167"/>
                <a:gd name="T51" fmla="*/ 111 h 166"/>
                <a:gd name="T52" fmla="*/ 133 w 167"/>
                <a:gd name="T53" fmla="*/ 98 h 166"/>
                <a:gd name="T54" fmla="*/ 142 w 167"/>
                <a:gd name="T55" fmla="*/ 85 h 166"/>
                <a:gd name="T56" fmla="*/ 149 w 167"/>
                <a:gd name="T57" fmla="*/ 71 h 166"/>
                <a:gd name="T58" fmla="*/ 156 w 167"/>
                <a:gd name="T59" fmla="*/ 56 h 166"/>
                <a:gd name="T60" fmla="*/ 160 w 167"/>
                <a:gd name="T61" fmla="*/ 41 h 166"/>
                <a:gd name="T62" fmla="*/ 164 w 167"/>
                <a:gd name="T63" fmla="*/ 25 h 166"/>
                <a:gd name="T64" fmla="*/ 165 w 167"/>
                <a:gd name="T65" fmla="*/ 8 h 166"/>
                <a:gd name="T66" fmla="*/ 165 w 167"/>
                <a:gd name="T67" fmla="*/ 0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6"/>
                <a:gd name="T104" fmla="*/ 167 w 167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6">
                  <a:moveTo>
                    <a:pt x="166" y="0"/>
                  </a:moveTo>
                  <a:lnTo>
                    <a:pt x="166" y="0"/>
                  </a:lnTo>
                  <a:lnTo>
                    <a:pt x="166" y="8"/>
                  </a:lnTo>
                  <a:lnTo>
                    <a:pt x="165" y="17"/>
                  </a:lnTo>
                  <a:lnTo>
                    <a:pt x="164" y="25"/>
                  </a:lnTo>
                  <a:lnTo>
                    <a:pt x="163" y="33"/>
                  </a:lnTo>
                  <a:lnTo>
                    <a:pt x="161" y="41"/>
                  </a:lnTo>
                  <a:lnTo>
                    <a:pt x="159" y="49"/>
                  </a:lnTo>
                  <a:lnTo>
                    <a:pt x="156" y="57"/>
                  </a:lnTo>
                  <a:lnTo>
                    <a:pt x="153" y="64"/>
                  </a:lnTo>
                  <a:lnTo>
                    <a:pt x="150" y="71"/>
                  </a:lnTo>
                  <a:lnTo>
                    <a:pt x="146" y="79"/>
                  </a:lnTo>
                  <a:lnTo>
                    <a:pt x="142" y="85"/>
                  </a:lnTo>
                  <a:lnTo>
                    <a:pt x="138" y="92"/>
                  </a:lnTo>
                  <a:lnTo>
                    <a:pt x="133" y="99"/>
                  </a:lnTo>
                  <a:lnTo>
                    <a:pt x="128" y="105"/>
                  </a:lnTo>
                  <a:lnTo>
                    <a:pt x="123" y="111"/>
                  </a:lnTo>
                  <a:lnTo>
                    <a:pt x="118" y="117"/>
                  </a:lnTo>
                  <a:lnTo>
                    <a:pt x="112" y="122"/>
                  </a:lnTo>
                  <a:lnTo>
                    <a:pt x="106" y="127"/>
                  </a:lnTo>
                  <a:lnTo>
                    <a:pt x="100" y="132"/>
                  </a:lnTo>
                  <a:lnTo>
                    <a:pt x="93" y="137"/>
                  </a:lnTo>
                  <a:lnTo>
                    <a:pt x="86" y="141"/>
                  </a:lnTo>
                  <a:lnTo>
                    <a:pt x="79" y="145"/>
                  </a:lnTo>
                  <a:lnTo>
                    <a:pt x="72" y="149"/>
                  </a:lnTo>
                  <a:lnTo>
                    <a:pt x="65" y="152"/>
                  </a:lnTo>
                  <a:lnTo>
                    <a:pt x="57" y="155"/>
                  </a:lnTo>
                  <a:lnTo>
                    <a:pt x="49" y="158"/>
                  </a:lnTo>
                  <a:lnTo>
                    <a:pt x="42" y="160"/>
                  </a:lnTo>
                  <a:lnTo>
                    <a:pt x="34" y="162"/>
                  </a:lnTo>
                  <a:lnTo>
                    <a:pt x="26" y="163"/>
                  </a:lnTo>
                  <a:lnTo>
                    <a:pt x="17" y="164"/>
                  </a:lnTo>
                  <a:lnTo>
                    <a:pt x="9" y="165"/>
                  </a:lnTo>
                  <a:lnTo>
                    <a:pt x="0" y="165"/>
                  </a:lnTo>
                  <a:lnTo>
                    <a:pt x="9" y="165"/>
                  </a:lnTo>
                  <a:lnTo>
                    <a:pt x="17" y="164"/>
                  </a:lnTo>
                  <a:lnTo>
                    <a:pt x="26" y="163"/>
                  </a:lnTo>
                  <a:lnTo>
                    <a:pt x="34" y="162"/>
                  </a:lnTo>
                  <a:lnTo>
                    <a:pt x="42" y="159"/>
                  </a:lnTo>
                  <a:lnTo>
                    <a:pt x="49" y="157"/>
                  </a:lnTo>
                  <a:lnTo>
                    <a:pt x="57" y="155"/>
                  </a:lnTo>
                  <a:lnTo>
                    <a:pt x="65" y="152"/>
                  </a:lnTo>
                  <a:lnTo>
                    <a:pt x="72" y="148"/>
                  </a:lnTo>
                  <a:lnTo>
                    <a:pt x="79" y="145"/>
                  </a:lnTo>
                  <a:lnTo>
                    <a:pt x="86" y="141"/>
                  </a:lnTo>
                  <a:lnTo>
                    <a:pt x="93" y="137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11" y="122"/>
                  </a:lnTo>
                  <a:lnTo>
                    <a:pt x="117" y="116"/>
                  </a:lnTo>
                  <a:lnTo>
                    <a:pt x="123" y="111"/>
                  </a:lnTo>
                  <a:lnTo>
                    <a:pt x="128" y="104"/>
                  </a:lnTo>
                  <a:lnTo>
                    <a:pt x="133" y="98"/>
                  </a:lnTo>
                  <a:lnTo>
                    <a:pt x="137" y="92"/>
                  </a:lnTo>
                  <a:lnTo>
                    <a:pt x="142" y="85"/>
                  </a:lnTo>
                  <a:lnTo>
                    <a:pt x="146" y="78"/>
                  </a:lnTo>
                  <a:lnTo>
                    <a:pt x="149" y="71"/>
                  </a:lnTo>
                  <a:lnTo>
                    <a:pt x="153" y="64"/>
                  </a:lnTo>
                  <a:lnTo>
                    <a:pt x="156" y="56"/>
                  </a:lnTo>
                  <a:lnTo>
                    <a:pt x="158" y="49"/>
                  </a:lnTo>
                  <a:lnTo>
                    <a:pt x="160" y="41"/>
                  </a:lnTo>
                  <a:lnTo>
                    <a:pt x="162" y="33"/>
                  </a:lnTo>
                  <a:lnTo>
                    <a:pt x="164" y="25"/>
                  </a:lnTo>
                  <a:lnTo>
                    <a:pt x="165" y="17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6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5" name="Freeform 340"/>
            <p:cNvSpPr>
              <a:spLocks/>
            </p:cNvSpPr>
            <p:nvPr/>
          </p:nvSpPr>
          <p:spPr bwMode="auto">
            <a:xfrm>
              <a:off x="2201" y="1494"/>
              <a:ext cx="167" cy="167"/>
            </a:xfrm>
            <a:custGeom>
              <a:avLst/>
              <a:gdLst>
                <a:gd name="T0" fmla="*/ 0 w 167"/>
                <a:gd name="T1" fmla="*/ 0 h 167"/>
                <a:gd name="T2" fmla="*/ 17 w 167"/>
                <a:gd name="T3" fmla="*/ 1 h 167"/>
                <a:gd name="T4" fmla="*/ 34 w 167"/>
                <a:gd name="T5" fmla="*/ 3 h 167"/>
                <a:gd name="T6" fmla="*/ 49 w 167"/>
                <a:gd name="T7" fmla="*/ 7 h 167"/>
                <a:gd name="T8" fmla="*/ 65 w 167"/>
                <a:gd name="T9" fmla="*/ 13 h 167"/>
                <a:gd name="T10" fmla="*/ 79 w 167"/>
                <a:gd name="T11" fmla="*/ 20 h 167"/>
                <a:gd name="T12" fmla="*/ 93 w 167"/>
                <a:gd name="T13" fmla="*/ 28 h 167"/>
                <a:gd name="T14" fmla="*/ 106 w 167"/>
                <a:gd name="T15" fmla="*/ 38 h 167"/>
                <a:gd name="T16" fmla="*/ 118 w 167"/>
                <a:gd name="T17" fmla="*/ 48 h 167"/>
                <a:gd name="T18" fmla="*/ 128 w 167"/>
                <a:gd name="T19" fmla="*/ 60 h 167"/>
                <a:gd name="T20" fmla="*/ 138 w 167"/>
                <a:gd name="T21" fmla="*/ 73 h 167"/>
                <a:gd name="T22" fmla="*/ 146 w 167"/>
                <a:gd name="T23" fmla="*/ 87 h 167"/>
                <a:gd name="T24" fmla="*/ 153 w 167"/>
                <a:gd name="T25" fmla="*/ 101 h 167"/>
                <a:gd name="T26" fmla="*/ 159 w 167"/>
                <a:gd name="T27" fmla="*/ 117 h 167"/>
                <a:gd name="T28" fmla="*/ 163 w 167"/>
                <a:gd name="T29" fmla="*/ 132 h 167"/>
                <a:gd name="T30" fmla="*/ 165 w 167"/>
                <a:gd name="T31" fmla="*/ 149 h 167"/>
                <a:gd name="T32" fmla="*/ 166 w 167"/>
                <a:gd name="T33" fmla="*/ 166 h 167"/>
                <a:gd name="T34" fmla="*/ 165 w 167"/>
                <a:gd name="T35" fmla="*/ 157 h 167"/>
                <a:gd name="T36" fmla="*/ 164 w 167"/>
                <a:gd name="T37" fmla="*/ 140 h 167"/>
                <a:gd name="T38" fmla="*/ 160 w 167"/>
                <a:gd name="T39" fmla="*/ 124 h 167"/>
                <a:gd name="T40" fmla="*/ 156 w 167"/>
                <a:gd name="T41" fmla="*/ 109 h 167"/>
                <a:gd name="T42" fmla="*/ 149 w 167"/>
                <a:gd name="T43" fmla="*/ 94 h 167"/>
                <a:gd name="T44" fmla="*/ 142 w 167"/>
                <a:gd name="T45" fmla="*/ 80 h 167"/>
                <a:gd name="T46" fmla="*/ 133 w 167"/>
                <a:gd name="T47" fmla="*/ 67 h 167"/>
                <a:gd name="T48" fmla="*/ 123 w 167"/>
                <a:gd name="T49" fmla="*/ 55 h 167"/>
                <a:gd name="T50" fmla="*/ 111 w 167"/>
                <a:gd name="T51" fmla="*/ 43 h 167"/>
                <a:gd name="T52" fmla="*/ 99 w 167"/>
                <a:gd name="T53" fmla="*/ 33 h 167"/>
                <a:gd name="T54" fmla="*/ 86 w 167"/>
                <a:gd name="T55" fmla="*/ 24 h 167"/>
                <a:gd name="T56" fmla="*/ 72 w 167"/>
                <a:gd name="T57" fmla="*/ 17 h 167"/>
                <a:gd name="T58" fmla="*/ 57 w 167"/>
                <a:gd name="T59" fmla="*/ 10 h 167"/>
                <a:gd name="T60" fmla="*/ 42 w 167"/>
                <a:gd name="T61" fmla="*/ 6 h 167"/>
                <a:gd name="T62" fmla="*/ 26 w 167"/>
                <a:gd name="T63" fmla="*/ 2 h 167"/>
                <a:gd name="T64" fmla="*/ 9 w 167"/>
                <a:gd name="T65" fmla="*/ 1 h 167"/>
                <a:gd name="T66" fmla="*/ 0 w 167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7"/>
                <a:gd name="T104" fmla="*/ 167 w 167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6" y="2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9" y="7"/>
                  </a:lnTo>
                  <a:lnTo>
                    <a:pt x="57" y="10"/>
                  </a:lnTo>
                  <a:lnTo>
                    <a:pt x="65" y="13"/>
                  </a:lnTo>
                  <a:lnTo>
                    <a:pt x="72" y="16"/>
                  </a:lnTo>
                  <a:lnTo>
                    <a:pt x="79" y="20"/>
                  </a:lnTo>
                  <a:lnTo>
                    <a:pt x="86" y="24"/>
                  </a:lnTo>
                  <a:lnTo>
                    <a:pt x="93" y="28"/>
                  </a:lnTo>
                  <a:lnTo>
                    <a:pt x="100" y="33"/>
                  </a:lnTo>
                  <a:lnTo>
                    <a:pt x="106" y="38"/>
                  </a:lnTo>
                  <a:lnTo>
                    <a:pt x="112" y="43"/>
                  </a:lnTo>
                  <a:lnTo>
                    <a:pt x="118" y="48"/>
                  </a:lnTo>
                  <a:lnTo>
                    <a:pt x="123" y="54"/>
                  </a:lnTo>
                  <a:lnTo>
                    <a:pt x="128" y="60"/>
                  </a:lnTo>
                  <a:lnTo>
                    <a:pt x="133" y="66"/>
                  </a:lnTo>
                  <a:lnTo>
                    <a:pt x="138" y="73"/>
                  </a:lnTo>
                  <a:lnTo>
                    <a:pt x="142" y="80"/>
                  </a:lnTo>
                  <a:lnTo>
                    <a:pt x="146" y="87"/>
                  </a:lnTo>
                  <a:lnTo>
                    <a:pt x="150" y="94"/>
                  </a:lnTo>
                  <a:lnTo>
                    <a:pt x="153" y="101"/>
                  </a:lnTo>
                  <a:lnTo>
                    <a:pt x="156" y="109"/>
                  </a:lnTo>
                  <a:lnTo>
                    <a:pt x="159" y="117"/>
                  </a:lnTo>
                  <a:lnTo>
                    <a:pt x="161" y="124"/>
                  </a:lnTo>
                  <a:lnTo>
                    <a:pt x="163" y="132"/>
                  </a:lnTo>
                  <a:lnTo>
                    <a:pt x="164" y="140"/>
                  </a:lnTo>
                  <a:lnTo>
                    <a:pt x="165" y="149"/>
                  </a:lnTo>
                  <a:lnTo>
                    <a:pt x="166" y="157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5" y="157"/>
                  </a:lnTo>
                  <a:lnTo>
                    <a:pt x="165" y="149"/>
                  </a:lnTo>
                  <a:lnTo>
                    <a:pt x="164" y="140"/>
                  </a:lnTo>
                  <a:lnTo>
                    <a:pt x="162" y="132"/>
                  </a:lnTo>
                  <a:lnTo>
                    <a:pt x="160" y="124"/>
                  </a:lnTo>
                  <a:lnTo>
                    <a:pt x="158" y="117"/>
                  </a:lnTo>
                  <a:lnTo>
                    <a:pt x="156" y="109"/>
                  </a:lnTo>
                  <a:lnTo>
                    <a:pt x="153" y="101"/>
                  </a:lnTo>
                  <a:lnTo>
                    <a:pt x="149" y="94"/>
                  </a:lnTo>
                  <a:lnTo>
                    <a:pt x="146" y="87"/>
                  </a:lnTo>
                  <a:lnTo>
                    <a:pt x="142" y="80"/>
                  </a:lnTo>
                  <a:lnTo>
                    <a:pt x="137" y="73"/>
                  </a:lnTo>
                  <a:lnTo>
                    <a:pt x="133" y="67"/>
                  </a:lnTo>
                  <a:lnTo>
                    <a:pt x="128" y="61"/>
                  </a:lnTo>
                  <a:lnTo>
                    <a:pt x="123" y="55"/>
                  </a:lnTo>
                  <a:lnTo>
                    <a:pt x="117" y="49"/>
                  </a:lnTo>
                  <a:lnTo>
                    <a:pt x="111" y="43"/>
                  </a:lnTo>
                  <a:lnTo>
                    <a:pt x="105" y="38"/>
                  </a:lnTo>
                  <a:lnTo>
                    <a:pt x="99" y="33"/>
                  </a:lnTo>
                  <a:lnTo>
                    <a:pt x="93" y="29"/>
                  </a:lnTo>
                  <a:lnTo>
                    <a:pt x="86" y="24"/>
                  </a:lnTo>
                  <a:lnTo>
                    <a:pt x="79" y="20"/>
                  </a:lnTo>
                  <a:lnTo>
                    <a:pt x="72" y="17"/>
                  </a:lnTo>
                  <a:lnTo>
                    <a:pt x="65" y="14"/>
                  </a:lnTo>
                  <a:lnTo>
                    <a:pt x="57" y="10"/>
                  </a:lnTo>
                  <a:lnTo>
                    <a:pt x="49" y="8"/>
                  </a:lnTo>
                  <a:lnTo>
                    <a:pt x="42" y="6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6" name="Freeform 341"/>
            <p:cNvSpPr>
              <a:spLocks/>
            </p:cNvSpPr>
            <p:nvPr/>
          </p:nvSpPr>
          <p:spPr bwMode="auto">
            <a:xfrm>
              <a:off x="2103" y="1561"/>
              <a:ext cx="198" cy="198"/>
            </a:xfrm>
            <a:custGeom>
              <a:avLst/>
              <a:gdLst>
                <a:gd name="T0" fmla="*/ 88 w 198"/>
                <a:gd name="T1" fmla="*/ 1 h 198"/>
                <a:gd name="T2" fmla="*/ 69 w 198"/>
                <a:gd name="T3" fmla="*/ 4 h 198"/>
                <a:gd name="T4" fmla="*/ 51 w 198"/>
                <a:gd name="T5" fmla="*/ 12 h 198"/>
                <a:gd name="T6" fmla="*/ 36 w 198"/>
                <a:gd name="T7" fmla="*/ 22 h 198"/>
                <a:gd name="T8" fmla="*/ 22 w 198"/>
                <a:gd name="T9" fmla="*/ 36 h 198"/>
                <a:gd name="T10" fmla="*/ 11 w 198"/>
                <a:gd name="T11" fmla="*/ 52 h 198"/>
                <a:gd name="T12" fmla="*/ 4 w 198"/>
                <a:gd name="T13" fmla="*/ 69 h 198"/>
                <a:gd name="T14" fmla="*/ 0 w 198"/>
                <a:gd name="T15" fmla="*/ 88 h 198"/>
                <a:gd name="T16" fmla="*/ 0 w 198"/>
                <a:gd name="T17" fmla="*/ 108 h 198"/>
                <a:gd name="T18" fmla="*/ 4 w 198"/>
                <a:gd name="T19" fmla="*/ 128 h 198"/>
                <a:gd name="T20" fmla="*/ 11 w 198"/>
                <a:gd name="T21" fmla="*/ 145 h 198"/>
                <a:gd name="T22" fmla="*/ 22 w 198"/>
                <a:gd name="T23" fmla="*/ 161 h 198"/>
                <a:gd name="T24" fmla="*/ 36 w 198"/>
                <a:gd name="T25" fmla="*/ 174 h 198"/>
                <a:gd name="T26" fmla="*/ 51 w 198"/>
                <a:gd name="T27" fmla="*/ 185 h 198"/>
                <a:gd name="T28" fmla="*/ 69 w 198"/>
                <a:gd name="T29" fmla="*/ 192 h 198"/>
                <a:gd name="T30" fmla="*/ 88 w 198"/>
                <a:gd name="T31" fmla="*/ 196 h 198"/>
                <a:gd name="T32" fmla="*/ 108 w 198"/>
                <a:gd name="T33" fmla="*/ 196 h 198"/>
                <a:gd name="T34" fmla="*/ 127 w 198"/>
                <a:gd name="T35" fmla="*/ 192 h 198"/>
                <a:gd name="T36" fmla="*/ 145 w 198"/>
                <a:gd name="T37" fmla="*/ 185 h 198"/>
                <a:gd name="T38" fmla="*/ 161 w 198"/>
                <a:gd name="T39" fmla="*/ 174 h 198"/>
                <a:gd name="T40" fmla="*/ 174 w 198"/>
                <a:gd name="T41" fmla="*/ 161 h 198"/>
                <a:gd name="T42" fmla="*/ 185 w 198"/>
                <a:gd name="T43" fmla="*/ 145 h 198"/>
                <a:gd name="T44" fmla="*/ 192 w 198"/>
                <a:gd name="T45" fmla="*/ 128 h 198"/>
                <a:gd name="T46" fmla="*/ 196 w 198"/>
                <a:gd name="T47" fmla="*/ 108 h 198"/>
                <a:gd name="T48" fmla="*/ 196 w 198"/>
                <a:gd name="T49" fmla="*/ 88 h 198"/>
                <a:gd name="T50" fmla="*/ 192 w 198"/>
                <a:gd name="T51" fmla="*/ 69 h 198"/>
                <a:gd name="T52" fmla="*/ 185 w 198"/>
                <a:gd name="T53" fmla="*/ 52 h 198"/>
                <a:gd name="T54" fmla="*/ 174 w 198"/>
                <a:gd name="T55" fmla="*/ 36 h 198"/>
                <a:gd name="T56" fmla="*/ 161 w 198"/>
                <a:gd name="T57" fmla="*/ 22 h 198"/>
                <a:gd name="T58" fmla="*/ 145 w 198"/>
                <a:gd name="T59" fmla="*/ 12 h 198"/>
                <a:gd name="T60" fmla="*/ 127 w 198"/>
                <a:gd name="T61" fmla="*/ 4 h 198"/>
                <a:gd name="T62" fmla="*/ 108 w 198"/>
                <a:gd name="T63" fmla="*/ 1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8"/>
                <a:gd name="T98" fmla="*/ 198 w 198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8">
                  <a:moveTo>
                    <a:pt x="98" y="0"/>
                  </a:moveTo>
                  <a:lnTo>
                    <a:pt x="88" y="1"/>
                  </a:lnTo>
                  <a:lnTo>
                    <a:pt x="78" y="2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6" y="22"/>
                  </a:lnTo>
                  <a:lnTo>
                    <a:pt x="29" y="29"/>
                  </a:lnTo>
                  <a:lnTo>
                    <a:pt x="22" y="36"/>
                  </a:lnTo>
                  <a:lnTo>
                    <a:pt x="17" y="43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4" y="128"/>
                  </a:lnTo>
                  <a:lnTo>
                    <a:pt x="7" y="137"/>
                  </a:lnTo>
                  <a:lnTo>
                    <a:pt x="11" y="145"/>
                  </a:lnTo>
                  <a:lnTo>
                    <a:pt x="17" y="153"/>
                  </a:lnTo>
                  <a:lnTo>
                    <a:pt x="22" y="161"/>
                  </a:lnTo>
                  <a:lnTo>
                    <a:pt x="29" y="168"/>
                  </a:lnTo>
                  <a:lnTo>
                    <a:pt x="36" y="174"/>
                  </a:lnTo>
                  <a:lnTo>
                    <a:pt x="43" y="180"/>
                  </a:lnTo>
                  <a:lnTo>
                    <a:pt x="51" y="185"/>
                  </a:lnTo>
                  <a:lnTo>
                    <a:pt x="60" y="189"/>
                  </a:lnTo>
                  <a:lnTo>
                    <a:pt x="69" y="192"/>
                  </a:lnTo>
                  <a:lnTo>
                    <a:pt x="78" y="195"/>
                  </a:lnTo>
                  <a:lnTo>
                    <a:pt x="88" y="196"/>
                  </a:lnTo>
                  <a:lnTo>
                    <a:pt x="98" y="197"/>
                  </a:lnTo>
                  <a:lnTo>
                    <a:pt x="108" y="196"/>
                  </a:lnTo>
                  <a:lnTo>
                    <a:pt x="118" y="195"/>
                  </a:lnTo>
                  <a:lnTo>
                    <a:pt x="127" y="192"/>
                  </a:lnTo>
                  <a:lnTo>
                    <a:pt x="136" y="189"/>
                  </a:lnTo>
                  <a:lnTo>
                    <a:pt x="145" y="185"/>
                  </a:lnTo>
                  <a:lnTo>
                    <a:pt x="153" y="180"/>
                  </a:lnTo>
                  <a:lnTo>
                    <a:pt x="161" y="174"/>
                  </a:lnTo>
                  <a:lnTo>
                    <a:pt x="168" y="168"/>
                  </a:lnTo>
                  <a:lnTo>
                    <a:pt x="174" y="161"/>
                  </a:lnTo>
                  <a:lnTo>
                    <a:pt x="180" y="153"/>
                  </a:lnTo>
                  <a:lnTo>
                    <a:pt x="185" y="145"/>
                  </a:lnTo>
                  <a:lnTo>
                    <a:pt x="189" y="137"/>
                  </a:lnTo>
                  <a:lnTo>
                    <a:pt x="192" y="128"/>
                  </a:lnTo>
                  <a:lnTo>
                    <a:pt x="195" y="118"/>
                  </a:lnTo>
                  <a:lnTo>
                    <a:pt x="196" y="108"/>
                  </a:lnTo>
                  <a:lnTo>
                    <a:pt x="197" y="98"/>
                  </a:lnTo>
                  <a:lnTo>
                    <a:pt x="196" y="88"/>
                  </a:lnTo>
                  <a:lnTo>
                    <a:pt x="195" y="79"/>
                  </a:lnTo>
                  <a:lnTo>
                    <a:pt x="192" y="69"/>
                  </a:lnTo>
                  <a:lnTo>
                    <a:pt x="189" y="60"/>
                  </a:lnTo>
                  <a:lnTo>
                    <a:pt x="185" y="52"/>
                  </a:lnTo>
                  <a:lnTo>
                    <a:pt x="180" y="43"/>
                  </a:lnTo>
                  <a:lnTo>
                    <a:pt x="174" y="36"/>
                  </a:lnTo>
                  <a:lnTo>
                    <a:pt x="168" y="29"/>
                  </a:lnTo>
                  <a:lnTo>
                    <a:pt x="161" y="22"/>
                  </a:lnTo>
                  <a:lnTo>
                    <a:pt x="153" y="17"/>
                  </a:lnTo>
                  <a:lnTo>
                    <a:pt x="145" y="12"/>
                  </a:lnTo>
                  <a:lnTo>
                    <a:pt x="136" y="8"/>
                  </a:lnTo>
                  <a:lnTo>
                    <a:pt x="127" y="4"/>
                  </a:lnTo>
                  <a:lnTo>
                    <a:pt x="118" y="2"/>
                  </a:lnTo>
                  <a:lnTo>
                    <a:pt x="108" y="1"/>
                  </a:lnTo>
                  <a:lnTo>
                    <a:pt x="98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7" name="Freeform 342"/>
            <p:cNvSpPr>
              <a:spLocks/>
            </p:cNvSpPr>
            <p:nvPr/>
          </p:nvSpPr>
          <p:spPr bwMode="auto">
            <a:xfrm>
              <a:off x="2102" y="1561"/>
              <a:ext cx="100" cy="99"/>
            </a:xfrm>
            <a:custGeom>
              <a:avLst/>
              <a:gdLst>
                <a:gd name="T0" fmla="*/ 0 w 100"/>
                <a:gd name="T1" fmla="*/ 98 h 99"/>
                <a:gd name="T2" fmla="*/ 0 w 100"/>
                <a:gd name="T3" fmla="*/ 98 h 99"/>
                <a:gd name="T4" fmla="*/ 1 w 100"/>
                <a:gd name="T5" fmla="*/ 88 h 99"/>
                <a:gd name="T6" fmla="*/ 2 w 100"/>
                <a:gd name="T7" fmla="*/ 79 h 99"/>
                <a:gd name="T8" fmla="*/ 5 w 100"/>
                <a:gd name="T9" fmla="*/ 69 h 99"/>
                <a:gd name="T10" fmla="*/ 8 w 100"/>
                <a:gd name="T11" fmla="*/ 60 h 99"/>
                <a:gd name="T12" fmla="*/ 12 w 100"/>
                <a:gd name="T13" fmla="*/ 51 h 99"/>
                <a:gd name="T14" fmla="*/ 17 w 100"/>
                <a:gd name="T15" fmla="*/ 43 h 99"/>
                <a:gd name="T16" fmla="*/ 23 w 100"/>
                <a:gd name="T17" fmla="*/ 36 h 99"/>
                <a:gd name="T18" fmla="*/ 29 w 100"/>
                <a:gd name="T19" fmla="*/ 29 h 99"/>
                <a:gd name="T20" fmla="*/ 36 w 100"/>
                <a:gd name="T21" fmla="*/ 22 h 99"/>
                <a:gd name="T22" fmla="*/ 44 w 100"/>
                <a:gd name="T23" fmla="*/ 17 h 99"/>
                <a:gd name="T24" fmla="*/ 52 w 100"/>
                <a:gd name="T25" fmla="*/ 12 h 99"/>
                <a:gd name="T26" fmla="*/ 61 w 100"/>
                <a:gd name="T27" fmla="*/ 7 h 99"/>
                <a:gd name="T28" fmla="*/ 70 w 100"/>
                <a:gd name="T29" fmla="*/ 4 h 99"/>
                <a:gd name="T30" fmla="*/ 79 w 100"/>
                <a:gd name="T31" fmla="*/ 2 h 99"/>
                <a:gd name="T32" fmla="*/ 89 w 100"/>
                <a:gd name="T33" fmla="*/ 0 h 99"/>
                <a:gd name="T34" fmla="*/ 99 w 100"/>
                <a:gd name="T35" fmla="*/ 0 h 99"/>
                <a:gd name="T36" fmla="*/ 99 w 100"/>
                <a:gd name="T37" fmla="*/ 0 h 99"/>
                <a:gd name="T38" fmla="*/ 89 w 100"/>
                <a:gd name="T39" fmla="*/ 1 h 99"/>
                <a:gd name="T40" fmla="*/ 79 w 100"/>
                <a:gd name="T41" fmla="*/ 2 h 99"/>
                <a:gd name="T42" fmla="*/ 70 w 100"/>
                <a:gd name="T43" fmla="*/ 5 h 99"/>
                <a:gd name="T44" fmla="*/ 61 w 100"/>
                <a:gd name="T45" fmla="*/ 8 h 99"/>
                <a:gd name="T46" fmla="*/ 53 w 100"/>
                <a:gd name="T47" fmla="*/ 12 h 99"/>
                <a:gd name="T48" fmla="*/ 44 w 100"/>
                <a:gd name="T49" fmla="*/ 17 h 99"/>
                <a:gd name="T50" fmla="*/ 37 w 100"/>
                <a:gd name="T51" fmla="*/ 23 h 99"/>
                <a:gd name="T52" fmla="*/ 30 w 100"/>
                <a:gd name="T53" fmla="*/ 29 h 99"/>
                <a:gd name="T54" fmla="*/ 23 w 100"/>
                <a:gd name="T55" fmla="*/ 36 h 99"/>
                <a:gd name="T56" fmla="*/ 18 w 100"/>
                <a:gd name="T57" fmla="*/ 44 h 99"/>
                <a:gd name="T58" fmla="*/ 13 w 100"/>
                <a:gd name="T59" fmla="*/ 52 h 99"/>
                <a:gd name="T60" fmla="*/ 9 w 100"/>
                <a:gd name="T61" fmla="*/ 60 h 99"/>
                <a:gd name="T62" fmla="*/ 5 w 100"/>
                <a:gd name="T63" fmla="*/ 69 h 99"/>
                <a:gd name="T64" fmla="*/ 3 w 100"/>
                <a:gd name="T65" fmla="*/ 79 h 99"/>
                <a:gd name="T66" fmla="*/ 1 w 100"/>
                <a:gd name="T67" fmla="*/ 88 h 99"/>
                <a:gd name="T68" fmla="*/ 1 w 100"/>
                <a:gd name="T69" fmla="*/ 98 h 99"/>
                <a:gd name="T70" fmla="*/ 1 w 100"/>
                <a:gd name="T71" fmla="*/ 98 h 99"/>
                <a:gd name="T72" fmla="*/ 0 w 100"/>
                <a:gd name="T73" fmla="*/ 98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99"/>
                <a:gd name="T113" fmla="*/ 100 w 100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99">
                  <a:moveTo>
                    <a:pt x="0" y="98"/>
                  </a:moveTo>
                  <a:lnTo>
                    <a:pt x="0" y="98"/>
                  </a:lnTo>
                  <a:lnTo>
                    <a:pt x="1" y="88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2" y="12"/>
                  </a:lnTo>
                  <a:lnTo>
                    <a:pt x="61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3" y="12"/>
                  </a:lnTo>
                  <a:lnTo>
                    <a:pt x="44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8" y="44"/>
                  </a:lnTo>
                  <a:lnTo>
                    <a:pt x="13" y="52"/>
                  </a:lnTo>
                  <a:lnTo>
                    <a:pt x="9" y="60"/>
                  </a:lnTo>
                  <a:lnTo>
                    <a:pt x="5" y="69"/>
                  </a:lnTo>
                  <a:lnTo>
                    <a:pt x="3" y="79"/>
                  </a:lnTo>
                  <a:lnTo>
                    <a:pt x="1" y="88"/>
                  </a:lnTo>
                  <a:lnTo>
                    <a:pt x="1" y="98"/>
                  </a:lnTo>
                  <a:lnTo>
                    <a:pt x="0" y="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8" name="Freeform 343"/>
            <p:cNvSpPr>
              <a:spLocks/>
            </p:cNvSpPr>
            <p:nvPr/>
          </p:nvSpPr>
          <p:spPr bwMode="auto">
            <a:xfrm>
              <a:off x="2102" y="1659"/>
              <a:ext cx="100" cy="100"/>
            </a:xfrm>
            <a:custGeom>
              <a:avLst/>
              <a:gdLst>
                <a:gd name="T0" fmla="*/ 99 w 100"/>
                <a:gd name="T1" fmla="*/ 99 h 100"/>
                <a:gd name="T2" fmla="*/ 99 w 100"/>
                <a:gd name="T3" fmla="*/ 99 h 100"/>
                <a:gd name="T4" fmla="*/ 89 w 100"/>
                <a:gd name="T5" fmla="*/ 99 h 100"/>
                <a:gd name="T6" fmla="*/ 79 w 100"/>
                <a:gd name="T7" fmla="*/ 97 h 100"/>
                <a:gd name="T8" fmla="*/ 70 w 100"/>
                <a:gd name="T9" fmla="*/ 95 h 100"/>
                <a:gd name="T10" fmla="*/ 61 w 100"/>
                <a:gd name="T11" fmla="*/ 91 h 100"/>
                <a:gd name="T12" fmla="*/ 52 w 100"/>
                <a:gd name="T13" fmla="*/ 87 h 100"/>
                <a:gd name="T14" fmla="*/ 44 w 100"/>
                <a:gd name="T15" fmla="*/ 82 h 100"/>
                <a:gd name="T16" fmla="*/ 36 w 100"/>
                <a:gd name="T17" fmla="*/ 77 h 100"/>
                <a:gd name="T18" fmla="*/ 29 w 100"/>
                <a:gd name="T19" fmla="*/ 70 h 100"/>
                <a:gd name="T20" fmla="*/ 23 w 100"/>
                <a:gd name="T21" fmla="*/ 63 h 100"/>
                <a:gd name="T22" fmla="*/ 17 w 100"/>
                <a:gd name="T23" fmla="*/ 56 h 100"/>
                <a:gd name="T24" fmla="*/ 12 w 100"/>
                <a:gd name="T25" fmla="*/ 47 h 100"/>
                <a:gd name="T26" fmla="*/ 8 w 100"/>
                <a:gd name="T27" fmla="*/ 39 h 100"/>
                <a:gd name="T28" fmla="*/ 5 w 100"/>
                <a:gd name="T29" fmla="*/ 30 h 100"/>
                <a:gd name="T30" fmla="*/ 2 w 100"/>
                <a:gd name="T31" fmla="*/ 20 h 100"/>
                <a:gd name="T32" fmla="*/ 1 w 100"/>
                <a:gd name="T33" fmla="*/ 10 h 100"/>
                <a:gd name="T34" fmla="*/ 0 w 100"/>
                <a:gd name="T35" fmla="*/ 0 h 100"/>
                <a:gd name="T36" fmla="*/ 1 w 100"/>
                <a:gd name="T37" fmla="*/ 0 h 100"/>
                <a:gd name="T38" fmla="*/ 1 w 100"/>
                <a:gd name="T39" fmla="*/ 10 h 100"/>
                <a:gd name="T40" fmla="*/ 3 w 100"/>
                <a:gd name="T41" fmla="*/ 20 h 100"/>
                <a:gd name="T42" fmla="*/ 5 w 100"/>
                <a:gd name="T43" fmla="*/ 30 h 100"/>
                <a:gd name="T44" fmla="*/ 9 w 100"/>
                <a:gd name="T45" fmla="*/ 38 h 100"/>
                <a:gd name="T46" fmla="*/ 13 w 100"/>
                <a:gd name="T47" fmla="*/ 47 h 100"/>
                <a:gd name="T48" fmla="*/ 18 w 100"/>
                <a:gd name="T49" fmla="*/ 55 h 100"/>
                <a:gd name="T50" fmla="*/ 23 w 100"/>
                <a:gd name="T51" fmla="*/ 63 h 100"/>
                <a:gd name="T52" fmla="*/ 30 w 100"/>
                <a:gd name="T53" fmla="*/ 70 h 100"/>
                <a:gd name="T54" fmla="*/ 37 w 100"/>
                <a:gd name="T55" fmla="*/ 76 h 100"/>
                <a:gd name="T56" fmla="*/ 44 w 100"/>
                <a:gd name="T57" fmla="*/ 82 h 100"/>
                <a:gd name="T58" fmla="*/ 53 w 100"/>
                <a:gd name="T59" fmla="*/ 87 h 100"/>
                <a:gd name="T60" fmla="*/ 61 w 100"/>
                <a:gd name="T61" fmla="*/ 91 h 100"/>
                <a:gd name="T62" fmla="*/ 70 w 100"/>
                <a:gd name="T63" fmla="*/ 94 h 100"/>
                <a:gd name="T64" fmla="*/ 79 w 100"/>
                <a:gd name="T65" fmla="*/ 97 h 100"/>
                <a:gd name="T66" fmla="*/ 89 w 100"/>
                <a:gd name="T67" fmla="*/ 98 h 100"/>
                <a:gd name="T68" fmla="*/ 99 w 100"/>
                <a:gd name="T69" fmla="*/ 99 h 100"/>
                <a:gd name="T70" fmla="*/ 99 w 100"/>
                <a:gd name="T71" fmla="*/ 99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100"/>
                <a:gd name="T110" fmla="*/ 100 w 100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100">
                  <a:moveTo>
                    <a:pt x="99" y="99"/>
                  </a:moveTo>
                  <a:lnTo>
                    <a:pt x="99" y="99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5"/>
                  </a:lnTo>
                  <a:lnTo>
                    <a:pt x="61" y="91"/>
                  </a:lnTo>
                  <a:lnTo>
                    <a:pt x="52" y="87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9" y="70"/>
                  </a:lnTo>
                  <a:lnTo>
                    <a:pt x="23" y="63"/>
                  </a:lnTo>
                  <a:lnTo>
                    <a:pt x="17" y="56"/>
                  </a:lnTo>
                  <a:lnTo>
                    <a:pt x="12" y="47"/>
                  </a:lnTo>
                  <a:lnTo>
                    <a:pt x="8" y="39"/>
                  </a:lnTo>
                  <a:lnTo>
                    <a:pt x="5" y="30"/>
                  </a:lnTo>
                  <a:lnTo>
                    <a:pt x="2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0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9" y="38"/>
                  </a:lnTo>
                  <a:lnTo>
                    <a:pt x="13" y="47"/>
                  </a:lnTo>
                  <a:lnTo>
                    <a:pt x="18" y="55"/>
                  </a:lnTo>
                  <a:lnTo>
                    <a:pt x="23" y="63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4" y="82"/>
                  </a:lnTo>
                  <a:lnTo>
                    <a:pt x="53" y="87"/>
                  </a:lnTo>
                  <a:lnTo>
                    <a:pt x="61" y="91"/>
                  </a:lnTo>
                  <a:lnTo>
                    <a:pt x="70" y="94"/>
                  </a:lnTo>
                  <a:lnTo>
                    <a:pt x="79" y="97"/>
                  </a:lnTo>
                  <a:lnTo>
                    <a:pt x="89" y="98"/>
                  </a:lnTo>
                  <a:lnTo>
                    <a:pt x="99" y="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9" name="Freeform 344"/>
            <p:cNvSpPr>
              <a:spLocks/>
            </p:cNvSpPr>
            <p:nvPr/>
          </p:nvSpPr>
          <p:spPr bwMode="auto">
            <a:xfrm>
              <a:off x="2201" y="1659"/>
              <a:ext cx="100" cy="100"/>
            </a:xfrm>
            <a:custGeom>
              <a:avLst/>
              <a:gdLst>
                <a:gd name="T0" fmla="*/ 99 w 100"/>
                <a:gd name="T1" fmla="*/ 0 h 100"/>
                <a:gd name="T2" fmla="*/ 99 w 100"/>
                <a:gd name="T3" fmla="*/ 0 h 100"/>
                <a:gd name="T4" fmla="*/ 98 w 100"/>
                <a:gd name="T5" fmla="*/ 10 h 100"/>
                <a:gd name="T6" fmla="*/ 97 w 100"/>
                <a:gd name="T7" fmla="*/ 20 h 100"/>
                <a:gd name="T8" fmla="*/ 94 w 100"/>
                <a:gd name="T9" fmla="*/ 30 h 100"/>
                <a:gd name="T10" fmla="*/ 91 w 100"/>
                <a:gd name="T11" fmla="*/ 39 h 100"/>
                <a:gd name="T12" fmla="*/ 87 w 100"/>
                <a:gd name="T13" fmla="*/ 47 h 100"/>
                <a:gd name="T14" fmla="*/ 82 w 100"/>
                <a:gd name="T15" fmla="*/ 56 h 100"/>
                <a:gd name="T16" fmla="*/ 76 w 100"/>
                <a:gd name="T17" fmla="*/ 63 h 100"/>
                <a:gd name="T18" fmla="*/ 70 w 100"/>
                <a:gd name="T19" fmla="*/ 70 h 100"/>
                <a:gd name="T20" fmla="*/ 63 w 100"/>
                <a:gd name="T21" fmla="*/ 77 h 100"/>
                <a:gd name="T22" fmla="*/ 55 w 100"/>
                <a:gd name="T23" fmla="*/ 82 h 100"/>
                <a:gd name="T24" fmla="*/ 47 w 100"/>
                <a:gd name="T25" fmla="*/ 87 h 100"/>
                <a:gd name="T26" fmla="*/ 39 w 100"/>
                <a:gd name="T27" fmla="*/ 91 h 100"/>
                <a:gd name="T28" fmla="*/ 29 w 100"/>
                <a:gd name="T29" fmla="*/ 95 h 100"/>
                <a:gd name="T30" fmla="*/ 20 w 100"/>
                <a:gd name="T31" fmla="*/ 97 h 100"/>
                <a:gd name="T32" fmla="*/ 10 w 100"/>
                <a:gd name="T33" fmla="*/ 99 h 100"/>
                <a:gd name="T34" fmla="*/ 0 w 100"/>
                <a:gd name="T35" fmla="*/ 99 h 100"/>
                <a:gd name="T36" fmla="*/ 0 w 100"/>
                <a:gd name="T37" fmla="*/ 99 h 100"/>
                <a:gd name="T38" fmla="*/ 10 w 100"/>
                <a:gd name="T39" fmla="*/ 98 h 100"/>
                <a:gd name="T40" fmla="*/ 20 w 100"/>
                <a:gd name="T41" fmla="*/ 97 h 100"/>
                <a:gd name="T42" fmla="*/ 29 w 100"/>
                <a:gd name="T43" fmla="*/ 94 h 100"/>
                <a:gd name="T44" fmla="*/ 38 w 100"/>
                <a:gd name="T45" fmla="*/ 91 h 100"/>
                <a:gd name="T46" fmla="*/ 47 w 100"/>
                <a:gd name="T47" fmla="*/ 87 h 100"/>
                <a:gd name="T48" fmla="*/ 55 w 100"/>
                <a:gd name="T49" fmla="*/ 82 h 100"/>
                <a:gd name="T50" fmla="*/ 63 w 100"/>
                <a:gd name="T51" fmla="*/ 76 h 100"/>
                <a:gd name="T52" fmla="*/ 70 w 100"/>
                <a:gd name="T53" fmla="*/ 70 h 100"/>
                <a:gd name="T54" fmla="*/ 76 w 100"/>
                <a:gd name="T55" fmla="*/ 63 h 100"/>
                <a:gd name="T56" fmla="*/ 82 w 100"/>
                <a:gd name="T57" fmla="*/ 55 h 100"/>
                <a:gd name="T58" fmla="*/ 87 w 100"/>
                <a:gd name="T59" fmla="*/ 47 h 100"/>
                <a:gd name="T60" fmla="*/ 91 w 100"/>
                <a:gd name="T61" fmla="*/ 38 h 100"/>
                <a:gd name="T62" fmla="*/ 94 w 100"/>
                <a:gd name="T63" fmla="*/ 30 h 100"/>
                <a:gd name="T64" fmla="*/ 97 w 100"/>
                <a:gd name="T65" fmla="*/ 20 h 100"/>
                <a:gd name="T66" fmla="*/ 98 w 100"/>
                <a:gd name="T67" fmla="*/ 10 h 100"/>
                <a:gd name="T68" fmla="*/ 98 w 100"/>
                <a:gd name="T69" fmla="*/ 0 h 100"/>
                <a:gd name="T70" fmla="*/ 98 w 100"/>
                <a:gd name="T71" fmla="*/ 0 h 100"/>
                <a:gd name="T72" fmla="*/ 99 w 100"/>
                <a:gd name="T73" fmla="*/ 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00"/>
                <a:gd name="T113" fmla="*/ 100 w 100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00">
                  <a:moveTo>
                    <a:pt x="99" y="0"/>
                  </a:moveTo>
                  <a:lnTo>
                    <a:pt x="99" y="0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4" y="30"/>
                  </a:lnTo>
                  <a:lnTo>
                    <a:pt x="91" y="39"/>
                  </a:lnTo>
                  <a:lnTo>
                    <a:pt x="87" y="47"/>
                  </a:lnTo>
                  <a:lnTo>
                    <a:pt x="82" y="56"/>
                  </a:lnTo>
                  <a:lnTo>
                    <a:pt x="76" y="63"/>
                  </a:lnTo>
                  <a:lnTo>
                    <a:pt x="70" y="70"/>
                  </a:lnTo>
                  <a:lnTo>
                    <a:pt x="63" y="77"/>
                  </a:lnTo>
                  <a:lnTo>
                    <a:pt x="55" y="82"/>
                  </a:lnTo>
                  <a:lnTo>
                    <a:pt x="47" y="87"/>
                  </a:lnTo>
                  <a:lnTo>
                    <a:pt x="39" y="91"/>
                  </a:lnTo>
                  <a:lnTo>
                    <a:pt x="29" y="95"/>
                  </a:lnTo>
                  <a:lnTo>
                    <a:pt x="20" y="97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10" y="98"/>
                  </a:lnTo>
                  <a:lnTo>
                    <a:pt x="20" y="97"/>
                  </a:lnTo>
                  <a:lnTo>
                    <a:pt x="29" y="94"/>
                  </a:lnTo>
                  <a:lnTo>
                    <a:pt x="38" y="91"/>
                  </a:lnTo>
                  <a:lnTo>
                    <a:pt x="47" y="87"/>
                  </a:lnTo>
                  <a:lnTo>
                    <a:pt x="55" y="82"/>
                  </a:lnTo>
                  <a:lnTo>
                    <a:pt x="63" y="76"/>
                  </a:lnTo>
                  <a:lnTo>
                    <a:pt x="70" y="70"/>
                  </a:lnTo>
                  <a:lnTo>
                    <a:pt x="76" y="63"/>
                  </a:lnTo>
                  <a:lnTo>
                    <a:pt x="82" y="55"/>
                  </a:lnTo>
                  <a:lnTo>
                    <a:pt x="87" y="47"/>
                  </a:lnTo>
                  <a:lnTo>
                    <a:pt x="91" y="38"/>
                  </a:lnTo>
                  <a:lnTo>
                    <a:pt x="94" y="30"/>
                  </a:lnTo>
                  <a:lnTo>
                    <a:pt x="97" y="20"/>
                  </a:lnTo>
                  <a:lnTo>
                    <a:pt x="98" y="10"/>
                  </a:lnTo>
                  <a:lnTo>
                    <a:pt x="98" y="0"/>
                  </a:lnTo>
                  <a:lnTo>
                    <a:pt x="9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0" name="Freeform 345"/>
            <p:cNvSpPr>
              <a:spLocks/>
            </p:cNvSpPr>
            <p:nvPr/>
          </p:nvSpPr>
          <p:spPr bwMode="auto">
            <a:xfrm>
              <a:off x="2201" y="1561"/>
              <a:ext cx="100" cy="99"/>
            </a:xfrm>
            <a:custGeom>
              <a:avLst/>
              <a:gdLst>
                <a:gd name="T0" fmla="*/ 0 w 100"/>
                <a:gd name="T1" fmla="*/ 0 h 99"/>
                <a:gd name="T2" fmla="*/ 0 w 100"/>
                <a:gd name="T3" fmla="*/ 0 h 99"/>
                <a:gd name="T4" fmla="*/ 10 w 100"/>
                <a:gd name="T5" fmla="*/ 0 h 99"/>
                <a:gd name="T6" fmla="*/ 20 w 100"/>
                <a:gd name="T7" fmla="*/ 2 h 99"/>
                <a:gd name="T8" fmla="*/ 29 w 100"/>
                <a:gd name="T9" fmla="*/ 4 h 99"/>
                <a:gd name="T10" fmla="*/ 39 w 100"/>
                <a:gd name="T11" fmla="*/ 7 h 99"/>
                <a:gd name="T12" fmla="*/ 47 w 100"/>
                <a:gd name="T13" fmla="*/ 12 h 99"/>
                <a:gd name="T14" fmla="*/ 55 w 100"/>
                <a:gd name="T15" fmla="*/ 17 h 99"/>
                <a:gd name="T16" fmla="*/ 63 w 100"/>
                <a:gd name="T17" fmla="*/ 22 h 99"/>
                <a:gd name="T18" fmla="*/ 70 w 100"/>
                <a:gd name="T19" fmla="*/ 29 h 99"/>
                <a:gd name="T20" fmla="*/ 76 w 100"/>
                <a:gd name="T21" fmla="*/ 36 h 99"/>
                <a:gd name="T22" fmla="*/ 82 w 100"/>
                <a:gd name="T23" fmla="*/ 43 h 99"/>
                <a:gd name="T24" fmla="*/ 87 w 100"/>
                <a:gd name="T25" fmla="*/ 51 h 99"/>
                <a:gd name="T26" fmla="*/ 91 w 100"/>
                <a:gd name="T27" fmla="*/ 60 h 99"/>
                <a:gd name="T28" fmla="*/ 94 w 100"/>
                <a:gd name="T29" fmla="*/ 69 h 99"/>
                <a:gd name="T30" fmla="*/ 97 w 100"/>
                <a:gd name="T31" fmla="*/ 79 h 99"/>
                <a:gd name="T32" fmla="*/ 98 w 100"/>
                <a:gd name="T33" fmla="*/ 88 h 99"/>
                <a:gd name="T34" fmla="*/ 99 w 100"/>
                <a:gd name="T35" fmla="*/ 98 h 99"/>
                <a:gd name="T36" fmla="*/ 98 w 100"/>
                <a:gd name="T37" fmla="*/ 98 h 99"/>
                <a:gd name="T38" fmla="*/ 98 w 100"/>
                <a:gd name="T39" fmla="*/ 88 h 99"/>
                <a:gd name="T40" fmla="*/ 97 w 100"/>
                <a:gd name="T41" fmla="*/ 79 h 99"/>
                <a:gd name="T42" fmla="*/ 94 w 100"/>
                <a:gd name="T43" fmla="*/ 69 h 99"/>
                <a:gd name="T44" fmla="*/ 91 w 100"/>
                <a:gd name="T45" fmla="*/ 60 h 99"/>
                <a:gd name="T46" fmla="*/ 87 w 100"/>
                <a:gd name="T47" fmla="*/ 52 h 99"/>
                <a:gd name="T48" fmla="*/ 82 w 100"/>
                <a:gd name="T49" fmla="*/ 44 h 99"/>
                <a:gd name="T50" fmla="*/ 76 w 100"/>
                <a:gd name="T51" fmla="*/ 36 h 99"/>
                <a:gd name="T52" fmla="*/ 70 w 100"/>
                <a:gd name="T53" fmla="*/ 29 h 99"/>
                <a:gd name="T54" fmla="*/ 63 w 100"/>
                <a:gd name="T55" fmla="*/ 23 h 99"/>
                <a:gd name="T56" fmla="*/ 55 w 100"/>
                <a:gd name="T57" fmla="*/ 17 h 99"/>
                <a:gd name="T58" fmla="*/ 47 w 100"/>
                <a:gd name="T59" fmla="*/ 12 h 99"/>
                <a:gd name="T60" fmla="*/ 38 w 100"/>
                <a:gd name="T61" fmla="*/ 8 h 99"/>
                <a:gd name="T62" fmla="*/ 29 w 100"/>
                <a:gd name="T63" fmla="*/ 5 h 99"/>
                <a:gd name="T64" fmla="*/ 20 w 100"/>
                <a:gd name="T65" fmla="*/ 2 h 99"/>
                <a:gd name="T66" fmla="*/ 10 w 100"/>
                <a:gd name="T67" fmla="*/ 1 h 99"/>
                <a:gd name="T68" fmla="*/ 0 w 100"/>
                <a:gd name="T69" fmla="*/ 0 h 99"/>
                <a:gd name="T70" fmla="*/ 0 w 100"/>
                <a:gd name="T71" fmla="*/ 0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99"/>
                <a:gd name="T110" fmla="*/ 100 w 100"/>
                <a:gd name="T111" fmla="*/ 99 h 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99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9" y="4"/>
                  </a:lnTo>
                  <a:lnTo>
                    <a:pt x="39" y="7"/>
                  </a:lnTo>
                  <a:lnTo>
                    <a:pt x="47" y="12"/>
                  </a:lnTo>
                  <a:lnTo>
                    <a:pt x="55" y="17"/>
                  </a:lnTo>
                  <a:lnTo>
                    <a:pt x="63" y="22"/>
                  </a:lnTo>
                  <a:lnTo>
                    <a:pt x="70" y="29"/>
                  </a:lnTo>
                  <a:lnTo>
                    <a:pt x="76" y="36"/>
                  </a:lnTo>
                  <a:lnTo>
                    <a:pt x="82" y="43"/>
                  </a:lnTo>
                  <a:lnTo>
                    <a:pt x="87" y="51"/>
                  </a:lnTo>
                  <a:lnTo>
                    <a:pt x="91" y="60"/>
                  </a:lnTo>
                  <a:lnTo>
                    <a:pt x="94" y="69"/>
                  </a:lnTo>
                  <a:lnTo>
                    <a:pt x="97" y="79"/>
                  </a:lnTo>
                  <a:lnTo>
                    <a:pt x="98" y="8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97" y="79"/>
                  </a:lnTo>
                  <a:lnTo>
                    <a:pt x="94" y="69"/>
                  </a:lnTo>
                  <a:lnTo>
                    <a:pt x="91" y="60"/>
                  </a:lnTo>
                  <a:lnTo>
                    <a:pt x="87" y="52"/>
                  </a:lnTo>
                  <a:lnTo>
                    <a:pt x="82" y="44"/>
                  </a:lnTo>
                  <a:lnTo>
                    <a:pt x="76" y="36"/>
                  </a:lnTo>
                  <a:lnTo>
                    <a:pt x="70" y="29"/>
                  </a:lnTo>
                  <a:lnTo>
                    <a:pt x="63" y="23"/>
                  </a:lnTo>
                  <a:lnTo>
                    <a:pt x="55" y="17"/>
                  </a:lnTo>
                  <a:lnTo>
                    <a:pt x="47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1" name="Freeform 346"/>
            <p:cNvSpPr>
              <a:spLocks/>
            </p:cNvSpPr>
            <p:nvPr/>
          </p:nvSpPr>
          <p:spPr bwMode="auto">
            <a:xfrm>
              <a:off x="2109" y="1568"/>
              <a:ext cx="184" cy="184"/>
            </a:xfrm>
            <a:custGeom>
              <a:avLst/>
              <a:gdLst>
                <a:gd name="T0" fmla="*/ 101 w 184"/>
                <a:gd name="T1" fmla="*/ 0 h 184"/>
                <a:gd name="T2" fmla="*/ 119 w 184"/>
                <a:gd name="T3" fmla="*/ 4 h 184"/>
                <a:gd name="T4" fmla="*/ 135 w 184"/>
                <a:gd name="T5" fmla="*/ 11 h 184"/>
                <a:gd name="T6" fmla="*/ 150 w 184"/>
                <a:gd name="T7" fmla="*/ 21 h 184"/>
                <a:gd name="T8" fmla="*/ 163 w 184"/>
                <a:gd name="T9" fmla="*/ 33 h 184"/>
                <a:gd name="T10" fmla="*/ 172 w 184"/>
                <a:gd name="T11" fmla="*/ 48 h 184"/>
                <a:gd name="T12" fmla="*/ 179 w 184"/>
                <a:gd name="T13" fmla="*/ 64 h 184"/>
                <a:gd name="T14" fmla="*/ 183 w 184"/>
                <a:gd name="T15" fmla="*/ 82 h 184"/>
                <a:gd name="T16" fmla="*/ 183 w 184"/>
                <a:gd name="T17" fmla="*/ 101 h 184"/>
                <a:gd name="T18" fmla="*/ 179 w 184"/>
                <a:gd name="T19" fmla="*/ 119 h 184"/>
                <a:gd name="T20" fmla="*/ 172 w 184"/>
                <a:gd name="T21" fmla="*/ 135 h 184"/>
                <a:gd name="T22" fmla="*/ 163 w 184"/>
                <a:gd name="T23" fmla="*/ 150 h 184"/>
                <a:gd name="T24" fmla="*/ 150 w 184"/>
                <a:gd name="T25" fmla="*/ 162 h 184"/>
                <a:gd name="T26" fmla="*/ 135 w 184"/>
                <a:gd name="T27" fmla="*/ 172 h 184"/>
                <a:gd name="T28" fmla="*/ 119 w 184"/>
                <a:gd name="T29" fmla="*/ 179 h 184"/>
                <a:gd name="T30" fmla="*/ 101 w 184"/>
                <a:gd name="T31" fmla="*/ 183 h 184"/>
                <a:gd name="T32" fmla="*/ 82 w 184"/>
                <a:gd name="T33" fmla="*/ 183 h 184"/>
                <a:gd name="T34" fmla="*/ 65 w 184"/>
                <a:gd name="T35" fmla="*/ 179 h 184"/>
                <a:gd name="T36" fmla="*/ 48 w 184"/>
                <a:gd name="T37" fmla="*/ 172 h 184"/>
                <a:gd name="T38" fmla="*/ 34 w 184"/>
                <a:gd name="T39" fmla="*/ 162 h 184"/>
                <a:gd name="T40" fmla="*/ 21 w 184"/>
                <a:gd name="T41" fmla="*/ 150 h 184"/>
                <a:gd name="T42" fmla="*/ 11 w 184"/>
                <a:gd name="T43" fmla="*/ 135 h 184"/>
                <a:gd name="T44" fmla="*/ 4 w 184"/>
                <a:gd name="T45" fmla="*/ 119 h 184"/>
                <a:gd name="T46" fmla="*/ 0 w 184"/>
                <a:gd name="T47" fmla="*/ 101 h 184"/>
                <a:gd name="T48" fmla="*/ 0 w 184"/>
                <a:gd name="T49" fmla="*/ 82 h 184"/>
                <a:gd name="T50" fmla="*/ 4 w 184"/>
                <a:gd name="T51" fmla="*/ 64 h 184"/>
                <a:gd name="T52" fmla="*/ 11 w 184"/>
                <a:gd name="T53" fmla="*/ 48 h 184"/>
                <a:gd name="T54" fmla="*/ 21 w 184"/>
                <a:gd name="T55" fmla="*/ 33 h 184"/>
                <a:gd name="T56" fmla="*/ 34 w 184"/>
                <a:gd name="T57" fmla="*/ 21 h 184"/>
                <a:gd name="T58" fmla="*/ 48 w 184"/>
                <a:gd name="T59" fmla="*/ 11 h 184"/>
                <a:gd name="T60" fmla="*/ 65 w 184"/>
                <a:gd name="T61" fmla="*/ 4 h 184"/>
                <a:gd name="T62" fmla="*/ 82 w 184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84"/>
                <a:gd name="T98" fmla="*/ 184 w 184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84">
                  <a:moveTo>
                    <a:pt x="92" y="0"/>
                  </a:moveTo>
                  <a:lnTo>
                    <a:pt x="101" y="0"/>
                  </a:lnTo>
                  <a:lnTo>
                    <a:pt x="110" y="1"/>
                  </a:lnTo>
                  <a:lnTo>
                    <a:pt x="119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3" y="15"/>
                  </a:lnTo>
                  <a:lnTo>
                    <a:pt x="150" y="21"/>
                  </a:lnTo>
                  <a:lnTo>
                    <a:pt x="157" y="27"/>
                  </a:lnTo>
                  <a:lnTo>
                    <a:pt x="163" y="33"/>
                  </a:lnTo>
                  <a:lnTo>
                    <a:pt x="168" y="40"/>
                  </a:lnTo>
                  <a:lnTo>
                    <a:pt x="172" y="48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2" y="73"/>
                  </a:lnTo>
                  <a:lnTo>
                    <a:pt x="183" y="82"/>
                  </a:lnTo>
                  <a:lnTo>
                    <a:pt x="183" y="91"/>
                  </a:lnTo>
                  <a:lnTo>
                    <a:pt x="183" y="101"/>
                  </a:lnTo>
                  <a:lnTo>
                    <a:pt x="182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8" y="143"/>
                  </a:lnTo>
                  <a:lnTo>
                    <a:pt x="163" y="150"/>
                  </a:lnTo>
                  <a:lnTo>
                    <a:pt x="157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5" y="172"/>
                  </a:lnTo>
                  <a:lnTo>
                    <a:pt x="127" y="176"/>
                  </a:lnTo>
                  <a:lnTo>
                    <a:pt x="119" y="179"/>
                  </a:lnTo>
                  <a:lnTo>
                    <a:pt x="110" y="181"/>
                  </a:lnTo>
                  <a:lnTo>
                    <a:pt x="101" y="183"/>
                  </a:lnTo>
                  <a:lnTo>
                    <a:pt x="92" y="183"/>
                  </a:lnTo>
                  <a:lnTo>
                    <a:pt x="82" y="183"/>
                  </a:lnTo>
                  <a:lnTo>
                    <a:pt x="73" y="181"/>
                  </a:lnTo>
                  <a:lnTo>
                    <a:pt x="65" y="179"/>
                  </a:lnTo>
                  <a:lnTo>
                    <a:pt x="56" y="176"/>
                  </a:lnTo>
                  <a:lnTo>
                    <a:pt x="48" y="172"/>
                  </a:lnTo>
                  <a:lnTo>
                    <a:pt x="40" y="167"/>
                  </a:lnTo>
                  <a:lnTo>
                    <a:pt x="34" y="162"/>
                  </a:lnTo>
                  <a:lnTo>
                    <a:pt x="27" y="156"/>
                  </a:lnTo>
                  <a:lnTo>
                    <a:pt x="21" y="150"/>
                  </a:lnTo>
                  <a:lnTo>
                    <a:pt x="16" y="143"/>
                  </a:lnTo>
                  <a:lnTo>
                    <a:pt x="11" y="135"/>
                  </a:lnTo>
                  <a:lnTo>
                    <a:pt x="7" y="127"/>
                  </a:lnTo>
                  <a:lnTo>
                    <a:pt x="4" y="119"/>
                  </a:lnTo>
                  <a:lnTo>
                    <a:pt x="2" y="110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3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7"/>
                  </a:lnTo>
                  <a:lnTo>
                    <a:pt x="65" y="4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2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2" name="Freeform 347"/>
            <p:cNvSpPr>
              <a:spLocks/>
            </p:cNvSpPr>
            <p:nvPr/>
          </p:nvSpPr>
          <p:spPr bwMode="auto">
            <a:xfrm>
              <a:off x="2201" y="1567"/>
              <a:ext cx="93" cy="93"/>
            </a:xfrm>
            <a:custGeom>
              <a:avLst/>
              <a:gdLst>
                <a:gd name="T0" fmla="*/ 91 w 93"/>
                <a:gd name="T1" fmla="*/ 92 h 93"/>
                <a:gd name="T2" fmla="*/ 91 w 93"/>
                <a:gd name="T3" fmla="*/ 92 h 93"/>
                <a:gd name="T4" fmla="*/ 91 w 93"/>
                <a:gd name="T5" fmla="*/ 83 h 93"/>
                <a:gd name="T6" fmla="*/ 89 w 93"/>
                <a:gd name="T7" fmla="*/ 74 h 93"/>
                <a:gd name="T8" fmla="*/ 87 w 93"/>
                <a:gd name="T9" fmla="*/ 65 h 93"/>
                <a:gd name="T10" fmla="*/ 84 w 93"/>
                <a:gd name="T11" fmla="*/ 57 h 93"/>
                <a:gd name="T12" fmla="*/ 80 w 93"/>
                <a:gd name="T13" fmla="*/ 49 h 93"/>
                <a:gd name="T14" fmla="*/ 75 w 93"/>
                <a:gd name="T15" fmla="*/ 41 h 93"/>
                <a:gd name="T16" fmla="*/ 70 w 93"/>
                <a:gd name="T17" fmla="*/ 34 h 93"/>
                <a:gd name="T18" fmla="*/ 64 w 93"/>
                <a:gd name="T19" fmla="*/ 28 h 93"/>
                <a:gd name="T20" fmla="*/ 58 w 93"/>
                <a:gd name="T21" fmla="*/ 22 h 93"/>
                <a:gd name="T22" fmla="*/ 51 w 93"/>
                <a:gd name="T23" fmla="*/ 17 h 93"/>
                <a:gd name="T24" fmla="*/ 43 w 93"/>
                <a:gd name="T25" fmla="*/ 12 h 93"/>
                <a:gd name="T26" fmla="*/ 35 w 93"/>
                <a:gd name="T27" fmla="*/ 8 h 93"/>
                <a:gd name="T28" fmla="*/ 27 w 93"/>
                <a:gd name="T29" fmla="*/ 5 h 93"/>
                <a:gd name="T30" fmla="*/ 18 w 93"/>
                <a:gd name="T31" fmla="*/ 3 h 93"/>
                <a:gd name="T32" fmla="*/ 9 w 93"/>
                <a:gd name="T33" fmla="*/ 1 h 93"/>
                <a:gd name="T34" fmla="*/ 0 w 93"/>
                <a:gd name="T35" fmla="*/ 1 h 93"/>
                <a:gd name="T36" fmla="*/ 0 w 93"/>
                <a:gd name="T37" fmla="*/ 0 h 93"/>
                <a:gd name="T38" fmla="*/ 9 w 93"/>
                <a:gd name="T39" fmla="*/ 1 h 93"/>
                <a:gd name="T40" fmla="*/ 18 w 93"/>
                <a:gd name="T41" fmla="*/ 2 h 93"/>
                <a:gd name="T42" fmla="*/ 27 w 93"/>
                <a:gd name="T43" fmla="*/ 5 h 93"/>
                <a:gd name="T44" fmla="*/ 36 w 93"/>
                <a:gd name="T45" fmla="*/ 8 h 93"/>
                <a:gd name="T46" fmla="*/ 44 w 93"/>
                <a:gd name="T47" fmla="*/ 11 h 93"/>
                <a:gd name="T48" fmla="*/ 51 w 93"/>
                <a:gd name="T49" fmla="*/ 16 h 93"/>
                <a:gd name="T50" fmla="*/ 58 w 93"/>
                <a:gd name="T51" fmla="*/ 21 h 93"/>
                <a:gd name="T52" fmla="*/ 65 w 93"/>
                <a:gd name="T53" fmla="*/ 27 h 93"/>
                <a:gd name="T54" fmla="*/ 71 w 93"/>
                <a:gd name="T55" fmla="*/ 34 h 93"/>
                <a:gd name="T56" fmla="*/ 76 w 93"/>
                <a:gd name="T57" fmla="*/ 41 h 93"/>
                <a:gd name="T58" fmla="*/ 81 w 93"/>
                <a:gd name="T59" fmla="*/ 48 h 93"/>
                <a:gd name="T60" fmla="*/ 84 w 93"/>
                <a:gd name="T61" fmla="*/ 57 h 93"/>
                <a:gd name="T62" fmla="*/ 88 w 93"/>
                <a:gd name="T63" fmla="*/ 65 h 93"/>
                <a:gd name="T64" fmla="*/ 90 w 93"/>
                <a:gd name="T65" fmla="*/ 74 h 93"/>
                <a:gd name="T66" fmla="*/ 91 w 93"/>
                <a:gd name="T67" fmla="*/ 83 h 93"/>
                <a:gd name="T68" fmla="*/ 92 w 93"/>
                <a:gd name="T69" fmla="*/ 92 h 93"/>
                <a:gd name="T70" fmla="*/ 92 w 93"/>
                <a:gd name="T71" fmla="*/ 92 h 93"/>
                <a:gd name="T72" fmla="*/ 91 w 93"/>
                <a:gd name="T73" fmla="*/ 92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"/>
                <a:gd name="T112" fmla="*/ 0 h 93"/>
                <a:gd name="T113" fmla="*/ 93 w 93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" h="93">
                  <a:moveTo>
                    <a:pt x="91" y="92"/>
                  </a:moveTo>
                  <a:lnTo>
                    <a:pt x="91" y="92"/>
                  </a:lnTo>
                  <a:lnTo>
                    <a:pt x="91" y="83"/>
                  </a:lnTo>
                  <a:lnTo>
                    <a:pt x="89" y="74"/>
                  </a:lnTo>
                  <a:lnTo>
                    <a:pt x="87" y="65"/>
                  </a:lnTo>
                  <a:lnTo>
                    <a:pt x="84" y="57"/>
                  </a:lnTo>
                  <a:lnTo>
                    <a:pt x="80" y="49"/>
                  </a:lnTo>
                  <a:lnTo>
                    <a:pt x="75" y="41"/>
                  </a:lnTo>
                  <a:lnTo>
                    <a:pt x="70" y="34"/>
                  </a:lnTo>
                  <a:lnTo>
                    <a:pt x="64" y="28"/>
                  </a:lnTo>
                  <a:lnTo>
                    <a:pt x="58" y="22"/>
                  </a:lnTo>
                  <a:lnTo>
                    <a:pt x="51" y="17"/>
                  </a:lnTo>
                  <a:lnTo>
                    <a:pt x="43" y="12"/>
                  </a:lnTo>
                  <a:lnTo>
                    <a:pt x="35" y="8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7" y="5"/>
                  </a:lnTo>
                  <a:lnTo>
                    <a:pt x="36" y="8"/>
                  </a:lnTo>
                  <a:lnTo>
                    <a:pt x="44" y="11"/>
                  </a:lnTo>
                  <a:lnTo>
                    <a:pt x="51" y="16"/>
                  </a:lnTo>
                  <a:lnTo>
                    <a:pt x="58" y="21"/>
                  </a:lnTo>
                  <a:lnTo>
                    <a:pt x="65" y="27"/>
                  </a:lnTo>
                  <a:lnTo>
                    <a:pt x="71" y="34"/>
                  </a:lnTo>
                  <a:lnTo>
                    <a:pt x="76" y="41"/>
                  </a:lnTo>
                  <a:lnTo>
                    <a:pt x="81" y="48"/>
                  </a:lnTo>
                  <a:lnTo>
                    <a:pt x="84" y="57"/>
                  </a:lnTo>
                  <a:lnTo>
                    <a:pt x="88" y="65"/>
                  </a:lnTo>
                  <a:lnTo>
                    <a:pt x="90" y="74"/>
                  </a:lnTo>
                  <a:lnTo>
                    <a:pt x="91" y="83"/>
                  </a:lnTo>
                  <a:lnTo>
                    <a:pt x="92" y="92"/>
                  </a:lnTo>
                  <a:lnTo>
                    <a:pt x="91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3" name="Freeform 348"/>
            <p:cNvSpPr>
              <a:spLocks/>
            </p:cNvSpPr>
            <p:nvPr/>
          </p:nvSpPr>
          <p:spPr bwMode="auto">
            <a:xfrm>
              <a:off x="2201" y="1659"/>
              <a:ext cx="93" cy="93"/>
            </a:xfrm>
            <a:custGeom>
              <a:avLst/>
              <a:gdLst>
                <a:gd name="T0" fmla="*/ 0 w 93"/>
                <a:gd name="T1" fmla="*/ 92 h 93"/>
                <a:gd name="T2" fmla="*/ 0 w 93"/>
                <a:gd name="T3" fmla="*/ 92 h 93"/>
                <a:gd name="T4" fmla="*/ 9 w 93"/>
                <a:gd name="T5" fmla="*/ 91 h 93"/>
                <a:gd name="T6" fmla="*/ 18 w 93"/>
                <a:gd name="T7" fmla="*/ 90 h 93"/>
                <a:gd name="T8" fmla="*/ 27 w 93"/>
                <a:gd name="T9" fmla="*/ 88 h 93"/>
                <a:gd name="T10" fmla="*/ 35 w 93"/>
                <a:gd name="T11" fmla="*/ 85 h 93"/>
                <a:gd name="T12" fmla="*/ 43 w 93"/>
                <a:gd name="T13" fmla="*/ 81 h 93"/>
                <a:gd name="T14" fmla="*/ 51 w 93"/>
                <a:gd name="T15" fmla="*/ 76 h 93"/>
                <a:gd name="T16" fmla="*/ 58 w 93"/>
                <a:gd name="T17" fmla="*/ 71 h 93"/>
                <a:gd name="T18" fmla="*/ 64 w 93"/>
                <a:gd name="T19" fmla="*/ 65 h 93"/>
                <a:gd name="T20" fmla="*/ 70 w 93"/>
                <a:gd name="T21" fmla="*/ 58 h 93"/>
                <a:gd name="T22" fmla="*/ 75 w 93"/>
                <a:gd name="T23" fmla="*/ 51 h 93"/>
                <a:gd name="T24" fmla="*/ 80 w 93"/>
                <a:gd name="T25" fmla="*/ 44 h 93"/>
                <a:gd name="T26" fmla="*/ 84 w 93"/>
                <a:gd name="T27" fmla="*/ 36 h 93"/>
                <a:gd name="T28" fmla="*/ 87 w 93"/>
                <a:gd name="T29" fmla="*/ 28 h 93"/>
                <a:gd name="T30" fmla="*/ 89 w 93"/>
                <a:gd name="T31" fmla="*/ 19 h 93"/>
                <a:gd name="T32" fmla="*/ 91 w 93"/>
                <a:gd name="T33" fmla="*/ 10 h 93"/>
                <a:gd name="T34" fmla="*/ 91 w 93"/>
                <a:gd name="T35" fmla="*/ 0 h 93"/>
                <a:gd name="T36" fmla="*/ 92 w 93"/>
                <a:gd name="T37" fmla="*/ 0 h 93"/>
                <a:gd name="T38" fmla="*/ 91 w 93"/>
                <a:gd name="T39" fmla="*/ 10 h 93"/>
                <a:gd name="T40" fmla="*/ 90 w 93"/>
                <a:gd name="T41" fmla="*/ 19 h 93"/>
                <a:gd name="T42" fmla="*/ 88 w 93"/>
                <a:gd name="T43" fmla="*/ 28 h 93"/>
                <a:gd name="T44" fmla="*/ 84 w 93"/>
                <a:gd name="T45" fmla="*/ 36 h 93"/>
                <a:gd name="T46" fmla="*/ 81 w 93"/>
                <a:gd name="T47" fmla="*/ 44 h 93"/>
                <a:gd name="T48" fmla="*/ 76 w 93"/>
                <a:gd name="T49" fmla="*/ 52 h 93"/>
                <a:gd name="T50" fmla="*/ 71 w 93"/>
                <a:gd name="T51" fmla="*/ 59 h 93"/>
                <a:gd name="T52" fmla="*/ 65 w 93"/>
                <a:gd name="T53" fmla="*/ 65 h 93"/>
                <a:gd name="T54" fmla="*/ 58 w 93"/>
                <a:gd name="T55" fmla="*/ 71 h 93"/>
                <a:gd name="T56" fmla="*/ 51 w 93"/>
                <a:gd name="T57" fmla="*/ 76 h 93"/>
                <a:gd name="T58" fmla="*/ 44 w 93"/>
                <a:gd name="T59" fmla="*/ 81 h 93"/>
                <a:gd name="T60" fmla="*/ 36 w 93"/>
                <a:gd name="T61" fmla="*/ 85 h 93"/>
                <a:gd name="T62" fmla="*/ 27 w 93"/>
                <a:gd name="T63" fmla="*/ 88 h 93"/>
                <a:gd name="T64" fmla="*/ 18 w 93"/>
                <a:gd name="T65" fmla="*/ 90 h 93"/>
                <a:gd name="T66" fmla="*/ 9 w 93"/>
                <a:gd name="T67" fmla="*/ 92 h 93"/>
                <a:gd name="T68" fmla="*/ 0 w 93"/>
                <a:gd name="T69" fmla="*/ 92 h 93"/>
                <a:gd name="T70" fmla="*/ 0 w 93"/>
                <a:gd name="T71" fmla="*/ 92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93"/>
                <a:gd name="T110" fmla="*/ 93 w 9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93">
                  <a:moveTo>
                    <a:pt x="0" y="92"/>
                  </a:moveTo>
                  <a:lnTo>
                    <a:pt x="0" y="92"/>
                  </a:lnTo>
                  <a:lnTo>
                    <a:pt x="9" y="91"/>
                  </a:lnTo>
                  <a:lnTo>
                    <a:pt x="18" y="90"/>
                  </a:lnTo>
                  <a:lnTo>
                    <a:pt x="27" y="88"/>
                  </a:lnTo>
                  <a:lnTo>
                    <a:pt x="35" y="85"/>
                  </a:lnTo>
                  <a:lnTo>
                    <a:pt x="43" y="81"/>
                  </a:lnTo>
                  <a:lnTo>
                    <a:pt x="51" y="76"/>
                  </a:lnTo>
                  <a:lnTo>
                    <a:pt x="58" y="71"/>
                  </a:lnTo>
                  <a:lnTo>
                    <a:pt x="64" y="65"/>
                  </a:lnTo>
                  <a:lnTo>
                    <a:pt x="70" y="58"/>
                  </a:lnTo>
                  <a:lnTo>
                    <a:pt x="75" y="51"/>
                  </a:lnTo>
                  <a:lnTo>
                    <a:pt x="80" y="44"/>
                  </a:lnTo>
                  <a:lnTo>
                    <a:pt x="84" y="36"/>
                  </a:lnTo>
                  <a:lnTo>
                    <a:pt x="87" y="28"/>
                  </a:lnTo>
                  <a:lnTo>
                    <a:pt x="89" y="19"/>
                  </a:lnTo>
                  <a:lnTo>
                    <a:pt x="91" y="1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8" y="28"/>
                  </a:lnTo>
                  <a:lnTo>
                    <a:pt x="84" y="36"/>
                  </a:lnTo>
                  <a:lnTo>
                    <a:pt x="81" y="44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65" y="65"/>
                  </a:lnTo>
                  <a:lnTo>
                    <a:pt x="58" y="71"/>
                  </a:lnTo>
                  <a:lnTo>
                    <a:pt x="51" y="76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7" y="88"/>
                  </a:lnTo>
                  <a:lnTo>
                    <a:pt x="18" y="9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4" name="Freeform 349"/>
            <p:cNvSpPr>
              <a:spLocks/>
            </p:cNvSpPr>
            <p:nvPr/>
          </p:nvSpPr>
          <p:spPr bwMode="auto">
            <a:xfrm>
              <a:off x="2109" y="1659"/>
              <a:ext cx="93" cy="93"/>
            </a:xfrm>
            <a:custGeom>
              <a:avLst/>
              <a:gdLst>
                <a:gd name="T0" fmla="*/ 0 w 93"/>
                <a:gd name="T1" fmla="*/ 0 h 93"/>
                <a:gd name="T2" fmla="*/ 0 w 93"/>
                <a:gd name="T3" fmla="*/ 0 h 93"/>
                <a:gd name="T4" fmla="*/ 1 w 93"/>
                <a:gd name="T5" fmla="*/ 10 h 93"/>
                <a:gd name="T6" fmla="*/ 2 w 93"/>
                <a:gd name="T7" fmla="*/ 19 h 93"/>
                <a:gd name="T8" fmla="*/ 4 w 93"/>
                <a:gd name="T9" fmla="*/ 28 h 93"/>
                <a:gd name="T10" fmla="*/ 7 w 93"/>
                <a:gd name="T11" fmla="*/ 36 h 93"/>
                <a:gd name="T12" fmla="*/ 11 w 93"/>
                <a:gd name="T13" fmla="*/ 44 h 93"/>
                <a:gd name="T14" fmla="*/ 16 w 93"/>
                <a:gd name="T15" fmla="*/ 51 h 93"/>
                <a:gd name="T16" fmla="*/ 21 w 93"/>
                <a:gd name="T17" fmla="*/ 58 h 93"/>
                <a:gd name="T18" fmla="*/ 27 w 93"/>
                <a:gd name="T19" fmla="*/ 65 h 93"/>
                <a:gd name="T20" fmla="*/ 34 w 93"/>
                <a:gd name="T21" fmla="*/ 71 h 93"/>
                <a:gd name="T22" fmla="*/ 41 w 93"/>
                <a:gd name="T23" fmla="*/ 76 h 93"/>
                <a:gd name="T24" fmla="*/ 48 w 93"/>
                <a:gd name="T25" fmla="*/ 81 h 93"/>
                <a:gd name="T26" fmla="*/ 56 w 93"/>
                <a:gd name="T27" fmla="*/ 85 h 93"/>
                <a:gd name="T28" fmla="*/ 65 w 93"/>
                <a:gd name="T29" fmla="*/ 88 h 93"/>
                <a:gd name="T30" fmla="*/ 73 w 93"/>
                <a:gd name="T31" fmla="*/ 90 h 93"/>
                <a:gd name="T32" fmla="*/ 82 w 93"/>
                <a:gd name="T33" fmla="*/ 91 h 93"/>
                <a:gd name="T34" fmla="*/ 92 w 93"/>
                <a:gd name="T35" fmla="*/ 92 h 93"/>
                <a:gd name="T36" fmla="*/ 92 w 93"/>
                <a:gd name="T37" fmla="*/ 92 h 93"/>
                <a:gd name="T38" fmla="*/ 82 w 93"/>
                <a:gd name="T39" fmla="*/ 92 h 93"/>
                <a:gd name="T40" fmla="*/ 73 w 93"/>
                <a:gd name="T41" fmla="*/ 90 h 93"/>
                <a:gd name="T42" fmla="*/ 65 w 93"/>
                <a:gd name="T43" fmla="*/ 88 h 93"/>
                <a:gd name="T44" fmla="*/ 56 w 93"/>
                <a:gd name="T45" fmla="*/ 85 h 93"/>
                <a:gd name="T46" fmla="*/ 48 w 93"/>
                <a:gd name="T47" fmla="*/ 81 h 93"/>
                <a:gd name="T48" fmla="*/ 40 w 93"/>
                <a:gd name="T49" fmla="*/ 76 h 93"/>
                <a:gd name="T50" fmla="*/ 33 w 93"/>
                <a:gd name="T51" fmla="*/ 71 h 93"/>
                <a:gd name="T52" fmla="*/ 27 w 93"/>
                <a:gd name="T53" fmla="*/ 65 h 93"/>
                <a:gd name="T54" fmla="*/ 21 w 93"/>
                <a:gd name="T55" fmla="*/ 59 h 93"/>
                <a:gd name="T56" fmla="*/ 16 w 93"/>
                <a:gd name="T57" fmla="*/ 52 h 93"/>
                <a:gd name="T58" fmla="*/ 11 w 93"/>
                <a:gd name="T59" fmla="*/ 44 h 93"/>
                <a:gd name="T60" fmla="*/ 7 w 93"/>
                <a:gd name="T61" fmla="*/ 36 h 93"/>
                <a:gd name="T62" fmla="*/ 4 w 93"/>
                <a:gd name="T63" fmla="*/ 28 h 93"/>
                <a:gd name="T64" fmla="*/ 2 w 93"/>
                <a:gd name="T65" fmla="*/ 19 h 93"/>
                <a:gd name="T66" fmla="*/ 0 w 93"/>
                <a:gd name="T67" fmla="*/ 10 h 93"/>
                <a:gd name="T68" fmla="*/ 0 w 93"/>
                <a:gd name="T69" fmla="*/ 0 h 93"/>
                <a:gd name="T70" fmla="*/ 0 w 9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93"/>
                <a:gd name="T110" fmla="*/ 93 w 9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93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7" y="36"/>
                  </a:lnTo>
                  <a:lnTo>
                    <a:pt x="11" y="44"/>
                  </a:lnTo>
                  <a:lnTo>
                    <a:pt x="16" y="51"/>
                  </a:lnTo>
                  <a:lnTo>
                    <a:pt x="21" y="58"/>
                  </a:lnTo>
                  <a:lnTo>
                    <a:pt x="27" y="65"/>
                  </a:lnTo>
                  <a:lnTo>
                    <a:pt x="34" y="71"/>
                  </a:lnTo>
                  <a:lnTo>
                    <a:pt x="41" y="76"/>
                  </a:lnTo>
                  <a:lnTo>
                    <a:pt x="48" y="81"/>
                  </a:lnTo>
                  <a:lnTo>
                    <a:pt x="56" y="85"/>
                  </a:lnTo>
                  <a:lnTo>
                    <a:pt x="65" y="88"/>
                  </a:lnTo>
                  <a:lnTo>
                    <a:pt x="73" y="90"/>
                  </a:lnTo>
                  <a:lnTo>
                    <a:pt x="82" y="91"/>
                  </a:lnTo>
                  <a:lnTo>
                    <a:pt x="92" y="92"/>
                  </a:lnTo>
                  <a:lnTo>
                    <a:pt x="82" y="92"/>
                  </a:lnTo>
                  <a:lnTo>
                    <a:pt x="73" y="90"/>
                  </a:lnTo>
                  <a:lnTo>
                    <a:pt x="65" y="88"/>
                  </a:lnTo>
                  <a:lnTo>
                    <a:pt x="56" y="85"/>
                  </a:lnTo>
                  <a:lnTo>
                    <a:pt x="48" y="81"/>
                  </a:lnTo>
                  <a:lnTo>
                    <a:pt x="40" y="76"/>
                  </a:lnTo>
                  <a:lnTo>
                    <a:pt x="33" y="71"/>
                  </a:lnTo>
                  <a:lnTo>
                    <a:pt x="27" y="65"/>
                  </a:lnTo>
                  <a:lnTo>
                    <a:pt x="21" y="59"/>
                  </a:lnTo>
                  <a:lnTo>
                    <a:pt x="16" y="52"/>
                  </a:lnTo>
                  <a:lnTo>
                    <a:pt x="11" y="44"/>
                  </a:lnTo>
                  <a:lnTo>
                    <a:pt x="7" y="36"/>
                  </a:lnTo>
                  <a:lnTo>
                    <a:pt x="4" y="28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5" name="Freeform 350"/>
            <p:cNvSpPr>
              <a:spLocks/>
            </p:cNvSpPr>
            <p:nvPr/>
          </p:nvSpPr>
          <p:spPr bwMode="auto">
            <a:xfrm>
              <a:off x="2109" y="1567"/>
              <a:ext cx="93" cy="93"/>
            </a:xfrm>
            <a:custGeom>
              <a:avLst/>
              <a:gdLst>
                <a:gd name="T0" fmla="*/ 92 w 93"/>
                <a:gd name="T1" fmla="*/ 1 h 93"/>
                <a:gd name="T2" fmla="*/ 92 w 93"/>
                <a:gd name="T3" fmla="*/ 1 h 93"/>
                <a:gd name="T4" fmla="*/ 82 w 93"/>
                <a:gd name="T5" fmla="*/ 1 h 93"/>
                <a:gd name="T6" fmla="*/ 73 w 93"/>
                <a:gd name="T7" fmla="*/ 3 h 93"/>
                <a:gd name="T8" fmla="*/ 65 w 93"/>
                <a:gd name="T9" fmla="*/ 5 h 93"/>
                <a:gd name="T10" fmla="*/ 56 w 93"/>
                <a:gd name="T11" fmla="*/ 8 h 93"/>
                <a:gd name="T12" fmla="*/ 48 w 93"/>
                <a:gd name="T13" fmla="*/ 12 h 93"/>
                <a:gd name="T14" fmla="*/ 41 w 93"/>
                <a:gd name="T15" fmla="*/ 17 h 93"/>
                <a:gd name="T16" fmla="*/ 34 w 93"/>
                <a:gd name="T17" fmla="*/ 22 h 93"/>
                <a:gd name="T18" fmla="*/ 27 w 93"/>
                <a:gd name="T19" fmla="*/ 28 h 93"/>
                <a:gd name="T20" fmla="*/ 21 w 93"/>
                <a:gd name="T21" fmla="*/ 34 h 93"/>
                <a:gd name="T22" fmla="*/ 16 w 93"/>
                <a:gd name="T23" fmla="*/ 41 h 93"/>
                <a:gd name="T24" fmla="*/ 11 w 93"/>
                <a:gd name="T25" fmla="*/ 49 h 93"/>
                <a:gd name="T26" fmla="*/ 7 w 93"/>
                <a:gd name="T27" fmla="*/ 57 h 93"/>
                <a:gd name="T28" fmla="*/ 4 w 93"/>
                <a:gd name="T29" fmla="*/ 65 h 93"/>
                <a:gd name="T30" fmla="*/ 2 w 93"/>
                <a:gd name="T31" fmla="*/ 74 h 93"/>
                <a:gd name="T32" fmla="*/ 1 w 93"/>
                <a:gd name="T33" fmla="*/ 83 h 93"/>
                <a:gd name="T34" fmla="*/ 0 w 93"/>
                <a:gd name="T35" fmla="*/ 92 h 93"/>
                <a:gd name="T36" fmla="*/ 0 w 93"/>
                <a:gd name="T37" fmla="*/ 92 h 93"/>
                <a:gd name="T38" fmla="*/ 0 w 93"/>
                <a:gd name="T39" fmla="*/ 83 h 93"/>
                <a:gd name="T40" fmla="*/ 2 w 93"/>
                <a:gd name="T41" fmla="*/ 74 h 93"/>
                <a:gd name="T42" fmla="*/ 4 w 93"/>
                <a:gd name="T43" fmla="*/ 65 h 93"/>
                <a:gd name="T44" fmla="*/ 7 w 93"/>
                <a:gd name="T45" fmla="*/ 57 h 93"/>
                <a:gd name="T46" fmla="*/ 11 w 93"/>
                <a:gd name="T47" fmla="*/ 48 h 93"/>
                <a:gd name="T48" fmla="*/ 16 w 93"/>
                <a:gd name="T49" fmla="*/ 41 h 93"/>
                <a:gd name="T50" fmla="*/ 21 w 93"/>
                <a:gd name="T51" fmla="*/ 34 h 93"/>
                <a:gd name="T52" fmla="*/ 27 w 93"/>
                <a:gd name="T53" fmla="*/ 27 h 93"/>
                <a:gd name="T54" fmla="*/ 33 w 93"/>
                <a:gd name="T55" fmla="*/ 21 h 93"/>
                <a:gd name="T56" fmla="*/ 40 w 93"/>
                <a:gd name="T57" fmla="*/ 16 h 93"/>
                <a:gd name="T58" fmla="*/ 48 w 93"/>
                <a:gd name="T59" fmla="*/ 11 h 93"/>
                <a:gd name="T60" fmla="*/ 56 w 93"/>
                <a:gd name="T61" fmla="*/ 8 h 93"/>
                <a:gd name="T62" fmla="*/ 65 w 93"/>
                <a:gd name="T63" fmla="*/ 5 h 93"/>
                <a:gd name="T64" fmla="*/ 73 w 93"/>
                <a:gd name="T65" fmla="*/ 2 h 93"/>
                <a:gd name="T66" fmla="*/ 82 w 93"/>
                <a:gd name="T67" fmla="*/ 1 h 93"/>
                <a:gd name="T68" fmla="*/ 92 w 93"/>
                <a:gd name="T69" fmla="*/ 0 h 93"/>
                <a:gd name="T70" fmla="*/ 92 w 93"/>
                <a:gd name="T71" fmla="*/ 0 h 93"/>
                <a:gd name="T72" fmla="*/ 92 w 93"/>
                <a:gd name="T73" fmla="*/ 1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"/>
                <a:gd name="T112" fmla="*/ 0 h 93"/>
                <a:gd name="T113" fmla="*/ 93 w 93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" h="93">
                  <a:moveTo>
                    <a:pt x="92" y="1"/>
                  </a:moveTo>
                  <a:lnTo>
                    <a:pt x="92" y="1"/>
                  </a:lnTo>
                  <a:lnTo>
                    <a:pt x="82" y="1"/>
                  </a:lnTo>
                  <a:lnTo>
                    <a:pt x="73" y="3"/>
                  </a:lnTo>
                  <a:lnTo>
                    <a:pt x="65" y="5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27" y="28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4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40" y="16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5"/>
                  </a:lnTo>
                  <a:lnTo>
                    <a:pt x="73" y="2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92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6" name="Freeform 351"/>
            <p:cNvSpPr>
              <a:spLocks/>
            </p:cNvSpPr>
            <p:nvPr/>
          </p:nvSpPr>
          <p:spPr bwMode="auto">
            <a:xfrm>
              <a:off x="2117" y="1575"/>
              <a:ext cx="169" cy="169"/>
            </a:xfrm>
            <a:custGeom>
              <a:avLst/>
              <a:gdLst>
                <a:gd name="T0" fmla="*/ 75 w 169"/>
                <a:gd name="T1" fmla="*/ 1 h 169"/>
                <a:gd name="T2" fmla="*/ 59 w 169"/>
                <a:gd name="T3" fmla="*/ 4 h 169"/>
                <a:gd name="T4" fmla="*/ 44 w 169"/>
                <a:gd name="T5" fmla="*/ 11 h 169"/>
                <a:gd name="T6" fmla="*/ 31 w 169"/>
                <a:gd name="T7" fmla="*/ 20 h 169"/>
                <a:gd name="T8" fmla="*/ 19 w 169"/>
                <a:gd name="T9" fmla="*/ 31 h 169"/>
                <a:gd name="T10" fmla="*/ 10 w 169"/>
                <a:gd name="T11" fmla="*/ 45 h 169"/>
                <a:gd name="T12" fmla="*/ 4 w 169"/>
                <a:gd name="T13" fmla="*/ 59 h 169"/>
                <a:gd name="T14" fmla="*/ 0 w 169"/>
                <a:gd name="T15" fmla="*/ 76 h 169"/>
                <a:gd name="T16" fmla="*/ 0 w 169"/>
                <a:gd name="T17" fmla="*/ 93 h 169"/>
                <a:gd name="T18" fmla="*/ 4 w 169"/>
                <a:gd name="T19" fmla="*/ 109 h 169"/>
                <a:gd name="T20" fmla="*/ 10 w 169"/>
                <a:gd name="T21" fmla="*/ 124 h 169"/>
                <a:gd name="T22" fmla="*/ 19 w 169"/>
                <a:gd name="T23" fmla="*/ 138 h 169"/>
                <a:gd name="T24" fmla="*/ 31 w 169"/>
                <a:gd name="T25" fmla="*/ 149 h 169"/>
                <a:gd name="T26" fmla="*/ 44 w 169"/>
                <a:gd name="T27" fmla="*/ 158 h 169"/>
                <a:gd name="T28" fmla="*/ 59 w 169"/>
                <a:gd name="T29" fmla="*/ 165 h 169"/>
                <a:gd name="T30" fmla="*/ 75 w 169"/>
                <a:gd name="T31" fmla="*/ 168 h 169"/>
                <a:gd name="T32" fmla="*/ 93 w 169"/>
                <a:gd name="T33" fmla="*/ 168 h 169"/>
                <a:gd name="T34" fmla="*/ 109 w 169"/>
                <a:gd name="T35" fmla="*/ 165 h 169"/>
                <a:gd name="T36" fmla="*/ 124 w 169"/>
                <a:gd name="T37" fmla="*/ 158 h 169"/>
                <a:gd name="T38" fmla="*/ 137 w 169"/>
                <a:gd name="T39" fmla="*/ 149 h 169"/>
                <a:gd name="T40" fmla="*/ 149 w 169"/>
                <a:gd name="T41" fmla="*/ 138 h 169"/>
                <a:gd name="T42" fmla="*/ 158 w 169"/>
                <a:gd name="T43" fmla="*/ 124 h 169"/>
                <a:gd name="T44" fmla="*/ 164 w 169"/>
                <a:gd name="T45" fmla="*/ 109 h 169"/>
                <a:gd name="T46" fmla="*/ 167 w 169"/>
                <a:gd name="T47" fmla="*/ 93 h 169"/>
                <a:gd name="T48" fmla="*/ 167 w 169"/>
                <a:gd name="T49" fmla="*/ 76 h 169"/>
                <a:gd name="T50" fmla="*/ 164 w 169"/>
                <a:gd name="T51" fmla="*/ 59 h 169"/>
                <a:gd name="T52" fmla="*/ 158 w 169"/>
                <a:gd name="T53" fmla="*/ 45 h 169"/>
                <a:gd name="T54" fmla="*/ 149 w 169"/>
                <a:gd name="T55" fmla="*/ 31 h 169"/>
                <a:gd name="T56" fmla="*/ 137 w 169"/>
                <a:gd name="T57" fmla="*/ 20 h 169"/>
                <a:gd name="T58" fmla="*/ 124 w 169"/>
                <a:gd name="T59" fmla="*/ 11 h 169"/>
                <a:gd name="T60" fmla="*/ 109 w 169"/>
                <a:gd name="T61" fmla="*/ 4 h 169"/>
                <a:gd name="T62" fmla="*/ 93 w 169"/>
                <a:gd name="T63" fmla="*/ 1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69"/>
                <a:gd name="T98" fmla="*/ 169 w 169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69">
                  <a:moveTo>
                    <a:pt x="84" y="0"/>
                  </a:move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6" y="117"/>
                  </a:lnTo>
                  <a:lnTo>
                    <a:pt x="10" y="124"/>
                  </a:lnTo>
                  <a:lnTo>
                    <a:pt x="14" y="131"/>
                  </a:lnTo>
                  <a:lnTo>
                    <a:pt x="19" y="138"/>
                  </a:lnTo>
                  <a:lnTo>
                    <a:pt x="25" y="144"/>
                  </a:lnTo>
                  <a:lnTo>
                    <a:pt x="31" y="149"/>
                  </a:lnTo>
                  <a:lnTo>
                    <a:pt x="37" y="154"/>
                  </a:lnTo>
                  <a:lnTo>
                    <a:pt x="44" y="158"/>
                  </a:lnTo>
                  <a:lnTo>
                    <a:pt x="51" y="162"/>
                  </a:lnTo>
                  <a:lnTo>
                    <a:pt x="59" y="165"/>
                  </a:lnTo>
                  <a:lnTo>
                    <a:pt x="67" y="167"/>
                  </a:lnTo>
                  <a:lnTo>
                    <a:pt x="75" y="168"/>
                  </a:lnTo>
                  <a:lnTo>
                    <a:pt x="84" y="168"/>
                  </a:lnTo>
                  <a:lnTo>
                    <a:pt x="93" y="168"/>
                  </a:lnTo>
                  <a:lnTo>
                    <a:pt x="101" y="167"/>
                  </a:lnTo>
                  <a:lnTo>
                    <a:pt x="109" y="165"/>
                  </a:lnTo>
                  <a:lnTo>
                    <a:pt x="117" y="162"/>
                  </a:lnTo>
                  <a:lnTo>
                    <a:pt x="124" y="158"/>
                  </a:lnTo>
                  <a:lnTo>
                    <a:pt x="131" y="154"/>
                  </a:lnTo>
                  <a:lnTo>
                    <a:pt x="137" y="149"/>
                  </a:lnTo>
                  <a:lnTo>
                    <a:pt x="143" y="144"/>
                  </a:lnTo>
                  <a:lnTo>
                    <a:pt x="149" y="138"/>
                  </a:lnTo>
                  <a:lnTo>
                    <a:pt x="154" y="131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4" y="109"/>
                  </a:lnTo>
                  <a:lnTo>
                    <a:pt x="166" y="101"/>
                  </a:lnTo>
                  <a:lnTo>
                    <a:pt x="167" y="93"/>
                  </a:lnTo>
                  <a:lnTo>
                    <a:pt x="168" y="84"/>
                  </a:lnTo>
                  <a:lnTo>
                    <a:pt x="167" y="76"/>
                  </a:lnTo>
                  <a:lnTo>
                    <a:pt x="166" y="67"/>
                  </a:lnTo>
                  <a:lnTo>
                    <a:pt x="164" y="59"/>
                  </a:lnTo>
                  <a:lnTo>
                    <a:pt x="161" y="52"/>
                  </a:lnTo>
                  <a:lnTo>
                    <a:pt x="158" y="45"/>
                  </a:lnTo>
                  <a:lnTo>
                    <a:pt x="154" y="38"/>
                  </a:lnTo>
                  <a:lnTo>
                    <a:pt x="149" y="31"/>
                  </a:lnTo>
                  <a:lnTo>
                    <a:pt x="143" y="25"/>
                  </a:lnTo>
                  <a:lnTo>
                    <a:pt x="137" y="20"/>
                  </a:lnTo>
                  <a:lnTo>
                    <a:pt x="131" y="15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09" y="4"/>
                  </a:lnTo>
                  <a:lnTo>
                    <a:pt x="101" y="2"/>
                  </a:lnTo>
                  <a:lnTo>
                    <a:pt x="93" y="1"/>
                  </a:lnTo>
                  <a:lnTo>
                    <a:pt x="84" y="0"/>
                  </a:lnTo>
                </a:path>
              </a:pathLst>
            </a:custGeom>
            <a:solidFill>
              <a:srgbClr val="63636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7" name="Freeform 352"/>
            <p:cNvSpPr>
              <a:spLocks/>
            </p:cNvSpPr>
            <p:nvPr/>
          </p:nvSpPr>
          <p:spPr bwMode="auto">
            <a:xfrm>
              <a:off x="2117" y="1575"/>
              <a:ext cx="85" cy="85"/>
            </a:xfrm>
            <a:custGeom>
              <a:avLst/>
              <a:gdLst>
                <a:gd name="T0" fmla="*/ 0 w 85"/>
                <a:gd name="T1" fmla="*/ 84 h 85"/>
                <a:gd name="T2" fmla="*/ 0 w 85"/>
                <a:gd name="T3" fmla="*/ 84 h 85"/>
                <a:gd name="T4" fmla="*/ 0 w 85"/>
                <a:gd name="T5" fmla="*/ 76 h 85"/>
                <a:gd name="T6" fmla="*/ 1 w 85"/>
                <a:gd name="T7" fmla="*/ 67 h 85"/>
                <a:gd name="T8" fmla="*/ 4 w 85"/>
                <a:gd name="T9" fmla="*/ 59 h 85"/>
                <a:gd name="T10" fmla="*/ 6 w 85"/>
                <a:gd name="T11" fmla="*/ 52 h 85"/>
                <a:gd name="T12" fmla="*/ 10 w 85"/>
                <a:gd name="T13" fmla="*/ 44 h 85"/>
                <a:gd name="T14" fmla="*/ 14 w 85"/>
                <a:gd name="T15" fmla="*/ 37 h 85"/>
                <a:gd name="T16" fmla="*/ 19 w 85"/>
                <a:gd name="T17" fmla="*/ 31 h 85"/>
                <a:gd name="T18" fmla="*/ 24 w 85"/>
                <a:gd name="T19" fmla="*/ 25 h 85"/>
                <a:gd name="T20" fmla="*/ 30 w 85"/>
                <a:gd name="T21" fmla="*/ 19 h 85"/>
                <a:gd name="T22" fmla="*/ 37 w 85"/>
                <a:gd name="T23" fmla="*/ 15 h 85"/>
                <a:gd name="T24" fmla="*/ 44 w 85"/>
                <a:gd name="T25" fmla="*/ 10 h 85"/>
                <a:gd name="T26" fmla="*/ 51 w 85"/>
                <a:gd name="T27" fmla="*/ 7 h 85"/>
                <a:gd name="T28" fmla="*/ 59 w 85"/>
                <a:gd name="T29" fmla="*/ 4 h 85"/>
                <a:gd name="T30" fmla="*/ 67 w 85"/>
                <a:gd name="T31" fmla="*/ 2 h 85"/>
                <a:gd name="T32" fmla="*/ 75 w 85"/>
                <a:gd name="T33" fmla="*/ 1 h 85"/>
                <a:gd name="T34" fmla="*/ 84 w 85"/>
                <a:gd name="T35" fmla="*/ 0 h 85"/>
                <a:gd name="T36" fmla="*/ 84 w 85"/>
                <a:gd name="T37" fmla="*/ 1 h 85"/>
                <a:gd name="T38" fmla="*/ 75 w 85"/>
                <a:gd name="T39" fmla="*/ 1 h 85"/>
                <a:gd name="T40" fmla="*/ 67 w 85"/>
                <a:gd name="T41" fmla="*/ 2 h 85"/>
                <a:gd name="T42" fmla="*/ 59 w 85"/>
                <a:gd name="T43" fmla="*/ 4 h 85"/>
                <a:gd name="T44" fmla="*/ 51 w 85"/>
                <a:gd name="T45" fmla="*/ 7 h 85"/>
                <a:gd name="T46" fmla="*/ 44 w 85"/>
                <a:gd name="T47" fmla="*/ 11 h 85"/>
                <a:gd name="T48" fmla="*/ 37 w 85"/>
                <a:gd name="T49" fmla="*/ 15 h 85"/>
                <a:gd name="T50" fmla="*/ 31 w 85"/>
                <a:gd name="T51" fmla="*/ 20 h 85"/>
                <a:gd name="T52" fmla="*/ 25 w 85"/>
                <a:gd name="T53" fmla="*/ 25 h 85"/>
                <a:gd name="T54" fmla="*/ 19 w 85"/>
                <a:gd name="T55" fmla="*/ 31 h 85"/>
                <a:gd name="T56" fmla="*/ 14 w 85"/>
                <a:gd name="T57" fmla="*/ 38 h 85"/>
                <a:gd name="T58" fmla="*/ 10 w 85"/>
                <a:gd name="T59" fmla="*/ 45 h 85"/>
                <a:gd name="T60" fmla="*/ 7 w 85"/>
                <a:gd name="T61" fmla="*/ 52 h 85"/>
                <a:gd name="T62" fmla="*/ 4 w 85"/>
                <a:gd name="T63" fmla="*/ 59 h 85"/>
                <a:gd name="T64" fmla="*/ 2 w 85"/>
                <a:gd name="T65" fmla="*/ 67 h 85"/>
                <a:gd name="T66" fmla="*/ 1 w 85"/>
                <a:gd name="T67" fmla="*/ 76 h 85"/>
                <a:gd name="T68" fmla="*/ 0 w 85"/>
                <a:gd name="T69" fmla="*/ 84 h 85"/>
                <a:gd name="T70" fmla="*/ 0 w 85"/>
                <a:gd name="T71" fmla="*/ 84 h 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5"/>
                <a:gd name="T110" fmla="*/ 85 w 85"/>
                <a:gd name="T111" fmla="*/ 85 h 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5">
                  <a:moveTo>
                    <a:pt x="0" y="84"/>
                  </a:moveTo>
                  <a:lnTo>
                    <a:pt x="0" y="84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4" y="59"/>
                  </a:lnTo>
                  <a:lnTo>
                    <a:pt x="6" y="52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1"/>
                  </a:lnTo>
                  <a:lnTo>
                    <a:pt x="24" y="25"/>
                  </a:lnTo>
                  <a:lnTo>
                    <a:pt x="30" y="19"/>
                  </a:lnTo>
                  <a:lnTo>
                    <a:pt x="37" y="15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84" y="1"/>
                  </a:ln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6"/>
                  </a:lnTo>
                  <a:lnTo>
                    <a:pt x="0" y="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8" name="Freeform 353"/>
            <p:cNvSpPr>
              <a:spLocks/>
            </p:cNvSpPr>
            <p:nvPr/>
          </p:nvSpPr>
          <p:spPr bwMode="auto">
            <a:xfrm>
              <a:off x="2117" y="1659"/>
              <a:ext cx="85" cy="86"/>
            </a:xfrm>
            <a:custGeom>
              <a:avLst/>
              <a:gdLst>
                <a:gd name="T0" fmla="*/ 84 w 85"/>
                <a:gd name="T1" fmla="*/ 85 h 86"/>
                <a:gd name="T2" fmla="*/ 84 w 85"/>
                <a:gd name="T3" fmla="*/ 85 h 86"/>
                <a:gd name="T4" fmla="*/ 75 w 85"/>
                <a:gd name="T5" fmla="*/ 84 h 86"/>
                <a:gd name="T6" fmla="*/ 67 w 85"/>
                <a:gd name="T7" fmla="*/ 83 h 86"/>
                <a:gd name="T8" fmla="*/ 59 w 85"/>
                <a:gd name="T9" fmla="*/ 81 h 86"/>
                <a:gd name="T10" fmla="*/ 51 w 85"/>
                <a:gd name="T11" fmla="*/ 78 h 86"/>
                <a:gd name="T12" fmla="*/ 44 w 85"/>
                <a:gd name="T13" fmla="*/ 74 h 86"/>
                <a:gd name="T14" fmla="*/ 37 w 85"/>
                <a:gd name="T15" fmla="*/ 70 h 86"/>
                <a:gd name="T16" fmla="*/ 30 w 85"/>
                <a:gd name="T17" fmla="*/ 65 h 86"/>
                <a:gd name="T18" fmla="*/ 24 w 85"/>
                <a:gd name="T19" fmla="*/ 60 h 86"/>
                <a:gd name="T20" fmla="*/ 19 w 85"/>
                <a:gd name="T21" fmla="*/ 54 h 86"/>
                <a:gd name="T22" fmla="*/ 14 w 85"/>
                <a:gd name="T23" fmla="*/ 47 h 86"/>
                <a:gd name="T24" fmla="*/ 10 w 85"/>
                <a:gd name="T25" fmla="*/ 40 h 86"/>
                <a:gd name="T26" fmla="*/ 6 w 85"/>
                <a:gd name="T27" fmla="*/ 33 h 86"/>
                <a:gd name="T28" fmla="*/ 4 w 85"/>
                <a:gd name="T29" fmla="*/ 25 h 86"/>
                <a:gd name="T30" fmla="*/ 1 w 85"/>
                <a:gd name="T31" fmla="*/ 17 h 86"/>
                <a:gd name="T32" fmla="*/ 0 w 85"/>
                <a:gd name="T33" fmla="*/ 9 h 86"/>
                <a:gd name="T34" fmla="*/ 0 w 85"/>
                <a:gd name="T35" fmla="*/ 0 h 86"/>
                <a:gd name="T36" fmla="*/ 0 w 85"/>
                <a:gd name="T37" fmla="*/ 0 h 86"/>
                <a:gd name="T38" fmla="*/ 1 w 85"/>
                <a:gd name="T39" fmla="*/ 9 h 86"/>
                <a:gd name="T40" fmla="*/ 2 w 85"/>
                <a:gd name="T41" fmla="*/ 17 h 86"/>
                <a:gd name="T42" fmla="*/ 4 w 85"/>
                <a:gd name="T43" fmla="*/ 25 h 86"/>
                <a:gd name="T44" fmla="*/ 7 w 85"/>
                <a:gd name="T45" fmla="*/ 33 h 86"/>
                <a:gd name="T46" fmla="*/ 10 w 85"/>
                <a:gd name="T47" fmla="*/ 40 h 86"/>
                <a:gd name="T48" fmla="*/ 14 w 85"/>
                <a:gd name="T49" fmla="*/ 47 h 86"/>
                <a:gd name="T50" fmla="*/ 19 w 85"/>
                <a:gd name="T51" fmla="*/ 54 h 86"/>
                <a:gd name="T52" fmla="*/ 25 w 85"/>
                <a:gd name="T53" fmla="*/ 59 h 86"/>
                <a:gd name="T54" fmla="*/ 31 w 85"/>
                <a:gd name="T55" fmla="*/ 65 h 86"/>
                <a:gd name="T56" fmla="*/ 37 w 85"/>
                <a:gd name="T57" fmla="*/ 70 h 86"/>
                <a:gd name="T58" fmla="*/ 44 w 85"/>
                <a:gd name="T59" fmla="*/ 74 h 86"/>
                <a:gd name="T60" fmla="*/ 51 w 85"/>
                <a:gd name="T61" fmla="*/ 77 h 86"/>
                <a:gd name="T62" fmla="*/ 59 w 85"/>
                <a:gd name="T63" fmla="*/ 80 h 86"/>
                <a:gd name="T64" fmla="*/ 67 w 85"/>
                <a:gd name="T65" fmla="*/ 82 h 86"/>
                <a:gd name="T66" fmla="*/ 75 w 85"/>
                <a:gd name="T67" fmla="*/ 84 h 86"/>
                <a:gd name="T68" fmla="*/ 84 w 85"/>
                <a:gd name="T69" fmla="*/ 84 h 86"/>
                <a:gd name="T70" fmla="*/ 84 w 85"/>
                <a:gd name="T71" fmla="*/ 84 h 86"/>
                <a:gd name="T72" fmla="*/ 84 w 85"/>
                <a:gd name="T73" fmla="*/ 85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85"/>
                  </a:moveTo>
                  <a:lnTo>
                    <a:pt x="84" y="85"/>
                  </a:lnTo>
                  <a:lnTo>
                    <a:pt x="75" y="84"/>
                  </a:lnTo>
                  <a:lnTo>
                    <a:pt x="67" y="83"/>
                  </a:lnTo>
                  <a:lnTo>
                    <a:pt x="59" y="81"/>
                  </a:lnTo>
                  <a:lnTo>
                    <a:pt x="51" y="78"/>
                  </a:lnTo>
                  <a:lnTo>
                    <a:pt x="44" y="74"/>
                  </a:lnTo>
                  <a:lnTo>
                    <a:pt x="37" y="70"/>
                  </a:lnTo>
                  <a:lnTo>
                    <a:pt x="30" y="65"/>
                  </a:lnTo>
                  <a:lnTo>
                    <a:pt x="24" y="60"/>
                  </a:lnTo>
                  <a:lnTo>
                    <a:pt x="19" y="54"/>
                  </a:lnTo>
                  <a:lnTo>
                    <a:pt x="14" y="47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4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4" y="25"/>
                  </a:lnTo>
                  <a:lnTo>
                    <a:pt x="7" y="33"/>
                  </a:lnTo>
                  <a:lnTo>
                    <a:pt x="10" y="40"/>
                  </a:lnTo>
                  <a:lnTo>
                    <a:pt x="14" y="47"/>
                  </a:lnTo>
                  <a:lnTo>
                    <a:pt x="19" y="54"/>
                  </a:lnTo>
                  <a:lnTo>
                    <a:pt x="25" y="59"/>
                  </a:lnTo>
                  <a:lnTo>
                    <a:pt x="31" y="65"/>
                  </a:lnTo>
                  <a:lnTo>
                    <a:pt x="37" y="70"/>
                  </a:lnTo>
                  <a:lnTo>
                    <a:pt x="44" y="74"/>
                  </a:lnTo>
                  <a:lnTo>
                    <a:pt x="51" y="77"/>
                  </a:lnTo>
                  <a:lnTo>
                    <a:pt x="59" y="80"/>
                  </a:lnTo>
                  <a:lnTo>
                    <a:pt x="67" y="82"/>
                  </a:lnTo>
                  <a:lnTo>
                    <a:pt x="75" y="84"/>
                  </a:lnTo>
                  <a:lnTo>
                    <a:pt x="84" y="84"/>
                  </a:lnTo>
                  <a:lnTo>
                    <a:pt x="84" y="8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9" name="Freeform 354"/>
            <p:cNvSpPr>
              <a:spLocks/>
            </p:cNvSpPr>
            <p:nvPr/>
          </p:nvSpPr>
          <p:spPr bwMode="auto">
            <a:xfrm>
              <a:off x="2201" y="1659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4 w 85"/>
                <a:gd name="T3" fmla="*/ 0 h 86"/>
                <a:gd name="T4" fmla="*/ 84 w 85"/>
                <a:gd name="T5" fmla="*/ 9 h 86"/>
                <a:gd name="T6" fmla="*/ 82 w 85"/>
                <a:gd name="T7" fmla="*/ 17 h 86"/>
                <a:gd name="T8" fmla="*/ 80 w 85"/>
                <a:gd name="T9" fmla="*/ 25 h 86"/>
                <a:gd name="T10" fmla="*/ 77 w 85"/>
                <a:gd name="T11" fmla="*/ 33 h 86"/>
                <a:gd name="T12" fmla="*/ 74 w 85"/>
                <a:gd name="T13" fmla="*/ 40 h 86"/>
                <a:gd name="T14" fmla="*/ 70 w 85"/>
                <a:gd name="T15" fmla="*/ 47 h 86"/>
                <a:gd name="T16" fmla="*/ 65 w 85"/>
                <a:gd name="T17" fmla="*/ 54 h 86"/>
                <a:gd name="T18" fmla="*/ 59 w 85"/>
                <a:gd name="T19" fmla="*/ 60 h 86"/>
                <a:gd name="T20" fmla="*/ 54 w 85"/>
                <a:gd name="T21" fmla="*/ 65 h 86"/>
                <a:gd name="T22" fmla="*/ 47 w 85"/>
                <a:gd name="T23" fmla="*/ 70 h 86"/>
                <a:gd name="T24" fmla="*/ 40 w 85"/>
                <a:gd name="T25" fmla="*/ 74 h 86"/>
                <a:gd name="T26" fmla="*/ 33 w 85"/>
                <a:gd name="T27" fmla="*/ 78 h 86"/>
                <a:gd name="T28" fmla="*/ 25 w 85"/>
                <a:gd name="T29" fmla="*/ 81 h 86"/>
                <a:gd name="T30" fmla="*/ 17 w 85"/>
                <a:gd name="T31" fmla="*/ 83 h 86"/>
                <a:gd name="T32" fmla="*/ 9 w 85"/>
                <a:gd name="T33" fmla="*/ 84 h 86"/>
                <a:gd name="T34" fmla="*/ 0 w 85"/>
                <a:gd name="T35" fmla="*/ 85 h 86"/>
                <a:gd name="T36" fmla="*/ 0 w 85"/>
                <a:gd name="T37" fmla="*/ 84 h 86"/>
                <a:gd name="T38" fmla="*/ 9 w 85"/>
                <a:gd name="T39" fmla="*/ 84 h 86"/>
                <a:gd name="T40" fmla="*/ 17 w 85"/>
                <a:gd name="T41" fmla="*/ 82 h 86"/>
                <a:gd name="T42" fmla="*/ 25 w 85"/>
                <a:gd name="T43" fmla="*/ 80 h 86"/>
                <a:gd name="T44" fmla="*/ 32 w 85"/>
                <a:gd name="T45" fmla="*/ 77 h 86"/>
                <a:gd name="T46" fmla="*/ 40 w 85"/>
                <a:gd name="T47" fmla="*/ 74 h 86"/>
                <a:gd name="T48" fmla="*/ 47 w 85"/>
                <a:gd name="T49" fmla="*/ 70 h 86"/>
                <a:gd name="T50" fmla="*/ 53 w 85"/>
                <a:gd name="T51" fmla="*/ 65 h 86"/>
                <a:gd name="T52" fmla="*/ 59 w 85"/>
                <a:gd name="T53" fmla="*/ 59 h 86"/>
                <a:gd name="T54" fmla="*/ 64 w 85"/>
                <a:gd name="T55" fmla="*/ 54 h 86"/>
                <a:gd name="T56" fmla="*/ 69 w 85"/>
                <a:gd name="T57" fmla="*/ 47 h 86"/>
                <a:gd name="T58" fmla="*/ 73 w 85"/>
                <a:gd name="T59" fmla="*/ 40 h 86"/>
                <a:gd name="T60" fmla="*/ 77 w 85"/>
                <a:gd name="T61" fmla="*/ 33 h 86"/>
                <a:gd name="T62" fmla="*/ 80 w 85"/>
                <a:gd name="T63" fmla="*/ 25 h 86"/>
                <a:gd name="T64" fmla="*/ 82 w 85"/>
                <a:gd name="T65" fmla="*/ 17 h 86"/>
                <a:gd name="T66" fmla="*/ 83 w 85"/>
                <a:gd name="T67" fmla="*/ 9 h 86"/>
                <a:gd name="T68" fmla="*/ 83 w 85"/>
                <a:gd name="T69" fmla="*/ 0 h 86"/>
                <a:gd name="T70" fmla="*/ 83 w 85"/>
                <a:gd name="T71" fmla="*/ 0 h 86"/>
                <a:gd name="T72" fmla="*/ 84 w 85"/>
                <a:gd name="T73" fmla="*/ 0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82" y="17"/>
                  </a:lnTo>
                  <a:lnTo>
                    <a:pt x="80" y="25"/>
                  </a:lnTo>
                  <a:lnTo>
                    <a:pt x="77" y="33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5" y="54"/>
                  </a:lnTo>
                  <a:lnTo>
                    <a:pt x="59" y="60"/>
                  </a:lnTo>
                  <a:lnTo>
                    <a:pt x="54" y="65"/>
                  </a:lnTo>
                  <a:lnTo>
                    <a:pt x="47" y="70"/>
                  </a:lnTo>
                  <a:lnTo>
                    <a:pt x="40" y="74"/>
                  </a:lnTo>
                  <a:lnTo>
                    <a:pt x="33" y="78"/>
                  </a:lnTo>
                  <a:lnTo>
                    <a:pt x="25" y="81"/>
                  </a:lnTo>
                  <a:lnTo>
                    <a:pt x="17" y="83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9" y="84"/>
                  </a:lnTo>
                  <a:lnTo>
                    <a:pt x="17" y="82"/>
                  </a:lnTo>
                  <a:lnTo>
                    <a:pt x="25" y="80"/>
                  </a:lnTo>
                  <a:lnTo>
                    <a:pt x="32" y="77"/>
                  </a:lnTo>
                  <a:lnTo>
                    <a:pt x="40" y="74"/>
                  </a:lnTo>
                  <a:lnTo>
                    <a:pt x="47" y="70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4" y="54"/>
                  </a:lnTo>
                  <a:lnTo>
                    <a:pt x="69" y="47"/>
                  </a:lnTo>
                  <a:lnTo>
                    <a:pt x="73" y="40"/>
                  </a:lnTo>
                  <a:lnTo>
                    <a:pt x="77" y="33"/>
                  </a:lnTo>
                  <a:lnTo>
                    <a:pt x="80" y="25"/>
                  </a:lnTo>
                  <a:lnTo>
                    <a:pt x="82" y="17"/>
                  </a:lnTo>
                  <a:lnTo>
                    <a:pt x="83" y="9"/>
                  </a:lnTo>
                  <a:lnTo>
                    <a:pt x="83" y="0"/>
                  </a:lnTo>
                  <a:lnTo>
                    <a:pt x="8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0" name="Freeform 355"/>
            <p:cNvSpPr>
              <a:spLocks/>
            </p:cNvSpPr>
            <p:nvPr/>
          </p:nvSpPr>
          <p:spPr bwMode="auto">
            <a:xfrm>
              <a:off x="2201" y="1575"/>
              <a:ext cx="85" cy="85"/>
            </a:xfrm>
            <a:custGeom>
              <a:avLst/>
              <a:gdLst>
                <a:gd name="T0" fmla="*/ 0 w 85"/>
                <a:gd name="T1" fmla="*/ 0 h 85"/>
                <a:gd name="T2" fmla="*/ 0 w 85"/>
                <a:gd name="T3" fmla="*/ 0 h 85"/>
                <a:gd name="T4" fmla="*/ 9 w 85"/>
                <a:gd name="T5" fmla="*/ 1 h 85"/>
                <a:gd name="T6" fmla="*/ 17 w 85"/>
                <a:gd name="T7" fmla="*/ 2 h 85"/>
                <a:gd name="T8" fmla="*/ 25 w 85"/>
                <a:gd name="T9" fmla="*/ 4 h 85"/>
                <a:gd name="T10" fmla="*/ 33 w 85"/>
                <a:gd name="T11" fmla="*/ 7 h 85"/>
                <a:gd name="T12" fmla="*/ 40 w 85"/>
                <a:gd name="T13" fmla="*/ 10 h 85"/>
                <a:gd name="T14" fmla="*/ 47 w 85"/>
                <a:gd name="T15" fmla="*/ 15 h 85"/>
                <a:gd name="T16" fmla="*/ 54 w 85"/>
                <a:gd name="T17" fmla="*/ 19 h 85"/>
                <a:gd name="T18" fmla="*/ 59 w 85"/>
                <a:gd name="T19" fmla="*/ 25 h 85"/>
                <a:gd name="T20" fmla="*/ 65 w 85"/>
                <a:gd name="T21" fmla="*/ 31 h 85"/>
                <a:gd name="T22" fmla="*/ 70 w 85"/>
                <a:gd name="T23" fmla="*/ 37 h 85"/>
                <a:gd name="T24" fmla="*/ 74 w 85"/>
                <a:gd name="T25" fmla="*/ 44 h 85"/>
                <a:gd name="T26" fmla="*/ 77 w 85"/>
                <a:gd name="T27" fmla="*/ 52 h 85"/>
                <a:gd name="T28" fmla="*/ 80 w 85"/>
                <a:gd name="T29" fmla="*/ 59 h 85"/>
                <a:gd name="T30" fmla="*/ 82 w 85"/>
                <a:gd name="T31" fmla="*/ 67 h 85"/>
                <a:gd name="T32" fmla="*/ 84 w 85"/>
                <a:gd name="T33" fmla="*/ 76 h 85"/>
                <a:gd name="T34" fmla="*/ 84 w 85"/>
                <a:gd name="T35" fmla="*/ 84 h 85"/>
                <a:gd name="T36" fmla="*/ 83 w 85"/>
                <a:gd name="T37" fmla="*/ 84 h 85"/>
                <a:gd name="T38" fmla="*/ 83 w 85"/>
                <a:gd name="T39" fmla="*/ 76 h 85"/>
                <a:gd name="T40" fmla="*/ 82 w 85"/>
                <a:gd name="T41" fmla="*/ 67 h 85"/>
                <a:gd name="T42" fmla="*/ 80 w 85"/>
                <a:gd name="T43" fmla="*/ 59 h 85"/>
                <a:gd name="T44" fmla="*/ 77 w 85"/>
                <a:gd name="T45" fmla="*/ 52 h 85"/>
                <a:gd name="T46" fmla="*/ 73 w 85"/>
                <a:gd name="T47" fmla="*/ 45 h 85"/>
                <a:gd name="T48" fmla="*/ 69 w 85"/>
                <a:gd name="T49" fmla="*/ 38 h 85"/>
                <a:gd name="T50" fmla="*/ 64 w 85"/>
                <a:gd name="T51" fmla="*/ 31 h 85"/>
                <a:gd name="T52" fmla="*/ 59 w 85"/>
                <a:gd name="T53" fmla="*/ 25 h 85"/>
                <a:gd name="T54" fmla="*/ 53 w 85"/>
                <a:gd name="T55" fmla="*/ 20 h 85"/>
                <a:gd name="T56" fmla="*/ 47 w 85"/>
                <a:gd name="T57" fmla="*/ 15 h 85"/>
                <a:gd name="T58" fmla="*/ 40 w 85"/>
                <a:gd name="T59" fmla="*/ 11 h 85"/>
                <a:gd name="T60" fmla="*/ 32 w 85"/>
                <a:gd name="T61" fmla="*/ 7 h 85"/>
                <a:gd name="T62" fmla="*/ 25 w 85"/>
                <a:gd name="T63" fmla="*/ 4 h 85"/>
                <a:gd name="T64" fmla="*/ 17 w 85"/>
                <a:gd name="T65" fmla="*/ 2 h 85"/>
                <a:gd name="T66" fmla="*/ 9 w 85"/>
                <a:gd name="T67" fmla="*/ 1 h 85"/>
                <a:gd name="T68" fmla="*/ 0 w 85"/>
                <a:gd name="T69" fmla="*/ 1 h 85"/>
                <a:gd name="T70" fmla="*/ 0 w 85"/>
                <a:gd name="T71" fmla="*/ 1 h 85"/>
                <a:gd name="T72" fmla="*/ 0 w 85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5"/>
                <a:gd name="T113" fmla="*/ 85 w 85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5">
                  <a:moveTo>
                    <a:pt x="0" y="0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7" y="2"/>
                  </a:lnTo>
                  <a:lnTo>
                    <a:pt x="25" y="4"/>
                  </a:lnTo>
                  <a:lnTo>
                    <a:pt x="33" y="7"/>
                  </a:lnTo>
                  <a:lnTo>
                    <a:pt x="40" y="10"/>
                  </a:lnTo>
                  <a:lnTo>
                    <a:pt x="47" y="15"/>
                  </a:lnTo>
                  <a:lnTo>
                    <a:pt x="54" y="19"/>
                  </a:lnTo>
                  <a:lnTo>
                    <a:pt x="59" y="25"/>
                  </a:lnTo>
                  <a:lnTo>
                    <a:pt x="65" y="31"/>
                  </a:lnTo>
                  <a:lnTo>
                    <a:pt x="70" y="37"/>
                  </a:lnTo>
                  <a:lnTo>
                    <a:pt x="74" y="44"/>
                  </a:lnTo>
                  <a:lnTo>
                    <a:pt x="77" y="52"/>
                  </a:lnTo>
                  <a:lnTo>
                    <a:pt x="80" y="59"/>
                  </a:lnTo>
                  <a:lnTo>
                    <a:pt x="82" y="67"/>
                  </a:lnTo>
                  <a:lnTo>
                    <a:pt x="84" y="76"/>
                  </a:lnTo>
                  <a:lnTo>
                    <a:pt x="84" y="84"/>
                  </a:lnTo>
                  <a:lnTo>
                    <a:pt x="83" y="84"/>
                  </a:lnTo>
                  <a:lnTo>
                    <a:pt x="83" y="76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7" y="52"/>
                  </a:lnTo>
                  <a:lnTo>
                    <a:pt x="73" y="45"/>
                  </a:lnTo>
                  <a:lnTo>
                    <a:pt x="69" y="38"/>
                  </a:lnTo>
                  <a:lnTo>
                    <a:pt x="64" y="31"/>
                  </a:lnTo>
                  <a:lnTo>
                    <a:pt x="59" y="25"/>
                  </a:lnTo>
                  <a:lnTo>
                    <a:pt x="53" y="20"/>
                  </a:lnTo>
                  <a:lnTo>
                    <a:pt x="47" y="15"/>
                  </a:lnTo>
                  <a:lnTo>
                    <a:pt x="40" y="11"/>
                  </a:lnTo>
                  <a:lnTo>
                    <a:pt x="32" y="7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1" name="Freeform 356"/>
            <p:cNvSpPr>
              <a:spLocks/>
            </p:cNvSpPr>
            <p:nvPr/>
          </p:nvSpPr>
          <p:spPr bwMode="auto">
            <a:xfrm>
              <a:off x="2127" y="1585"/>
              <a:ext cx="149" cy="149"/>
            </a:xfrm>
            <a:custGeom>
              <a:avLst/>
              <a:gdLst>
                <a:gd name="T0" fmla="*/ 67 w 149"/>
                <a:gd name="T1" fmla="*/ 1 h 149"/>
                <a:gd name="T2" fmla="*/ 52 w 149"/>
                <a:gd name="T3" fmla="*/ 4 h 149"/>
                <a:gd name="T4" fmla="*/ 39 w 149"/>
                <a:gd name="T5" fmla="*/ 9 h 149"/>
                <a:gd name="T6" fmla="*/ 27 w 149"/>
                <a:gd name="T7" fmla="*/ 17 h 149"/>
                <a:gd name="T8" fmla="*/ 17 w 149"/>
                <a:gd name="T9" fmla="*/ 27 h 149"/>
                <a:gd name="T10" fmla="*/ 9 w 149"/>
                <a:gd name="T11" fmla="*/ 39 h 149"/>
                <a:gd name="T12" fmla="*/ 3 w 149"/>
                <a:gd name="T13" fmla="*/ 53 h 149"/>
                <a:gd name="T14" fmla="*/ 1 w 149"/>
                <a:gd name="T15" fmla="*/ 67 h 149"/>
                <a:gd name="T16" fmla="*/ 1 w 149"/>
                <a:gd name="T17" fmla="*/ 82 h 149"/>
                <a:gd name="T18" fmla="*/ 3 w 149"/>
                <a:gd name="T19" fmla="*/ 96 h 149"/>
                <a:gd name="T20" fmla="*/ 9 w 149"/>
                <a:gd name="T21" fmla="*/ 110 h 149"/>
                <a:gd name="T22" fmla="*/ 17 w 149"/>
                <a:gd name="T23" fmla="*/ 121 h 149"/>
                <a:gd name="T24" fmla="*/ 27 w 149"/>
                <a:gd name="T25" fmla="*/ 131 h 149"/>
                <a:gd name="T26" fmla="*/ 39 w 149"/>
                <a:gd name="T27" fmla="*/ 139 h 149"/>
                <a:gd name="T28" fmla="*/ 52 w 149"/>
                <a:gd name="T29" fmla="*/ 145 h 149"/>
                <a:gd name="T30" fmla="*/ 67 w 149"/>
                <a:gd name="T31" fmla="*/ 148 h 149"/>
                <a:gd name="T32" fmla="*/ 82 w 149"/>
                <a:gd name="T33" fmla="*/ 148 h 149"/>
                <a:gd name="T34" fmla="*/ 96 w 149"/>
                <a:gd name="T35" fmla="*/ 145 h 149"/>
                <a:gd name="T36" fmla="*/ 109 w 149"/>
                <a:gd name="T37" fmla="*/ 139 h 149"/>
                <a:gd name="T38" fmla="*/ 121 w 149"/>
                <a:gd name="T39" fmla="*/ 131 h 149"/>
                <a:gd name="T40" fmla="*/ 131 w 149"/>
                <a:gd name="T41" fmla="*/ 121 h 149"/>
                <a:gd name="T42" fmla="*/ 139 w 149"/>
                <a:gd name="T43" fmla="*/ 110 h 149"/>
                <a:gd name="T44" fmla="*/ 145 w 149"/>
                <a:gd name="T45" fmla="*/ 96 h 149"/>
                <a:gd name="T46" fmla="*/ 148 w 149"/>
                <a:gd name="T47" fmla="*/ 82 h 149"/>
                <a:gd name="T48" fmla="*/ 148 w 149"/>
                <a:gd name="T49" fmla="*/ 67 h 149"/>
                <a:gd name="T50" fmla="*/ 145 w 149"/>
                <a:gd name="T51" fmla="*/ 53 h 149"/>
                <a:gd name="T52" fmla="*/ 139 w 149"/>
                <a:gd name="T53" fmla="*/ 39 h 149"/>
                <a:gd name="T54" fmla="*/ 131 w 149"/>
                <a:gd name="T55" fmla="*/ 27 h 149"/>
                <a:gd name="T56" fmla="*/ 121 w 149"/>
                <a:gd name="T57" fmla="*/ 17 h 149"/>
                <a:gd name="T58" fmla="*/ 109 w 149"/>
                <a:gd name="T59" fmla="*/ 9 h 149"/>
                <a:gd name="T60" fmla="*/ 96 w 149"/>
                <a:gd name="T61" fmla="*/ 4 h 149"/>
                <a:gd name="T62" fmla="*/ 82 w 149"/>
                <a:gd name="T63" fmla="*/ 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9"/>
                <a:gd name="T98" fmla="*/ 149 w 149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9">
                  <a:moveTo>
                    <a:pt x="74" y="0"/>
                  </a:moveTo>
                  <a:lnTo>
                    <a:pt x="67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2" y="59"/>
                  </a:lnTo>
                  <a:lnTo>
                    <a:pt x="1" y="67"/>
                  </a:lnTo>
                  <a:lnTo>
                    <a:pt x="0" y="74"/>
                  </a:lnTo>
                  <a:lnTo>
                    <a:pt x="1" y="82"/>
                  </a:lnTo>
                  <a:lnTo>
                    <a:pt x="2" y="89"/>
                  </a:lnTo>
                  <a:lnTo>
                    <a:pt x="3" y="96"/>
                  </a:lnTo>
                  <a:lnTo>
                    <a:pt x="6" y="103"/>
                  </a:lnTo>
                  <a:lnTo>
                    <a:pt x="9" y="110"/>
                  </a:lnTo>
                  <a:lnTo>
                    <a:pt x="13" y="116"/>
                  </a:lnTo>
                  <a:lnTo>
                    <a:pt x="17" y="121"/>
                  </a:lnTo>
                  <a:lnTo>
                    <a:pt x="22" y="127"/>
                  </a:lnTo>
                  <a:lnTo>
                    <a:pt x="27" y="131"/>
                  </a:lnTo>
                  <a:lnTo>
                    <a:pt x="33" y="136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9" y="147"/>
                  </a:lnTo>
                  <a:lnTo>
                    <a:pt x="67" y="148"/>
                  </a:lnTo>
                  <a:lnTo>
                    <a:pt x="74" y="148"/>
                  </a:lnTo>
                  <a:lnTo>
                    <a:pt x="82" y="148"/>
                  </a:lnTo>
                  <a:lnTo>
                    <a:pt x="89" y="147"/>
                  </a:lnTo>
                  <a:lnTo>
                    <a:pt x="96" y="145"/>
                  </a:lnTo>
                  <a:lnTo>
                    <a:pt x="103" y="142"/>
                  </a:lnTo>
                  <a:lnTo>
                    <a:pt x="109" y="139"/>
                  </a:lnTo>
                  <a:lnTo>
                    <a:pt x="115" y="136"/>
                  </a:lnTo>
                  <a:lnTo>
                    <a:pt x="121" y="131"/>
                  </a:lnTo>
                  <a:lnTo>
                    <a:pt x="126" y="127"/>
                  </a:lnTo>
                  <a:lnTo>
                    <a:pt x="131" y="121"/>
                  </a:lnTo>
                  <a:lnTo>
                    <a:pt x="135" y="116"/>
                  </a:lnTo>
                  <a:lnTo>
                    <a:pt x="139" y="110"/>
                  </a:lnTo>
                  <a:lnTo>
                    <a:pt x="142" y="103"/>
                  </a:lnTo>
                  <a:lnTo>
                    <a:pt x="145" y="96"/>
                  </a:lnTo>
                  <a:lnTo>
                    <a:pt x="147" y="89"/>
                  </a:lnTo>
                  <a:lnTo>
                    <a:pt x="148" y="82"/>
                  </a:lnTo>
                  <a:lnTo>
                    <a:pt x="148" y="74"/>
                  </a:lnTo>
                  <a:lnTo>
                    <a:pt x="148" y="67"/>
                  </a:lnTo>
                  <a:lnTo>
                    <a:pt x="147" y="59"/>
                  </a:lnTo>
                  <a:lnTo>
                    <a:pt x="145" y="53"/>
                  </a:lnTo>
                  <a:lnTo>
                    <a:pt x="142" y="46"/>
                  </a:lnTo>
                  <a:lnTo>
                    <a:pt x="139" y="39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1" y="17"/>
                  </a:lnTo>
                  <a:lnTo>
                    <a:pt x="115" y="13"/>
                  </a:lnTo>
                  <a:lnTo>
                    <a:pt x="109" y="9"/>
                  </a:lnTo>
                  <a:lnTo>
                    <a:pt x="103" y="6"/>
                  </a:lnTo>
                  <a:lnTo>
                    <a:pt x="96" y="4"/>
                  </a:lnTo>
                  <a:lnTo>
                    <a:pt x="89" y="2"/>
                  </a:lnTo>
                  <a:lnTo>
                    <a:pt x="82" y="1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2" name="Freeform 357"/>
            <p:cNvSpPr>
              <a:spLocks/>
            </p:cNvSpPr>
            <p:nvPr/>
          </p:nvSpPr>
          <p:spPr bwMode="auto">
            <a:xfrm>
              <a:off x="2127" y="1585"/>
              <a:ext cx="75" cy="75"/>
            </a:xfrm>
            <a:custGeom>
              <a:avLst/>
              <a:gdLst>
                <a:gd name="T0" fmla="*/ 0 w 75"/>
                <a:gd name="T1" fmla="*/ 74 h 75"/>
                <a:gd name="T2" fmla="*/ 0 w 75"/>
                <a:gd name="T3" fmla="*/ 74 h 75"/>
                <a:gd name="T4" fmla="*/ 0 w 75"/>
                <a:gd name="T5" fmla="*/ 67 h 75"/>
                <a:gd name="T6" fmla="*/ 1 w 75"/>
                <a:gd name="T7" fmla="*/ 59 h 75"/>
                <a:gd name="T8" fmla="*/ 3 w 75"/>
                <a:gd name="T9" fmla="*/ 53 h 75"/>
                <a:gd name="T10" fmla="*/ 6 w 75"/>
                <a:gd name="T11" fmla="*/ 45 h 75"/>
                <a:gd name="T12" fmla="*/ 9 w 75"/>
                <a:gd name="T13" fmla="*/ 39 h 75"/>
                <a:gd name="T14" fmla="*/ 13 w 75"/>
                <a:gd name="T15" fmla="*/ 33 h 75"/>
                <a:gd name="T16" fmla="*/ 17 w 75"/>
                <a:gd name="T17" fmla="*/ 27 h 75"/>
                <a:gd name="T18" fmla="*/ 22 w 75"/>
                <a:gd name="T19" fmla="*/ 22 h 75"/>
                <a:gd name="T20" fmla="*/ 27 w 75"/>
                <a:gd name="T21" fmla="*/ 17 h 75"/>
                <a:gd name="T22" fmla="*/ 33 w 75"/>
                <a:gd name="T23" fmla="*/ 13 h 75"/>
                <a:gd name="T24" fmla="*/ 39 w 75"/>
                <a:gd name="T25" fmla="*/ 9 h 75"/>
                <a:gd name="T26" fmla="*/ 45 w 75"/>
                <a:gd name="T27" fmla="*/ 6 h 75"/>
                <a:gd name="T28" fmla="*/ 52 w 75"/>
                <a:gd name="T29" fmla="*/ 3 h 75"/>
                <a:gd name="T30" fmla="*/ 59 w 75"/>
                <a:gd name="T31" fmla="*/ 2 h 75"/>
                <a:gd name="T32" fmla="*/ 67 w 75"/>
                <a:gd name="T33" fmla="*/ 1 h 75"/>
                <a:gd name="T34" fmla="*/ 74 w 75"/>
                <a:gd name="T35" fmla="*/ 0 h 75"/>
                <a:gd name="T36" fmla="*/ 74 w 75"/>
                <a:gd name="T37" fmla="*/ 1 h 75"/>
                <a:gd name="T38" fmla="*/ 67 w 75"/>
                <a:gd name="T39" fmla="*/ 1 h 75"/>
                <a:gd name="T40" fmla="*/ 59 w 75"/>
                <a:gd name="T41" fmla="*/ 2 h 75"/>
                <a:gd name="T42" fmla="*/ 52 w 75"/>
                <a:gd name="T43" fmla="*/ 4 h 75"/>
                <a:gd name="T44" fmla="*/ 46 w 75"/>
                <a:gd name="T45" fmla="*/ 7 h 75"/>
                <a:gd name="T46" fmla="*/ 39 w 75"/>
                <a:gd name="T47" fmla="*/ 10 h 75"/>
                <a:gd name="T48" fmla="*/ 33 w 75"/>
                <a:gd name="T49" fmla="*/ 13 h 75"/>
                <a:gd name="T50" fmla="*/ 27 w 75"/>
                <a:gd name="T51" fmla="*/ 18 h 75"/>
                <a:gd name="T52" fmla="*/ 22 w 75"/>
                <a:gd name="T53" fmla="*/ 22 h 75"/>
                <a:gd name="T54" fmla="*/ 17 w 75"/>
                <a:gd name="T55" fmla="*/ 28 h 75"/>
                <a:gd name="T56" fmla="*/ 13 w 75"/>
                <a:gd name="T57" fmla="*/ 33 h 75"/>
                <a:gd name="T58" fmla="*/ 9 w 75"/>
                <a:gd name="T59" fmla="*/ 39 h 75"/>
                <a:gd name="T60" fmla="*/ 6 w 75"/>
                <a:gd name="T61" fmla="*/ 46 h 75"/>
                <a:gd name="T62" fmla="*/ 4 w 75"/>
                <a:gd name="T63" fmla="*/ 53 h 75"/>
                <a:gd name="T64" fmla="*/ 2 w 75"/>
                <a:gd name="T65" fmla="*/ 59 h 75"/>
                <a:gd name="T66" fmla="*/ 1 w 75"/>
                <a:gd name="T67" fmla="*/ 67 h 75"/>
                <a:gd name="T68" fmla="*/ 0 w 75"/>
                <a:gd name="T69" fmla="*/ 74 h 75"/>
                <a:gd name="T70" fmla="*/ 0 w 75"/>
                <a:gd name="T71" fmla="*/ 74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75"/>
                <a:gd name="T110" fmla="*/ 75 w 75"/>
                <a:gd name="T111" fmla="*/ 75 h 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75">
                  <a:moveTo>
                    <a:pt x="0" y="74"/>
                  </a:move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3" y="53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67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6" y="7"/>
                  </a:lnTo>
                  <a:lnTo>
                    <a:pt x="39" y="10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59"/>
                  </a:lnTo>
                  <a:lnTo>
                    <a:pt x="1" y="67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3" name="Freeform 358"/>
            <p:cNvSpPr>
              <a:spLocks/>
            </p:cNvSpPr>
            <p:nvPr/>
          </p:nvSpPr>
          <p:spPr bwMode="auto">
            <a:xfrm>
              <a:off x="2127" y="1659"/>
              <a:ext cx="75" cy="76"/>
            </a:xfrm>
            <a:custGeom>
              <a:avLst/>
              <a:gdLst>
                <a:gd name="T0" fmla="*/ 74 w 75"/>
                <a:gd name="T1" fmla="*/ 75 h 76"/>
                <a:gd name="T2" fmla="*/ 74 w 75"/>
                <a:gd name="T3" fmla="*/ 75 h 76"/>
                <a:gd name="T4" fmla="*/ 67 w 75"/>
                <a:gd name="T5" fmla="*/ 74 h 76"/>
                <a:gd name="T6" fmla="*/ 59 w 75"/>
                <a:gd name="T7" fmla="*/ 73 h 76"/>
                <a:gd name="T8" fmla="*/ 52 w 75"/>
                <a:gd name="T9" fmla="*/ 71 h 76"/>
                <a:gd name="T10" fmla="*/ 45 w 75"/>
                <a:gd name="T11" fmla="*/ 69 h 76"/>
                <a:gd name="T12" fmla="*/ 39 w 75"/>
                <a:gd name="T13" fmla="*/ 65 h 76"/>
                <a:gd name="T14" fmla="*/ 33 w 75"/>
                <a:gd name="T15" fmla="*/ 62 h 76"/>
                <a:gd name="T16" fmla="*/ 27 w 75"/>
                <a:gd name="T17" fmla="*/ 57 h 76"/>
                <a:gd name="T18" fmla="*/ 22 w 75"/>
                <a:gd name="T19" fmla="*/ 53 h 76"/>
                <a:gd name="T20" fmla="*/ 17 w 75"/>
                <a:gd name="T21" fmla="*/ 47 h 76"/>
                <a:gd name="T22" fmla="*/ 13 w 75"/>
                <a:gd name="T23" fmla="*/ 42 h 76"/>
                <a:gd name="T24" fmla="*/ 9 w 75"/>
                <a:gd name="T25" fmla="*/ 36 h 76"/>
                <a:gd name="T26" fmla="*/ 6 w 75"/>
                <a:gd name="T27" fmla="*/ 29 h 76"/>
                <a:gd name="T28" fmla="*/ 3 w 75"/>
                <a:gd name="T29" fmla="*/ 22 h 76"/>
                <a:gd name="T30" fmla="*/ 1 w 75"/>
                <a:gd name="T31" fmla="*/ 15 h 76"/>
                <a:gd name="T32" fmla="*/ 0 w 75"/>
                <a:gd name="T33" fmla="*/ 8 h 76"/>
                <a:gd name="T34" fmla="*/ 0 w 75"/>
                <a:gd name="T35" fmla="*/ 0 h 76"/>
                <a:gd name="T36" fmla="*/ 0 w 75"/>
                <a:gd name="T37" fmla="*/ 0 h 76"/>
                <a:gd name="T38" fmla="*/ 1 w 75"/>
                <a:gd name="T39" fmla="*/ 8 h 76"/>
                <a:gd name="T40" fmla="*/ 2 w 75"/>
                <a:gd name="T41" fmla="*/ 15 h 76"/>
                <a:gd name="T42" fmla="*/ 4 w 75"/>
                <a:gd name="T43" fmla="*/ 22 h 76"/>
                <a:gd name="T44" fmla="*/ 6 w 75"/>
                <a:gd name="T45" fmla="*/ 29 h 76"/>
                <a:gd name="T46" fmla="*/ 9 w 75"/>
                <a:gd name="T47" fmla="*/ 35 h 76"/>
                <a:gd name="T48" fmla="*/ 13 w 75"/>
                <a:gd name="T49" fmla="*/ 42 h 76"/>
                <a:gd name="T50" fmla="*/ 17 w 75"/>
                <a:gd name="T51" fmla="*/ 47 h 76"/>
                <a:gd name="T52" fmla="*/ 22 w 75"/>
                <a:gd name="T53" fmla="*/ 52 h 76"/>
                <a:gd name="T54" fmla="*/ 27 w 75"/>
                <a:gd name="T55" fmla="*/ 57 h 76"/>
                <a:gd name="T56" fmla="*/ 33 w 75"/>
                <a:gd name="T57" fmla="*/ 61 h 76"/>
                <a:gd name="T58" fmla="*/ 39 w 75"/>
                <a:gd name="T59" fmla="*/ 65 h 76"/>
                <a:gd name="T60" fmla="*/ 46 w 75"/>
                <a:gd name="T61" fmla="*/ 68 h 76"/>
                <a:gd name="T62" fmla="*/ 52 w 75"/>
                <a:gd name="T63" fmla="*/ 71 h 76"/>
                <a:gd name="T64" fmla="*/ 59 w 75"/>
                <a:gd name="T65" fmla="*/ 73 h 76"/>
                <a:gd name="T66" fmla="*/ 67 w 75"/>
                <a:gd name="T67" fmla="*/ 74 h 76"/>
                <a:gd name="T68" fmla="*/ 74 w 75"/>
                <a:gd name="T69" fmla="*/ 74 h 76"/>
                <a:gd name="T70" fmla="*/ 74 w 75"/>
                <a:gd name="T71" fmla="*/ 74 h 76"/>
                <a:gd name="T72" fmla="*/ 74 w 75"/>
                <a:gd name="T73" fmla="*/ 75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6"/>
                <a:gd name="T113" fmla="*/ 75 w 75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6">
                  <a:moveTo>
                    <a:pt x="74" y="75"/>
                  </a:moveTo>
                  <a:lnTo>
                    <a:pt x="74" y="75"/>
                  </a:lnTo>
                  <a:lnTo>
                    <a:pt x="67" y="74"/>
                  </a:lnTo>
                  <a:lnTo>
                    <a:pt x="59" y="73"/>
                  </a:lnTo>
                  <a:lnTo>
                    <a:pt x="52" y="71"/>
                  </a:lnTo>
                  <a:lnTo>
                    <a:pt x="45" y="69"/>
                  </a:lnTo>
                  <a:lnTo>
                    <a:pt x="39" y="65"/>
                  </a:lnTo>
                  <a:lnTo>
                    <a:pt x="33" y="62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17" y="47"/>
                  </a:lnTo>
                  <a:lnTo>
                    <a:pt x="13" y="42"/>
                  </a:lnTo>
                  <a:lnTo>
                    <a:pt x="9" y="36"/>
                  </a:lnTo>
                  <a:lnTo>
                    <a:pt x="6" y="29"/>
                  </a:lnTo>
                  <a:lnTo>
                    <a:pt x="3" y="22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15"/>
                  </a:lnTo>
                  <a:lnTo>
                    <a:pt x="4" y="22"/>
                  </a:lnTo>
                  <a:lnTo>
                    <a:pt x="6" y="29"/>
                  </a:lnTo>
                  <a:lnTo>
                    <a:pt x="9" y="35"/>
                  </a:lnTo>
                  <a:lnTo>
                    <a:pt x="13" y="42"/>
                  </a:lnTo>
                  <a:lnTo>
                    <a:pt x="17" y="47"/>
                  </a:lnTo>
                  <a:lnTo>
                    <a:pt x="22" y="52"/>
                  </a:lnTo>
                  <a:lnTo>
                    <a:pt x="27" y="57"/>
                  </a:lnTo>
                  <a:lnTo>
                    <a:pt x="33" y="61"/>
                  </a:lnTo>
                  <a:lnTo>
                    <a:pt x="39" y="65"/>
                  </a:lnTo>
                  <a:lnTo>
                    <a:pt x="46" y="68"/>
                  </a:lnTo>
                  <a:lnTo>
                    <a:pt x="52" y="71"/>
                  </a:lnTo>
                  <a:lnTo>
                    <a:pt x="59" y="73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74" y="7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4" name="Freeform 359"/>
            <p:cNvSpPr>
              <a:spLocks/>
            </p:cNvSpPr>
            <p:nvPr/>
          </p:nvSpPr>
          <p:spPr bwMode="auto">
            <a:xfrm>
              <a:off x="2201" y="1659"/>
              <a:ext cx="75" cy="76"/>
            </a:xfrm>
            <a:custGeom>
              <a:avLst/>
              <a:gdLst>
                <a:gd name="T0" fmla="*/ 74 w 75"/>
                <a:gd name="T1" fmla="*/ 0 h 76"/>
                <a:gd name="T2" fmla="*/ 74 w 75"/>
                <a:gd name="T3" fmla="*/ 0 h 76"/>
                <a:gd name="T4" fmla="*/ 74 w 75"/>
                <a:gd name="T5" fmla="*/ 8 h 76"/>
                <a:gd name="T6" fmla="*/ 73 w 75"/>
                <a:gd name="T7" fmla="*/ 15 h 76"/>
                <a:gd name="T8" fmla="*/ 71 w 75"/>
                <a:gd name="T9" fmla="*/ 22 h 76"/>
                <a:gd name="T10" fmla="*/ 68 w 75"/>
                <a:gd name="T11" fmla="*/ 29 h 76"/>
                <a:gd name="T12" fmla="*/ 65 w 75"/>
                <a:gd name="T13" fmla="*/ 36 h 76"/>
                <a:gd name="T14" fmla="*/ 62 w 75"/>
                <a:gd name="T15" fmla="*/ 42 h 76"/>
                <a:gd name="T16" fmla="*/ 57 w 75"/>
                <a:gd name="T17" fmla="*/ 47 h 76"/>
                <a:gd name="T18" fmla="*/ 53 w 75"/>
                <a:gd name="T19" fmla="*/ 53 h 76"/>
                <a:gd name="T20" fmla="*/ 47 w 75"/>
                <a:gd name="T21" fmla="*/ 57 h 76"/>
                <a:gd name="T22" fmla="*/ 42 w 75"/>
                <a:gd name="T23" fmla="*/ 62 h 76"/>
                <a:gd name="T24" fmla="*/ 36 w 75"/>
                <a:gd name="T25" fmla="*/ 65 h 76"/>
                <a:gd name="T26" fmla="*/ 29 w 75"/>
                <a:gd name="T27" fmla="*/ 69 h 76"/>
                <a:gd name="T28" fmla="*/ 22 w 75"/>
                <a:gd name="T29" fmla="*/ 71 h 76"/>
                <a:gd name="T30" fmla="*/ 15 w 75"/>
                <a:gd name="T31" fmla="*/ 73 h 76"/>
                <a:gd name="T32" fmla="*/ 8 w 75"/>
                <a:gd name="T33" fmla="*/ 74 h 76"/>
                <a:gd name="T34" fmla="*/ 0 w 75"/>
                <a:gd name="T35" fmla="*/ 75 h 76"/>
                <a:gd name="T36" fmla="*/ 0 w 75"/>
                <a:gd name="T37" fmla="*/ 74 h 76"/>
                <a:gd name="T38" fmla="*/ 8 w 75"/>
                <a:gd name="T39" fmla="*/ 74 h 76"/>
                <a:gd name="T40" fmla="*/ 15 w 75"/>
                <a:gd name="T41" fmla="*/ 73 h 76"/>
                <a:gd name="T42" fmla="*/ 22 w 75"/>
                <a:gd name="T43" fmla="*/ 71 h 76"/>
                <a:gd name="T44" fmla="*/ 29 w 75"/>
                <a:gd name="T45" fmla="*/ 68 h 76"/>
                <a:gd name="T46" fmla="*/ 35 w 75"/>
                <a:gd name="T47" fmla="*/ 65 h 76"/>
                <a:gd name="T48" fmla="*/ 41 w 75"/>
                <a:gd name="T49" fmla="*/ 61 h 76"/>
                <a:gd name="T50" fmla="*/ 47 w 75"/>
                <a:gd name="T51" fmla="*/ 57 h 76"/>
                <a:gd name="T52" fmla="*/ 52 w 75"/>
                <a:gd name="T53" fmla="*/ 52 h 76"/>
                <a:gd name="T54" fmla="*/ 57 w 75"/>
                <a:gd name="T55" fmla="*/ 47 h 76"/>
                <a:gd name="T56" fmla="*/ 61 w 75"/>
                <a:gd name="T57" fmla="*/ 42 h 76"/>
                <a:gd name="T58" fmla="*/ 65 w 75"/>
                <a:gd name="T59" fmla="*/ 35 h 76"/>
                <a:gd name="T60" fmla="*/ 68 w 75"/>
                <a:gd name="T61" fmla="*/ 29 h 76"/>
                <a:gd name="T62" fmla="*/ 71 w 75"/>
                <a:gd name="T63" fmla="*/ 22 h 76"/>
                <a:gd name="T64" fmla="*/ 72 w 75"/>
                <a:gd name="T65" fmla="*/ 15 h 76"/>
                <a:gd name="T66" fmla="*/ 73 w 75"/>
                <a:gd name="T67" fmla="*/ 8 h 76"/>
                <a:gd name="T68" fmla="*/ 74 w 75"/>
                <a:gd name="T69" fmla="*/ 0 h 76"/>
                <a:gd name="T70" fmla="*/ 74 w 75"/>
                <a:gd name="T71" fmla="*/ 0 h 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76"/>
                <a:gd name="T110" fmla="*/ 75 w 75"/>
                <a:gd name="T111" fmla="*/ 76 h 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76">
                  <a:moveTo>
                    <a:pt x="74" y="0"/>
                  </a:moveTo>
                  <a:lnTo>
                    <a:pt x="74" y="0"/>
                  </a:lnTo>
                  <a:lnTo>
                    <a:pt x="74" y="8"/>
                  </a:lnTo>
                  <a:lnTo>
                    <a:pt x="73" y="15"/>
                  </a:lnTo>
                  <a:lnTo>
                    <a:pt x="71" y="22"/>
                  </a:lnTo>
                  <a:lnTo>
                    <a:pt x="68" y="29"/>
                  </a:lnTo>
                  <a:lnTo>
                    <a:pt x="65" y="36"/>
                  </a:lnTo>
                  <a:lnTo>
                    <a:pt x="62" y="42"/>
                  </a:lnTo>
                  <a:lnTo>
                    <a:pt x="57" y="47"/>
                  </a:lnTo>
                  <a:lnTo>
                    <a:pt x="53" y="53"/>
                  </a:lnTo>
                  <a:lnTo>
                    <a:pt x="47" y="57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29" y="69"/>
                  </a:lnTo>
                  <a:lnTo>
                    <a:pt x="22" y="71"/>
                  </a:lnTo>
                  <a:lnTo>
                    <a:pt x="15" y="73"/>
                  </a:lnTo>
                  <a:lnTo>
                    <a:pt x="8" y="74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8" y="74"/>
                  </a:lnTo>
                  <a:lnTo>
                    <a:pt x="15" y="73"/>
                  </a:lnTo>
                  <a:lnTo>
                    <a:pt x="22" y="71"/>
                  </a:lnTo>
                  <a:lnTo>
                    <a:pt x="29" y="68"/>
                  </a:lnTo>
                  <a:lnTo>
                    <a:pt x="35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1" y="42"/>
                  </a:lnTo>
                  <a:lnTo>
                    <a:pt x="65" y="35"/>
                  </a:lnTo>
                  <a:lnTo>
                    <a:pt x="68" y="29"/>
                  </a:lnTo>
                  <a:lnTo>
                    <a:pt x="71" y="22"/>
                  </a:lnTo>
                  <a:lnTo>
                    <a:pt x="72" y="15"/>
                  </a:lnTo>
                  <a:lnTo>
                    <a:pt x="73" y="8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5" name="Freeform 360"/>
            <p:cNvSpPr>
              <a:spLocks/>
            </p:cNvSpPr>
            <p:nvPr/>
          </p:nvSpPr>
          <p:spPr bwMode="auto">
            <a:xfrm>
              <a:off x="2201" y="1585"/>
              <a:ext cx="75" cy="75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8 w 75"/>
                <a:gd name="T5" fmla="*/ 1 h 75"/>
                <a:gd name="T6" fmla="*/ 15 w 75"/>
                <a:gd name="T7" fmla="*/ 2 h 75"/>
                <a:gd name="T8" fmla="*/ 22 w 75"/>
                <a:gd name="T9" fmla="*/ 3 h 75"/>
                <a:gd name="T10" fmla="*/ 29 w 75"/>
                <a:gd name="T11" fmla="*/ 6 h 75"/>
                <a:gd name="T12" fmla="*/ 36 w 75"/>
                <a:gd name="T13" fmla="*/ 9 h 75"/>
                <a:gd name="T14" fmla="*/ 42 w 75"/>
                <a:gd name="T15" fmla="*/ 13 h 75"/>
                <a:gd name="T16" fmla="*/ 47 w 75"/>
                <a:gd name="T17" fmla="*/ 17 h 75"/>
                <a:gd name="T18" fmla="*/ 53 w 75"/>
                <a:gd name="T19" fmla="*/ 22 h 75"/>
                <a:gd name="T20" fmla="*/ 57 w 75"/>
                <a:gd name="T21" fmla="*/ 27 h 75"/>
                <a:gd name="T22" fmla="*/ 62 w 75"/>
                <a:gd name="T23" fmla="*/ 33 h 75"/>
                <a:gd name="T24" fmla="*/ 65 w 75"/>
                <a:gd name="T25" fmla="*/ 39 h 75"/>
                <a:gd name="T26" fmla="*/ 68 w 75"/>
                <a:gd name="T27" fmla="*/ 45 h 75"/>
                <a:gd name="T28" fmla="*/ 71 w 75"/>
                <a:gd name="T29" fmla="*/ 53 h 75"/>
                <a:gd name="T30" fmla="*/ 73 w 75"/>
                <a:gd name="T31" fmla="*/ 59 h 75"/>
                <a:gd name="T32" fmla="*/ 74 w 75"/>
                <a:gd name="T33" fmla="*/ 67 h 75"/>
                <a:gd name="T34" fmla="*/ 74 w 75"/>
                <a:gd name="T35" fmla="*/ 74 h 75"/>
                <a:gd name="T36" fmla="*/ 74 w 75"/>
                <a:gd name="T37" fmla="*/ 74 h 75"/>
                <a:gd name="T38" fmla="*/ 73 w 75"/>
                <a:gd name="T39" fmla="*/ 67 h 75"/>
                <a:gd name="T40" fmla="*/ 72 w 75"/>
                <a:gd name="T41" fmla="*/ 59 h 75"/>
                <a:gd name="T42" fmla="*/ 71 w 75"/>
                <a:gd name="T43" fmla="*/ 53 h 75"/>
                <a:gd name="T44" fmla="*/ 68 w 75"/>
                <a:gd name="T45" fmla="*/ 46 h 75"/>
                <a:gd name="T46" fmla="*/ 65 w 75"/>
                <a:gd name="T47" fmla="*/ 39 h 75"/>
                <a:gd name="T48" fmla="*/ 61 w 75"/>
                <a:gd name="T49" fmla="*/ 33 h 75"/>
                <a:gd name="T50" fmla="*/ 57 w 75"/>
                <a:gd name="T51" fmla="*/ 28 h 75"/>
                <a:gd name="T52" fmla="*/ 52 w 75"/>
                <a:gd name="T53" fmla="*/ 22 h 75"/>
                <a:gd name="T54" fmla="*/ 47 w 75"/>
                <a:gd name="T55" fmla="*/ 18 h 75"/>
                <a:gd name="T56" fmla="*/ 41 w 75"/>
                <a:gd name="T57" fmla="*/ 13 h 75"/>
                <a:gd name="T58" fmla="*/ 35 w 75"/>
                <a:gd name="T59" fmla="*/ 10 h 75"/>
                <a:gd name="T60" fmla="*/ 29 w 75"/>
                <a:gd name="T61" fmla="*/ 7 h 75"/>
                <a:gd name="T62" fmla="*/ 22 w 75"/>
                <a:gd name="T63" fmla="*/ 4 h 75"/>
                <a:gd name="T64" fmla="*/ 15 w 75"/>
                <a:gd name="T65" fmla="*/ 2 h 75"/>
                <a:gd name="T66" fmla="*/ 8 w 75"/>
                <a:gd name="T67" fmla="*/ 1 h 75"/>
                <a:gd name="T68" fmla="*/ 0 w 75"/>
                <a:gd name="T69" fmla="*/ 1 h 75"/>
                <a:gd name="T70" fmla="*/ 0 w 75"/>
                <a:gd name="T71" fmla="*/ 1 h 75"/>
                <a:gd name="T72" fmla="*/ 0 w 75"/>
                <a:gd name="T73" fmla="*/ 0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5"/>
                <a:gd name="T113" fmla="*/ 75 w 75"/>
                <a:gd name="T114" fmla="*/ 75 h 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5">
                  <a:moveTo>
                    <a:pt x="0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9" y="6"/>
                  </a:lnTo>
                  <a:lnTo>
                    <a:pt x="36" y="9"/>
                  </a:lnTo>
                  <a:lnTo>
                    <a:pt x="42" y="13"/>
                  </a:lnTo>
                  <a:lnTo>
                    <a:pt x="47" y="17"/>
                  </a:lnTo>
                  <a:lnTo>
                    <a:pt x="53" y="22"/>
                  </a:lnTo>
                  <a:lnTo>
                    <a:pt x="57" y="27"/>
                  </a:lnTo>
                  <a:lnTo>
                    <a:pt x="62" y="33"/>
                  </a:lnTo>
                  <a:lnTo>
                    <a:pt x="65" y="39"/>
                  </a:lnTo>
                  <a:lnTo>
                    <a:pt x="68" y="45"/>
                  </a:lnTo>
                  <a:lnTo>
                    <a:pt x="71" y="53"/>
                  </a:lnTo>
                  <a:lnTo>
                    <a:pt x="73" y="59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73" y="67"/>
                  </a:lnTo>
                  <a:lnTo>
                    <a:pt x="72" y="59"/>
                  </a:lnTo>
                  <a:lnTo>
                    <a:pt x="71" y="53"/>
                  </a:lnTo>
                  <a:lnTo>
                    <a:pt x="68" y="46"/>
                  </a:lnTo>
                  <a:lnTo>
                    <a:pt x="65" y="39"/>
                  </a:lnTo>
                  <a:lnTo>
                    <a:pt x="61" y="33"/>
                  </a:lnTo>
                  <a:lnTo>
                    <a:pt x="57" y="28"/>
                  </a:lnTo>
                  <a:lnTo>
                    <a:pt x="52" y="22"/>
                  </a:lnTo>
                  <a:lnTo>
                    <a:pt x="47" y="18"/>
                  </a:lnTo>
                  <a:lnTo>
                    <a:pt x="41" y="13"/>
                  </a:lnTo>
                  <a:lnTo>
                    <a:pt x="35" y="10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6" name="Freeform 361"/>
            <p:cNvSpPr>
              <a:spLocks/>
            </p:cNvSpPr>
            <p:nvPr/>
          </p:nvSpPr>
          <p:spPr bwMode="auto">
            <a:xfrm>
              <a:off x="2129" y="1587"/>
              <a:ext cx="145" cy="141"/>
            </a:xfrm>
            <a:custGeom>
              <a:avLst/>
              <a:gdLst>
                <a:gd name="T0" fmla="*/ 92 w 145"/>
                <a:gd name="T1" fmla="*/ 138 h 141"/>
                <a:gd name="T2" fmla="*/ 95 w 145"/>
                <a:gd name="T3" fmla="*/ 140 h 141"/>
                <a:gd name="T4" fmla="*/ 100 w 145"/>
                <a:gd name="T5" fmla="*/ 139 h 141"/>
                <a:gd name="T6" fmla="*/ 107 w 145"/>
                <a:gd name="T7" fmla="*/ 135 h 141"/>
                <a:gd name="T8" fmla="*/ 115 w 145"/>
                <a:gd name="T9" fmla="*/ 130 h 141"/>
                <a:gd name="T10" fmla="*/ 122 w 145"/>
                <a:gd name="T11" fmla="*/ 125 h 141"/>
                <a:gd name="T12" fmla="*/ 127 w 145"/>
                <a:gd name="T13" fmla="*/ 119 h 141"/>
                <a:gd name="T14" fmla="*/ 130 w 145"/>
                <a:gd name="T15" fmla="*/ 114 h 141"/>
                <a:gd name="T16" fmla="*/ 130 w 145"/>
                <a:gd name="T17" fmla="*/ 111 h 141"/>
                <a:gd name="T18" fmla="*/ 65 w 145"/>
                <a:gd name="T19" fmla="*/ 76 h 141"/>
                <a:gd name="T20" fmla="*/ 66 w 145"/>
                <a:gd name="T21" fmla="*/ 66 h 141"/>
                <a:gd name="T22" fmla="*/ 14 w 145"/>
                <a:gd name="T23" fmla="*/ 113 h 141"/>
                <a:gd name="T24" fmla="*/ 16 w 145"/>
                <a:gd name="T25" fmla="*/ 117 h 141"/>
                <a:gd name="T26" fmla="*/ 20 w 145"/>
                <a:gd name="T27" fmla="*/ 122 h 141"/>
                <a:gd name="T28" fmla="*/ 26 w 145"/>
                <a:gd name="T29" fmla="*/ 128 h 141"/>
                <a:gd name="T30" fmla="*/ 34 w 145"/>
                <a:gd name="T31" fmla="*/ 133 h 141"/>
                <a:gd name="T32" fmla="*/ 41 w 145"/>
                <a:gd name="T33" fmla="*/ 137 h 141"/>
                <a:gd name="T34" fmla="*/ 47 w 145"/>
                <a:gd name="T35" fmla="*/ 140 h 141"/>
                <a:gd name="T36" fmla="*/ 52 w 145"/>
                <a:gd name="T37" fmla="*/ 140 h 141"/>
                <a:gd name="T38" fmla="*/ 80 w 145"/>
                <a:gd name="T39" fmla="*/ 76 h 141"/>
                <a:gd name="T40" fmla="*/ 66 w 145"/>
                <a:gd name="T41" fmla="*/ 66 h 141"/>
                <a:gd name="T42" fmla="*/ 17 w 145"/>
                <a:gd name="T43" fmla="*/ 30 h 141"/>
                <a:gd name="T44" fmla="*/ 14 w 145"/>
                <a:gd name="T45" fmla="*/ 30 h 141"/>
                <a:gd name="T46" fmla="*/ 10 w 145"/>
                <a:gd name="T47" fmla="*/ 34 h 141"/>
                <a:gd name="T48" fmla="*/ 7 w 145"/>
                <a:gd name="T49" fmla="*/ 41 h 141"/>
                <a:gd name="T50" fmla="*/ 3 w 145"/>
                <a:gd name="T51" fmla="*/ 50 h 141"/>
                <a:gd name="T52" fmla="*/ 1 w 145"/>
                <a:gd name="T53" fmla="*/ 59 h 141"/>
                <a:gd name="T54" fmla="*/ 0 w 145"/>
                <a:gd name="T55" fmla="*/ 66 h 141"/>
                <a:gd name="T56" fmla="*/ 0 w 145"/>
                <a:gd name="T57" fmla="*/ 72 h 141"/>
                <a:gd name="T58" fmla="*/ 3 w 145"/>
                <a:gd name="T59" fmla="*/ 74 h 141"/>
                <a:gd name="T60" fmla="*/ 76 w 145"/>
                <a:gd name="T61" fmla="*/ 64 h 141"/>
                <a:gd name="T62" fmla="*/ 81 w 145"/>
                <a:gd name="T63" fmla="*/ 73 h 141"/>
                <a:gd name="T64" fmla="*/ 95 w 145"/>
                <a:gd name="T65" fmla="*/ 5 h 141"/>
                <a:gd name="T66" fmla="*/ 92 w 145"/>
                <a:gd name="T67" fmla="*/ 2 h 141"/>
                <a:gd name="T68" fmla="*/ 85 w 145"/>
                <a:gd name="T69" fmla="*/ 0 h 141"/>
                <a:gd name="T70" fmla="*/ 76 w 145"/>
                <a:gd name="T71" fmla="*/ 0 h 141"/>
                <a:gd name="T72" fmla="*/ 67 w 145"/>
                <a:gd name="T73" fmla="*/ 0 h 141"/>
                <a:gd name="T74" fmla="*/ 59 w 145"/>
                <a:gd name="T75" fmla="*/ 1 h 141"/>
                <a:gd name="T76" fmla="*/ 52 w 145"/>
                <a:gd name="T77" fmla="*/ 2 h 141"/>
                <a:gd name="T78" fmla="*/ 49 w 145"/>
                <a:gd name="T79" fmla="*/ 5 h 141"/>
                <a:gd name="T80" fmla="*/ 63 w 145"/>
                <a:gd name="T81" fmla="*/ 73 h 141"/>
                <a:gd name="T82" fmla="*/ 81 w 145"/>
                <a:gd name="T83" fmla="*/ 73 h 141"/>
                <a:gd name="T84" fmla="*/ 142 w 145"/>
                <a:gd name="T85" fmla="*/ 73 h 141"/>
                <a:gd name="T86" fmla="*/ 144 w 145"/>
                <a:gd name="T87" fmla="*/ 71 h 141"/>
                <a:gd name="T88" fmla="*/ 144 w 145"/>
                <a:gd name="T89" fmla="*/ 65 h 141"/>
                <a:gd name="T90" fmla="*/ 143 w 145"/>
                <a:gd name="T91" fmla="*/ 58 h 141"/>
                <a:gd name="T92" fmla="*/ 141 w 145"/>
                <a:gd name="T93" fmla="*/ 49 h 141"/>
                <a:gd name="T94" fmla="*/ 138 w 145"/>
                <a:gd name="T95" fmla="*/ 41 h 141"/>
                <a:gd name="T96" fmla="*/ 134 w 145"/>
                <a:gd name="T97" fmla="*/ 34 h 141"/>
                <a:gd name="T98" fmla="*/ 130 w 145"/>
                <a:gd name="T99" fmla="*/ 30 h 141"/>
                <a:gd name="T100" fmla="*/ 127 w 145"/>
                <a:gd name="T101" fmla="*/ 29 h 141"/>
                <a:gd name="T102" fmla="*/ 74 w 145"/>
                <a:gd name="T103" fmla="*/ 80 h 1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"/>
                <a:gd name="T157" fmla="*/ 0 h 141"/>
                <a:gd name="T158" fmla="*/ 145 w 145"/>
                <a:gd name="T159" fmla="*/ 141 h 1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" h="141">
                  <a:moveTo>
                    <a:pt x="65" y="76"/>
                  </a:moveTo>
                  <a:lnTo>
                    <a:pt x="92" y="138"/>
                  </a:lnTo>
                  <a:lnTo>
                    <a:pt x="93" y="140"/>
                  </a:lnTo>
                  <a:lnTo>
                    <a:pt x="95" y="140"/>
                  </a:lnTo>
                  <a:lnTo>
                    <a:pt x="98" y="140"/>
                  </a:lnTo>
                  <a:lnTo>
                    <a:pt x="100" y="139"/>
                  </a:lnTo>
                  <a:lnTo>
                    <a:pt x="104" y="137"/>
                  </a:lnTo>
                  <a:lnTo>
                    <a:pt x="107" y="135"/>
                  </a:lnTo>
                  <a:lnTo>
                    <a:pt x="111" y="133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2" y="125"/>
                  </a:lnTo>
                  <a:lnTo>
                    <a:pt x="125" y="122"/>
                  </a:lnTo>
                  <a:lnTo>
                    <a:pt x="127" y="119"/>
                  </a:lnTo>
                  <a:lnTo>
                    <a:pt x="129" y="117"/>
                  </a:lnTo>
                  <a:lnTo>
                    <a:pt x="130" y="114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79" y="65"/>
                  </a:lnTo>
                  <a:lnTo>
                    <a:pt x="65" y="76"/>
                  </a:lnTo>
                  <a:lnTo>
                    <a:pt x="66" y="66"/>
                  </a:lnTo>
                  <a:lnTo>
                    <a:pt x="15" y="111"/>
                  </a:lnTo>
                  <a:lnTo>
                    <a:pt x="14" y="113"/>
                  </a:lnTo>
                  <a:lnTo>
                    <a:pt x="15" y="115"/>
                  </a:lnTo>
                  <a:lnTo>
                    <a:pt x="16" y="117"/>
                  </a:lnTo>
                  <a:lnTo>
                    <a:pt x="17" y="119"/>
                  </a:lnTo>
                  <a:lnTo>
                    <a:pt x="20" y="122"/>
                  </a:lnTo>
                  <a:lnTo>
                    <a:pt x="23" y="125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4" y="133"/>
                  </a:lnTo>
                  <a:lnTo>
                    <a:pt x="37" y="135"/>
                  </a:lnTo>
                  <a:lnTo>
                    <a:pt x="41" y="137"/>
                  </a:lnTo>
                  <a:lnTo>
                    <a:pt x="44" y="139"/>
                  </a:lnTo>
                  <a:lnTo>
                    <a:pt x="47" y="140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3" y="139"/>
                  </a:lnTo>
                  <a:lnTo>
                    <a:pt x="80" y="76"/>
                  </a:lnTo>
                  <a:lnTo>
                    <a:pt x="66" y="66"/>
                  </a:lnTo>
                  <a:lnTo>
                    <a:pt x="76" y="64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71" y="81"/>
                  </a:lnTo>
                  <a:lnTo>
                    <a:pt x="76" y="64"/>
                  </a:lnTo>
                  <a:lnTo>
                    <a:pt x="81" y="73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1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63" y="73"/>
                  </a:lnTo>
                  <a:lnTo>
                    <a:pt x="81" y="73"/>
                  </a:lnTo>
                  <a:lnTo>
                    <a:pt x="74" y="80"/>
                  </a:lnTo>
                  <a:lnTo>
                    <a:pt x="142" y="73"/>
                  </a:lnTo>
                  <a:lnTo>
                    <a:pt x="143" y="73"/>
                  </a:lnTo>
                  <a:lnTo>
                    <a:pt x="144" y="71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4" y="62"/>
                  </a:lnTo>
                  <a:lnTo>
                    <a:pt x="143" y="58"/>
                  </a:lnTo>
                  <a:lnTo>
                    <a:pt x="142" y="54"/>
                  </a:lnTo>
                  <a:lnTo>
                    <a:pt x="141" y="49"/>
                  </a:lnTo>
                  <a:lnTo>
                    <a:pt x="139" y="45"/>
                  </a:lnTo>
                  <a:lnTo>
                    <a:pt x="138" y="41"/>
                  </a:lnTo>
                  <a:lnTo>
                    <a:pt x="136" y="37"/>
                  </a:lnTo>
                  <a:lnTo>
                    <a:pt x="134" y="34"/>
                  </a:lnTo>
                  <a:lnTo>
                    <a:pt x="132" y="31"/>
                  </a:lnTo>
                  <a:lnTo>
                    <a:pt x="130" y="30"/>
                  </a:lnTo>
                  <a:lnTo>
                    <a:pt x="129" y="29"/>
                  </a:lnTo>
                  <a:lnTo>
                    <a:pt x="127" y="29"/>
                  </a:lnTo>
                  <a:lnTo>
                    <a:pt x="68" y="64"/>
                  </a:lnTo>
                  <a:lnTo>
                    <a:pt x="74" y="80"/>
                  </a:lnTo>
                  <a:lnTo>
                    <a:pt x="65" y="76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7" name="Freeform 362"/>
            <p:cNvSpPr>
              <a:spLocks/>
            </p:cNvSpPr>
            <p:nvPr/>
          </p:nvSpPr>
          <p:spPr bwMode="auto">
            <a:xfrm>
              <a:off x="2193" y="1663"/>
              <a:ext cx="29" cy="64"/>
            </a:xfrm>
            <a:custGeom>
              <a:avLst/>
              <a:gdLst>
                <a:gd name="T0" fmla="*/ 28 w 29"/>
                <a:gd name="T1" fmla="*/ 63 h 64"/>
                <a:gd name="T2" fmla="*/ 28 w 29"/>
                <a:gd name="T3" fmla="*/ 63 h 64"/>
                <a:gd name="T4" fmla="*/ 0 w 29"/>
                <a:gd name="T5" fmla="*/ 0 h 64"/>
                <a:gd name="T6" fmla="*/ 1 w 29"/>
                <a:gd name="T7" fmla="*/ 0 h 64"/>
                <a:gd name="T8" fmla="*/ 28 w 29"/>
                <a:gd name="T9" fmla="*/ 62 h 64"/>
                <a:gd name="T10" fmla="*/ 28 w 29"/>
                <a:gd name="T11" fmla="*/ 62 h 64"/>
                <a:gd name="T12" fmla="*/ 28 w 29"/>
                <a:gd name="T13" fmla="*/ 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64"/>
                <a:gd name="T23" fmla="*/ 29 w 2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64">
                  <a:moveTo>
                    <a:pt x="28" y="63"/>
                  </a:moveTo>
                  <a:lnTo>
                    <a:pt x="28" y="6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8" y="62"/>
                  </a:lnTo>
                  <a:lnTo>
                    <a:pt x="28" y="6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8" name="Freeform 363"/>
            <p:cNvSpPr>
              <a:spLocks/>
            </p:cNvSpPr>
            <p:nvPr/>
          </p:nvSpPr>
          <p:spPr bwMode="auto">
            <a:xfrm>
              <a:off x="2221" y="1698"/>
              <a:ext cx="40" cy="30"/>
            </a:xfrm>
            <a:custGeom>
              <a:avLst/>
              <a:gdLst>
                <a:gd name="T0" fmla="*/ 38 w 40"/>
                <a:gd name="T1" fmla="*/ 0 h 30"/>
                <a:gd name="T2" fmla="*/ 38 w 40"/>
                <a:gd name="T3" fmla="*/ 0 h 30"/>
                <a:gd name="T4" fmla="*/ 39 w 40"/>
                <a:gd name="T5" fmla="*/ 1 h 30"/>
                <a:gd name="T6" fmla="*/ 38 w 40"/>
                <a:gd name="T7" fmla="*/ 3 h 30"/>
                <a:gd name="T8" fmla="*/ 37 w 40"/>
                <a:gd name="T9" fmla="*/ 6 h 30"/>
                <a:gd name="T10" fmla="*/ 36 w 40"/>
                <a:gd name="T11" fmla="*/ 8 h 30"/>
                <a:gd name="T12" fmla="*/ 33 w 40"/>
                <a:gd name="T13" fmla="*/ 11 h 30"/>
                <a:gd name="T14" fmla="*/ 30 w 40"/>
                <a:gd name="T15" fmla="*/ 14 h 30"/>
                <a:gd name="T16" fmla="*/ 27 w 40"/>
                <a:gd name="T17" fmla="*/ 17 h 30"/>
                <a:gd name="T18" fmla="*/ 23 w 40"/>
                <a:gd name="T19" fmla="*/ 19 h 30"/>
                <a:gd name="T20" fmla="*/ 19 w 40"/>
                <a:gd name="T21" fmla="*/ 22 h 30"/>
                <a:gd name="T22" fmla="*/ 16 w 40"/>
                <a:gd name="T23" fmla="*/ 24 h 30"/>
                <a:gd name="T24" fmla="*/ 12 w 40"/>
                <a:gd name="T25" fmla="*/ 26 h 30"/>
                <a:gd name="T26" fmla="*/ 9 w 40"/>
                <a:gd name="T27" fmla="*/ 28 h 30"/>
                <a:gd name="T28" fmla="*/ 6 w 40"/>
                <a:gd name="T29" fmla="*/ 29 h 30"/>
                <a:gd name="T30" fmla="*/ 3 w 40"/>
                <a:gd name="T31" fmla="*/ 29 h 30"/>
                <a:gd name="T32" fmla="*/ 1 w 40"/>
                <a:gd name="T33" fmla="*/ 29 h 30"/>
                <a:gd name="T34" fmla="*/ 0 w 40"/>
                <a:gd name="T35" fmla="*/ 28 h 30"/>
                <a:gd name="T36" fmla="*/ 0 w 40"/>
                <a:gd name="T37" fmla="*/ 27 h 30"/>
                <a:gd name="T38" fmla="*/ 1 w 40"/>
                <a:gd name="T39" fmla="*/ 28 h 30"/>
                <a:gd name="T40" fmla="*/ 3 w 40"/>
                <a:gd name="T41" fmla="*/ 28 h 30"/>
                <a:gd name="T42" fmla="*/ 6 w 40"/>
                <a:gd name="T43" fmla="*/ 28 h 30"/>
                <a:gd name="T44" fmla="*/ 8 w 40"/>
                <a:gd name="T45" fmla="*/ 27 h 30"/>
                <a:gd name="T46" fmla="*/ 12 w 40"/>
                <a:gd name="T47" fmla="*/ 26 h 30"/>
                <a:gd name="T48" fmla="*/ 15 w 40"/>
                <a:gd name="T49" fmla="*/ 24 h 30"/>
                <a:gd name="T50" fmla="*/ 19 w 40"/>
                <a:gd name="T51" fmla="*/ 22 h 30"/>
                <a:gd name="T52" fmla="*/ 23 w 40"/>
                <a:gd name="T53" fmla="*/ 19 h 30"/>
                <a:gd name="T54" fmla="*/ 26 w 40"/>
                <a:gd name="T55" fmla="*/ 16 h 30"/>
                <a:gd name="T56" fmla="*/ 30 w 40"/>
                <a:gd name="T57" fmla="*/ 13 h 30"/>
                <a:gd name="T58" fmla="*/ 33 w 40"/>
                <a:gd name="T59" fmla="*/ 10 h 30"/>
                <a:gd name="T60" fmla="*/ 35 w 40"/>
                <a:gd name="T61" fmla="*/ 8 h 30"/>
                <a:gd name="T62" fmla="*/ 37 w 40"/>
                <a:gd name="T63" fmla="*/ 5 h 30"/>
                <a:gd name="T64" fmla="*/ 38 w 40"/>
                <a:gd name="T65" fmla="*/ 3 h 30"/>
                <a:gd name="T66" fmla="*/ 38 w 40"/>
                <a:gd name="T67" fmla="*/ 1 h 30"/>
                <a:gd name="T68" fmla="*/ 37 w 40"/>
                <a:gd name="T69" fmla="*/ 0 h 30"/>
                <a:gd name="T70" fmla="*/ 37 w 40"/>
                <a:gd name="T71" fmla="*/ 0 h 30"/>
                <a:gd name="T72" fmla="*/ 38 w 40"/>
                <a:gd name="T73" fmla="*/ 0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"/>
                <a:gd name="T112" fmla="*/ 0 h 30"/>
                <a:gd name="T113" fmla="*/ 40 w 40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" h="30">
                  <a:moveTo>
                    <a:pt x="38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8" y="3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0" y="14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9" name="Freeform 364"/>
            <p:cNvSpPr>
              <a:spLocks/>
            </p:cNvSpPr>
            <p:nvPr/>
          </p:nvSpPr>
          <p:spPr bwMode="auto">
            <a:xfrm>
              <a:off x="2208" y="1652"/>
              <a:ext cx="52" cy="47"/>
            </a:xfrm>
            <a:custGeom>
              <a:avLst/>
              <a:gdLst>
                <a:gd name="T0" fmla="*/ 0 w 52"/>
                <a:gd name="T1" fmla="*/ 0 h 47"/>
                <a:gd name="T2" fmla="*/ 0 w 52"/>
                <a:gd name="T3" fmla="*/ 0 h 47"/>
                <a:gd name="T4" fmla="*/ 51 w 52"/>
                <a:gd name="T5" fmla="*/ 46 h 47"/>
                <a:gd name="T6" fmla="*/ 50 w 52"/>
                <a:gd name="T7" fmla="*/ 46 h 47"/>
                <a:gd name="T8" fmla="*/ 0 w 52"/>
                <a:gd name="T9" fmla="*/ 1 h 47"/>
                <a:gd name="T10" fmla="*/ 0 w 52"/>
                <a:gd name="T11" fmla="*/ 1 h 47"/>
                <a:gd name="T12" fmla="*/ 0 w 5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0"/>
                  </a:moveTo>
                  <a:lnTo>
                    <a:pt x="0" y="0"/>
                  </a:lnTo>
                  <a:lnTo>
                    <a:pt x="51" y="46"/>
                  </a:lnTo>
                  <a:lnTo>
                    <a:pt x="50" y="4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0" name="Freeform 365"/>
            <p:cNvSpPr>
              <a:spLocks/>
            </p:cNvSpPr>
            <p:nvPr/>
          </p:nvSpPr>
          <p:spPr bwMode="auto">
            <a:xfrm>
              <a:off x="2191" y="165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6 w 17"/>
                <a:gd name="T5" fmla="*/ 0 h 17"/>
                <a:gd name="T6" fmla="*/ 16 w 17"/>
                <a:gd name="T7" fmla="*/ 1 h 17"/>
                <a:gd name="T8" fmla="*/ 2 w 17"/>
                <a:gd name="T9" fmla="*/ 16 h 17"/>
                <a:gd name="T10" fmla="*/ 2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1" name="Freeform 366"/>
            <p:cNvSpPr>
              <a:spLocks/>
            </p:cNvSpPr>
            <p:nvPr/>
          </p:nvSpPr>
          <p:spPr bwMode="auto">
            <a:xfrm>
              <a:off x="2170" y="1663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16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2" name="Freeform 367"/>
            <p:cNvSpPr>
              <a:spLocks/>
            </p:cNvSpPr>
            <p:nvPr/>
          </p:nvSpPr>
          <p:spPr bwMode="auto">
            <a:xfrm>
              <a:off x="2144" y="1653"/>
              <a:ext cx="52" cy="47"/>
            </a:xfrm>
            <a:custGeom>
              <a:avLst/>
              <a:gdLst>
                <a:gd name="T0" fmla="*/ 0 w 52"/>
                <a:gd name="T1" fmla="*/ 45 h 47"/>
                <a:gd name="T2" fmla="*/ 0 w 52"/>
                <a:gd name="T3" fmla="*/ 45 h 47"/>
                <a:gd name="T4" fmla="*/ 51 w 52"/>
                <a:gd name="T5" fmla="*/ 0 h 47"/>
                <a:gd name="T6" fmla="*/ 51 w 52"/>
                <a:gd name="T7" fmla="*/ 0 h 47"/>
                <a:gd name="T8" fmla="*/ 0 w 52"/>
                <a:gd name="T9" fmla="*/ 46 h 47"/>
                <a:gd name="T10" fmla="*/ 0 w 52"/>
                <a:gd name="T11" fmla="*/ 46 h 47"/>
                <a:gd name="T12" fmla="*/ 0 w 52"/>
                <a:gd name="T13" fmla="*/ 4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45"/>
                  </a:moveTo>
                  <a:lnTo>
                    <a:pt x="0" y="45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0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3" name="Freeform 368"/>
            <p:cNvSpPr>
              <a:spLocks/>
            </p:cNvSpPr>
            <p:nvPr/>
          </p:nvSpPr>
          <p:spPr bwMode="auto">
            <a:xfrm>
              <a:off x="2143" y="1698"/>
              <a:ext cx="40" cy="31"/>
            </a:xfrm>
            <a:custGeom>
              <a:avLst/>
              <a:gdLst>
                <a:gd name="T0" fmla="*/ 39 w 40"/>
                <a:gd name="T1" fmla="*/ 28 h 31"/>
                <a:gd name="T2" fmla="*/ 39 w 40"/>
                <a:gd name="T3" fmla="*/ 28 h 31"/>
                <a:gd name="T4" fmla="*/ 38 w 40"/>
                <a:gd name="T5" fmla="*/ 29 h 31"/>
                <a:gd name="T6" fmla="*/ 36 w 40"/>
                <a:gd name="T7" fmla="*/ 30 h 31"/>
                <a:gd name="T8" fmla="*/ 33 w 40"/>
                <a:gd name="T9" fmla="*/ 29 h 31"/>
                <a:gd name="T10" fmla="*/ 30 w 40"/>
                <a:gd name="T11" fmla="*/ 28 h 31"/>
                <a:gd name="T12" fmla="*/ 27 w 40"/>
                <a:gd name="T13" fmla="*/ 27 h 31"/>
                <a:gd name="T14" fmla="*/ 23 w 40"/>
                <a:gd name="T15" fmla="*/ 25 h 31"/>
                <a:gd name="T16" fmla="*/ 20 w 40"/>
                <a:gd name="T17" fmla="*/ 22 h 31"/>
                <a:gd name="T18" fmla="*/ 16 w 40"/>
                <a:gd name="T19" fmla="*/ 20 h 31"/>
                <a:gd name="T20" fmla="*/ 12 w 40"/>
                <a:gd name="T21" fmla="*/ 17 h 31"/>
                <a:gd name="T22" fmla="*/ 9 w 40"/>
                <a:gd name="T23" fmla="*/ 14 h 31"/>
                <a:gd name="T24" fmla="*/ 6 w 40"/>
                <a:gd name="T25" fmla="*/ 11 h 31"/>
                <a:gd name="T26" fmla="*/ 3 w 40"/>
                <a:gd name="T27" fmla="*/ 9 h 31"/>
                <a:gd name="T28" fmla="*/ 1 w 40"/>
                <a:gd name="T29" fmla="*/ 6 h 31"/>
                <a:gd name="T30" fmla="*/ 0 w 40"/>
                <a:gd name="T31" fmla="*/ 4 h 31"/>
                <a:gd name="T32" fmla="*/ 0 w 40"/>
                <a:gd name="T33" fmla="*/ 2 h 31"/>
                <a:gd name="T34" fmla="*/ 1 w 40"/>
                <a:gd name="T35" fmla="*/ 0 h 31"/>
                <a:gd name="T36" fmla="*/ 1 w 40"/>
                <a:gd name="T37" fmla="*/ 1 h 31"/>
                <a:gd name="T38" fmla="*/ 1 w 40"/>
                <a:gd name="T39" fmla="*/ 2 h 31"/>
                <a:gd name="T40" fmla="*/ 1 w 40"/>
                <a:gd name="T41" fmla="*/ 4 h 31"/>
                <a:gd name="T42" fmla="*/ 2 w 40"/>
                <a:gd name="T43" fmla="*/ 6 h 31"/>
                <a:gd name="T44" fmla="*/ 4 w 40"/>
                <a:gd name="T45" fmla="*/ 8 h 31"/>
                <a:gd name="T46" fmla="*/ 6 w 40"/>
                <a:gd name="T47" fmla="*/ 11 h 31"/>
                <a:gd name="T48" fmla="*/ 9 w 40"/>
                <a:gd name="T49" fmla="*/ 14 h 31"/>
                <a:gd name="T50" fmla="*/ 13 w 40"/>
                <a:gd name="T51" fmla="*/ 17 h 31"/>
                <a:gd name="T52" fmla="*/ 16 w 40"/>
                <a:gd name="T53" fmla="*/ 19 h 31"/>
                <a:gd name="T54" fmla="*/ 20 w 40"/>
                <a:gd name="T55" fmla="*/ 22 h 31"/>
                <a:gd name="T56" fmla="*/ 24 w 40"/>
                <a:gd name="T57" fmla="*/ 24 h 31"/>
                <a:gd name="T58" fmla="*/ 27 w 40"/>
                <a:gd name="T59" fmla="*/ 26 h 31"/>
                <a:gd name="T60" fmla="*/ 31 w 40"/>
                <a:gd name="T61" fmla="*/ 28 h 31"/>
                <a:gd name="T62" fmla="*/ 33 w 40"/>
                <a:gd name="T63" fmla="*/ 29 h 31"/>
                <a:gd name="T64" fmla="*/ 36 w 40"/>
                <a:gd name="T65" fmla="*/ 29 h 31"/>
                <a:gd name="T66" fmla="*/ 37 w 40"/>
                <a:gd name="T67" fmla="*/ 29 h 31"/>
                <a:gd name="T68" fmla="*/ 38 w 40"/>
                <a:gd name="T69" fmla="*/ 28 h 31"/>
                <a:gd name="T70" fmla="*/ 38 w 40"/>
                <a:gd name="T71" fmla="*/ 27 h 31"/>
                <a:gd name="T72" fmla="*/ 39 w 40"/>
                <a:gd name="T73" fmla="*/ 28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"/>
                <a:gd name="T112" fmla="*/ 0 h 31"/>
                <a:gd name="T113" fmla="*/ 40 w 40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" h="31">
                  <a:moveTo>
                    <a:pt x="39" y="28"/>
                  </a:moveTo>
                  <a:lnTo>
                    <a:pt x="39" y="28"/>
                  </a:lnTo>
                  <a:lnTo>
                    <a:pt x="38" y="29"/>
                  </a:lnTo>
                  <a:lnTo>
                    <a:pt x="36" y="30"/>
                  </a:lnTo>
                  <a:lnTo>
                    <a:pt x="33" y="29"/>
                  </a:lnTo>
                  <a:lnTo>
                    <a:pt x="30" y="28"/>
                  </a:lnTo>
                  <a:lnTo>
                    <a:pt x="27" y="27"/>
                  </a:lnTo>
                  <a:lnTo>
                    <a:pt x="23" y="25"/>
                  </a:lnTo>
                  <a:lnTo>
                    <a:pt x="20" y="22"/>
                  </a:lnTo>
                  <a:lnTo>
                    <a:pt x="16" y="20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7" y="26"/>
                  </a:lnTo>
                  <a:lnTo>
                    <a:pt x="31" y="28"/>
                  </a:lnTo>
                  <a:lnTo>
                    <a:pt x="33" y="29"/>
                  </a:lnTo>
                  <a:lnTo>
                    <a:pt x="36" y="29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4" name="Freeform 369"/>
            <p:cNvSpPr>
              <a:spLocks/>
            </p:cNvSpPr>
            <p:nvPr/>
          </p:nvSpPr>
          <p:spPr bwMode="auto">
            <a:xfrm>
              <a:off x="2181" y="1663"/>
              <a:ext cx="30" cy="64"/>
            </a:xfrm>
            <a:custGeom>
              <a:avLst/>
              <a:gdLst>
                <a:gd name="T0" fmla="*/ 29 w 30"/>
                <a:gd name="T1" fmla="*/ 0 h 64"/>
                <a:gd name="T2" fmla="*/ 29 w 30"/>
                <a:gd name="T3" fmla="*/ 0 h 64"/>
                <a:gd name="T4" fmla="*/ 1 w 30"/>
                <a:gd name="T5" fmla="*/ 63 h 64"/>
                <a:gd name="T6" fmla="*/ 0 w 30"/>
                <a:gd name="T7" fmla="*/ 62 h 64"/>
                <a:gd name="T8" fmla="*/ 28 w 30"/>
                <a:gd name="T9" fmla="*/ 0 h 64"/>
                <a:gd name="T10" fmla="*/ 28 w 30"/>
                <a:gd name="T11" fmla="*/ 0 h 64"/>
                <a:gd name="T12" fmla="*/ 29 w 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4"/>
                <a:gd name="T23" fmla="*/ 30 w 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4">
                  <a:moveTo>
                    <a:pt x="29" y="0"/>
                  </a:moveTo>
                  <a:lnTo>
                    <a:pt x="29" y="0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5" name="Freeform 370"/>
            <p:cNvSpPr>
              <a:spLocks/>
            </p:cNvSpPr>
            <p:nvPr/>
          </p:nvSpPr>
          <p:spPr bwMode="auto">
            <a:xfrm>
              <a:off x="2193" y="16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15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6" name="Freeform 371"/>
            <p:cNvSpPr>
              <a:spLocks/>
            </p:cNvSpPr>
            <p:nvPr/>
          </p:nvSpPr>
          <p:spPr bwMode="auto">
            <a:xfrm>
              <a:off x="2187" y="165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7" name="Freeform 372"/>
            <p:cNvSpPr>
              <a:spLocks/>
            </p:cNvSpPr>
            <p:nvPr/>
          </p:nvSpPr>
          <p:spPr bwMode="auto">
            <a:xfrm>
              <a:off x="2146" y="1617"/>
              <a:ext cx="60" cy="35"/>
            </a:xfrm>
            <a:custGeom>
              <a:avLst/>
              <a:gdLst>
                <a:gd name="T0" fmla="*/ 0 w 60"/>
                <a:gd name="T1" fmla="*/ 0 h 35"/>
                <a:gd name="T2" fmla="*/ 0 w 60"/>
                <a:gd name="T3" fmla="*/ 0 h 35"/>
                <a:gd name="T4" fmla="*/ 59 w 60"/>
                <a:gd name="T5" fmla="*/ 34 h 35"/>
                <a:gd name="T6" fmla="*/ 59 w 60"/>
                <a:gd name="T7" fmla="*/ 34 h 35"/>
                <a:gd name="T8" fmla="*/ 0 w 60"/>
                <a:gd name="T9" fmla="*/ 0 h 35"/>
                <a:gd name="T10" fmla="*/ 0 w 6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35"/>
                <a:gd name="T20" fmla="*/ 60 w 60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35">
                  <a:moveTo>
                    <a:pt x="0" y="0"/>
                  </a:moveTo>
                  <a:lnTo>
                    <a:pt x="0" y="0"/>
                  </a:lnTo>
                  <a:lnTo>
                    <a:pt x="59" y="3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8" name="Freeform 373"/>
            <p:cNvSpPr>
              <a:spLocks/>
            </p:cNvSpPr>
            <p:nvPr/>
          </p:nvSpPr>
          <p:spPr bwMode="auto">
            <a:xfrm>
              <a:off x="2129" y="1616"/>
              <a:ext cx="18" cy="46"/>
            </a:xfrm>
            <a:custGeom>
              <a:avLst/>
              <a:gdLst>
                <a:gd name="T0" fmla="*/ 3 w 18"/>
                <a:gd name="T1" fmla="*/ 45 h 46"/>
                <a:gd name="T2" fmla="*/ 3 w 18"/>
                <a:gd name="T3" fmla="*/ 45 h 46"/>
                <a:gd name="T4" fmla="*/ 1 w 18"/>
                <a:gd name="T5" fmla="*/ 44 h 46"/>
                <a:gd name="T6" fmla="*/ 0 w 18"/>
                <a:gd name="T7" fmla="*/ 43 h 46"/>
                <a:gd name="T8" fmla="*/ 0 w 18"/>
                <a:gd name="T9" fmla="*/ 40 h 46"/>
                <a:gd name="T10" fmla="*/ 0 w 18"/>
                <a:gd name="T11" fmla="*/ 37 h 46"/>
                <a:gd name="T12" fmla="*/ 0 w 18"/>
                <a:gd name="T13" fmla="*/ 33 h 46"/>
                <a:gd name="T14" fmla="*/ 1 w 18"/>
                <a:gd name="T15" fmla="*/ 30 h 46"/>
                <a:gd name="T16" fmla="*/ 2 w 18"/>
                <a:gd name="T17" fmla="*/ 25 h 46"/>
                <a:gd name="T18" fmla="*/ 3 w 18"/>
                <a:gd name="T19" fmla="*/ 21 h 46"/>
                <a:gd name="T20" fmla="*/ 5 w 18"/>
                <a:gd name="T21" fmla="*/ 16 h 46"/>
                <a:gd name="T22" fmla="*/ 6 w 18"/>
                <a:gd name="T23" fmla="*/ 12 h 46"/>
                <a:gd name="T24" fmla="*/ 8 w 18"/>
                <a:gd name="T25" fmla="*/ 8 h 46"/>
                <a:gd name="T26" fmla="*/ 10 w 18"/>
                <a:gd name="T27" fmla="*/ 5 h 46"/>
                <a:gd name="T28" fmla="*/ 12 w 18"/>
                <a:gd name="T29" fmla="*/ 3 h 46"/>
                <a:gd name="T30" fmla="*/ 14 w 18"/>
                <a:gd name="T31" fmla="*/ 1 h 46"/>
                <a:gd name="T32" fmla="*/ 15 w 18"/>
                <a:gd name="T33" fmla="*/ 0 h 46"/>
                <a:gd name="T34" fmla="*/ 17 w 18"/>
                <a:gd name="T35" fmla="*/ 1 h 46"/>
                <a:gd name="T36" fmla="*/ 17 w 18"/>
                <a:gd name="T37" fmla="*/ 1 h 46"/>
                <a:gd name="T38" fmla="*/ 15 w 18"/>
                <a:gd name="T39" fmla="*/ 1 h 46"/>
                <a:gd name="T40" fmla="*/ 14 w 18"/>
                <a:gd name="T41" fmla="*/ 2 h 46"/>
                <a:gd name="T42" fmla="*/ 12 w 18"/>
                <a:gd name="T43" fmla="*/ 3 h 46"/>
                <a:gd name="T44" fmla="*/ 10 w 18"/>
                <a:gd name="T45" fmla="*/ 6 h 46"/>
                <a:gd name="T46" fmla="*/ 8 w 18"/>
                <a:gd name="T47" fmla="*/ 9 h 46"/>
                <a:gd name="T48" fmla="*/ 7 w 18"/>
                <a:gd name="T49" fmla="*/ 13 h 46"/>
                <a:gd name="T50" fmla="*/ 5 w 18"/>
                <a:gd name="T51" fmla="*/ 17 h 46"/>
                <a:gd name="T52" fmla="*/ 3 w 18"/>
                <a:gd name="T53" fmla="*/ 21 h 46"/>
                <a:gd name="T54" fmla="*/ 2 w 18"/>
                <a:gd name="T55" fmla="*/ 25 h 46"/>
                <a:gd name="T56" fmla="*/ 1 w 18"/>
                <a:gd name="T57" fmla="*/ 30 h 46"/>
                <a:gd name="T58" fmla="*/ 0 w 18"/>
                <a:gd name="T59" fmla="*/ 33 h 46"/>
                <a:gd name="T60" fmla="*/ 0 w 18"/>
                <a:gd name="T61" fmla="*/ 37 h 46"/>
                <a:gd name="T62" fmla="*/ 0 w 18"/>
                <a:gd name="T63" fmla="*/ 40 h 46"/>
                <a:gd name="T64" fmla="*/ 0 w 18"/>
                <a:gd name="T65" fmla="*/ 42 h 46"/>
                <a:gd name="T66" fmla="*/ 1 w 18"/>
                <a:gd name="T67" fmla="*/ 44 h 46"/>
                <a:gd name="T68" fmla="*/ 3 w 18"/>
                <a:gd name="T69" fmla="*/ 45 h 46"/>
                <a:gd name="T70" fmla="*/ 3 w 18"/>
                <a:gd name="T71" fmla="*/ 45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46"/>
                <a:gd name="T110" fmla="*/ 18 w 18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46">
                  <a:moveTo>
                    <a:pt x="3" y="45"/>
                  </a:moveTo>
                  <a:lnTo>
                    <a:pt x="3" y="45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3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9" name="Freeform 374"/>
            <p:cNvSpPr>
              <a:spLocks/>
            </p:cNvSpPr>
            <p:nvPr/>
          </p:nvSpPr>
          <p:spPr bwMode="auto">
            <a:xfrm>
              <a:off x="2132" y="1662"/>
              <a:ext cx="69" cy="17"/>
            </a:xfrm>
            <a:custGeom>
              <a:avLst/>
              <a:gdLst>
                <a:gd name="T0" fmla="*/ 68 w 69"/>
                <a:gd name="T1" fmla="*/ 16 h 17"/>
                <a:gd name="T2" fmla="*/ 68 w 69"/>
                <a:gd name="T3" fmla="*/ 16 h 17"/>
                <a:gd name="T4" fmla="*/ 0 w 69"/>
                <a:gd name="T5" fmla="*/ 0 h 17"/>
                <a:gd name="T6" fmla="*/ 0 w 69"/>
                <a:gd name="T7" fmla="*/ 0 h 17"/>
                <a:gd name="T8" fmla="*/ 68 w 69"/>
                <a:gd name="T9" fmla="*/ 16 h 17"/>
                <a:gd name="T10" fmla="*/ 67 w 69"/>
                <a:gd name="T11" fmla="*/ 16 h 17"/>
                <a:gd name="T12" fmla="*/ 68 w 69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17"/>
                <a:gd name="T23" fmla="*/ 69 w 6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17">
                  <a:moveTo>
                    <a:pt x="68" y="16"/>
                  </a:moveTo>
                  <a:lnTo>
                    <a:pt x="68" y="16"/>
                  </a:lnTo>
                  <a:lnTo>
                    <a:pt x="0" y="0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0" name="Freeform 375"/>
            <p:cNvSpPr>
              <a:spLocks/>
            </p:cNvSpPr>
            <p:nvPr/>
          </p:nvSpPr>
          <p:spPr bwMode="auto">
            <a:xfrm>
              <a:off x="2189" y="1651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3 w 17"/>
                <a:gd name="T5" fmla="*/ 17 h 18"/>
                <a:gd name="T6" fmla="*/ 0 w 17"/>
                <a:gd name="T7" fmla="*/ 17 h 18"/>
                <a:gd name="T8" fmla="*/ 16 w 17"/>
                <a:gd name="T9" fmla="*/ 0 h 18"/>
                <a:gd name="T10" fmla="*/ 16 w 1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8"/>
                <a:gd name="T20" fmla="*/ 17 w 1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1" name="Freeform 376"/>
            <p:cNvSpPr>
              <a:spLocks/>
            </p:cNvSpPr>
            <p:nvPr/>
          </p:nvSpPr>
          <p:spPr bwMode="auto">
            <a:xfrm>
              <a:off x="2197" y="16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2" name="Freeform 377"/>
            <p:cNvSpPr>
              <a:spLocks/>
            </p:cNvSpPr>
            <p:nvPr/>
          </p:nvSpPr>
          <p:spPr bwMode="auto">
            <a:xfrm>
              <a:off x="2208" y="1593"/>
              <a:ext cx="17" cy="68"/>
            </a:xfrm>
            <a:custGeom>
              <a:avLst/>
              <a:gdLst>
                <a:gd name="T0" fmla="*/ 16 w 17"/>
                <a:gd name="T1" fmla="*/ 0 h 68"/>
                <a:gd name="T2" fmla="*/ 16 w 17"/>
                <a:gd name="T3" fmla="*/ 0 h 68"/>
                <a:gd name="T4" fmla="*/ 0 w 17"/>
                <a:gd name="T5" fmla="*/ 67 h 68"/>
                <a:gd name="T6" fmla="*/ 0 w 17"/>
                <a:gd name="T7" fmla="*/ 67 h 68"/>
                <a:gd name="T8" fmla="*/ 16 w 17"/>
                <a:gd name="T9" fmla="*/ 0 h 68"/>
                <a:gd name="T10" fmla="*/ 16 w 17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8"/>
                <a:gd name="T20" fmla="*/ 17 w 17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8">
                  <a:moveTo>
                    <a:pt x="16" y="0"/>
                  </a:moveTo>
                  <a:lnTo>
                    <a:pt x="16" y="0"/>
                  </a:lnTo>
                  <a:lnTo>
                    <a:pt x="0" y="6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3" name="Freeform 378"/>
            <p:cNvSpPr>
              <a:spLocks/>
            </p:cNvSpPr>
            <p:nvPr/>
          </p:nvSpPr>
          <p:spPr bwMode="auto">
            <a:xfrm>
              <a:off x="2177" y="1587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0 w 48"/>
                <a:gd name="T3" fmla="*/ 16 h 17"/>
                <a:gd name="T4" fmla="*/ 1 w 48"/>
                <a:gd name="T5" fmla="*/ 14 h 17"/>
                <a:gd name="T6" fmla="*/ 2 w 48"/>
                <a:gd name="T7" fmla="*/ 9 h 17"/>
                <a:gd name="T8" fmla="*/ 4 w 48"/>
                <a:gd name="T9" fmla="*/ 7 h 17"/>
                <a:gd name="T10" fmla="*/ 7 w 48"/>
                <a:gd name="T11" fmla="*/ 5 h 17"/>
                <a:gd name="T12" fmla="*/ 11 w 48"/>
                <a:gd name="T13" fmla="*/ 2 h 17"/>
                <a:gd name="T14" fmla="*/ 15 w 48"/>
                <a:gd name="T15" fmla="*/ 2 h 17"/>
                <a:gd name="T16" fmla="*/ 19 w 48"/>
                <a:gd name="T17" fmla="*/ 0 h 17"/>
                <a:gd name="T18" fmla="*/ 24 w 48"/>
                <a:gd name="T19" fmla="*/ 0 h 17"/>
                <a:gd name="T20" fmla="*/ 28 w 48"/>
                <a:gd name="T21" fmla="*/ 0 h 17"/>
                <a:gd name="T22" fmla="*/ 33 w 48"/>
                <a:gd name="T23" fmla="*/ 2 h 17"/>
                <a:gd name="T24" fmla="*/ 37 w 48"/>
                <a:gd name="T25" fmla="*/ 2 h 17"/>
                <a:gd name="T26" fmla="*/ 41 w 48"/>
                <a:gd name="T27" fmla="*/ 5 h 17"/>
                <a:gd name="T28" fmla="*/ 44 w 48"/>
                <a:gd name="T29" fmla="*/ 7 h 17"/>
                <a:gd name="T30" fmla="*/ 46 w 48"/>
                <a:gd name="T31" fmla="*/ 9 h 17"/>
                <a:gd name="T32" fmla="*/ 47 w 48"/>
                <a:gd name="T33" fmla="*/ 12 h 17"/>
                <a:gd name="T34" fmla="*/ 47 w 48"/>
                <a:gd name="T35" fmla="*/ 16 h 17"/>
                <a:gd name="T36" fmla="*/ 47 w 48"/>
                <a:gd name="T37" fmla="*/ 16 h 17"/>
                <a:gd name="T38" fmla="*/ 47 w 48"/>
                <a:gd name="T39" fmla="*/ 14 h 17"/>
                <a:gd name="T40" fmla="*/ 45 w 48"/>
                <a:gd name="T41" fmla="*/ 12 h 17"/>
                <a:gd name="T42" fmla="*/ 43 w 48"/>
                <a:gd name="T43" fmla="*/ 7 h 17"/>
                <a:gd name="T44" fmla="*/ 41 w 48"/>
                <a:gd name="T45" fmla="*/ 5 h 17"/>
                <a:gd name="T46" fmla="*/ 37 w 48"/>
                <a:gd name="T47" fmla="*/ 5 h 17"/>
                <a:gd name="T48" fmla="*/ 33 w 48"/>
                <a:gd name="T49" fmla="*/ 2 h 17"/>
                <a:gd name="T50" fmla="*/ 28 w 48"/>
                <a:gd name="T51" fmla="*/ 2 h 17"/>
                <a:gd name="T52" fmla="*/ 24 w 48"/>
                <a:gd name="T53" fmla="*/ 2 h 17"/>
                <a:gd name="T54" fmla="*/ 19 w 48"/>
                <a:gd name="T55" fmla="*/ 2 h 17"/>
                <a:gd name="T56" fmla="*/ 15 w 48"/>
                <a:gd name="T57" fmla="*/ 2 h 17"/>
                <a:gd name="T58" fmla="*/ 11 w 48"/>
                <a:gd name="T59" fmla="*/ 5 h 17"/>
                <a:gd name="T60" fmla="*/ 7 w 48"/>
                <a:gd name="T61" fmla="*/ 5 h 17"/>
                <a:gd name="T62" fmla="*/ 5 w 48"/>
                <a:gd name="T63" fmla="*/ 9 h 17"/>
                <a:gd name="T64" fmla="*/ 2 w 48"/>
                <a:gd name="T65" fmla="*/ 12 h 17"/>
                <a:gd name="T66" fmla="*/ 1 w 48"/>
                <a:gd name="T67" fmla="*/ 14 h 17"/>
                <a:gd name="T68" fmla="*/ 1 w 48"/>
                <a:gd name="T69" fmla="*/ 16 h 17"/>
                <a:gd name="T70" fmla="*/ 1 w 48"/>
                <a:gd name="T71" fmla="*/ 16 h 17"/>
                <a:gd name="T72" fmla="*/ 0 w 48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17"/>
                <a:gd name="T113" fmla="*/ 48 w 4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17">
                  <a:moveTo>
                    <a:pt x="0" y="16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7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4" name="Freeform 379"/>
            <p:cNvSpPr>
              <a:spLocks/>
            </p:cNvSpPr>
            <p:nvPr/>
          </p:nvSpPr>
          <p:spPr bwMode="auto">
            <a:xfrm>
              <a:off x="2175" y="1593"/>
              <a:ext cx="17" cy="69"/>
            </a:xfrm>
            <a:custGeom>
              <a:avLst/>
              <a:gdLst>
                <a:gd name="T0" fmla="*/ 16 w 17"/>
                <a:gd name="T1" fmla="*/ 68 h 69"/>
                <a:gd name="T2" fmla="*/ 16 w 17"/>
                <a:gd name="T3" fmla="*/ 67 h 69"/>
                <a:gd name="T4" fmla="*/ 0 w 17"/>
                <a:gd name="T5" fmla="*/ 0 h 69"/>
                <a:gd name="T6" fmla="*/ 2 w 17"/>
                <a:gd name="T7" fmla="*/ 0 h 69"/>
                <a:gd name="T8" fmla="*/ 16 w 17"/>
                <a:gd name="T9" fmla="*/ 67 h 69"/>
                <a:gd name="T10" fmla="*/ 16 w 17"/>
                <a:gd name="T11" fmla="*/ 67 h 69"/>
                <a:gd name="T12" fmla="*/ 16 w 17"/>
                <a:gd name="T13" fmla="*/ 6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9"/>
                <a:gd name="T23" fmla="*/ 17 w 1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9">
                  <a:moveTo>
                    <a:pt x="16" y="68"/>
                  </a:moveTo>
                  <a:lnTo>
                    <a:pt x="16" y="6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" y="67"/>
                  </a:lnTo>
                  <a:lnTo>
                    <a:pt x="16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5" name="Freeform 380"/>
            <p:cNvSpPr>
              <a:spLocks/>
            </p:cNvSpPr>
            <p:nvPr/>
          </p:nvSpPr>
          <p:spPr bwMode="auto">
            <a:xfrm>
              <a:off x="2192" y="1668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18 w 19"/>
                <a:gd name="T3" fmla="*/ 16 h 17"/>
                <a:gd name="T4" fmla="*/ 0 w 19"/>
                <a:gd name="T5" fmla="*/ 16 h 17"/>
                <a:gd name="T6" fmla="*/ 0 w 19"/>
                <a:gd name="T7" fmla="*/ 0 h 17"/>
                <a:gd name="T8" fmla="*/ 18 w 19"/>
                <a:gd name="T9" fmla="*/ 0 h 17"/>
                <a:gd name="T10" fmla="*/ 18 w 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0"/>
                  </a:moveTo>
                  <a:lnTo>
                    <a:pt x="1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6" name="Freeform 381"/>
            <p:cNvSpPr>
              <a:spLocks/>
            </p:cNvSpPr>
            <p:nvPr/>
          </p:nvSpPr>
          <p:spPr bwMode="auto">
            <a:xfrm>
              <a:off x="2202" y="166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7" name="Freeform 382"/>
            <p:cNvSpPr>
              <a:spLocks/>
            </p:cNvSpPr>
            <p:nvPr/>
          </p:nvSpPr>
          <p:spPr bwMode="auto">
            <a:xfrm>
              <a:off x="2203" y="1660"/>
              <a:ext cx="69" cy="17"/>
            </a:xfrm>
            <a:custGeom>
              <a:avLst/>
              <a:gdLst>
                <a:gd name="T0" fmla="*/ 68 w 69"/>
                <a:gd name="T1" fmla="*/ 0 h 17"/>
                <a:gd name="T2" fmla="*/ 68 w 69"/>
                <a:gd name="T3" fmla="*/ 0 h 17"/>
                <a:gd name="T4" fmla="*/ 0 w 69"/>
                <a:gd name="T5" fmla="*/ 16 h 17"/>
                <a:gd name="T6" fmla="*/ 0 w 69"/>
                <a:gd name="T7" fmla="*/ 14 h 17"/>
                <a:gd name="T8" fmla="*/ 68 w 69"/>
                <a:gd name="T9" fmla="*/ 0 h 17"/>
                <a:gd name="T10" fmla="*/ 68 w 6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"/>
                <a:gd name="T20" fmla="*/ 69 w 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">
                  <a:moveTo>
                    <a:pt x="68" y="0"/>
                  </a:moveTo>
                  <a:lnTo>
                    <a:pt x="68" y="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8" name="Freeform 383"/>
            <p:cNvSpPr>
              <a:spLocks/>
            </p:cNvSpPr>
            <p:nvPr/>
          </p:nvSpPr>
          <p:spPr bwMode="auto">
            <a:xfrm>
              <a:off x="2256" y="1616"/>
              <a:ext cx="19" cy="45"/>
            </a:xfrm>
            <a:custGeom>
              <a:avLst/>
              <a:gdLst>
                <a:gd name="T0" fmla="*/ 0 w 19"/>
                <a:gd name="T1" fmla="*/ 0 h 45"/>
                <a:gd name="T2" fmla="*/ 0 w 19"/>
                <a:gd name="T3" fmla="*/ 0 h 45"/>
                <a:gd name="T4" fmla="*/ 2 w 19"/>
                <a:gd name="T5" fmla="*/ 0 h 45"/>
                <a:gd name="T6" fmla="*/ 4 w 19"/>
                <a:gd name="T7" fmla="*/ 0 h 45"/>
                <a:gd name="T8" fmla="*/ 6 w 19"/>
                <a:gd name="T9" fmla="*/ 2 h 45"/>
                <a:gd name="T10" fmla="*/ 7 w 19"/>
                <a:gd name="T11" fmla="*/ 5 h 45"/>
                <a:gd name="T12" fmla="*/ 9 w 19"/>
                <a:gd name="T13" fmla="*/ 8 h 45"/>
                <a:gd name="T14" fmla="*/ 11 w 19"/>
                <a:gd name="T15" fmla="*/ 12 h 45"/>
                <a:gd name="T16" fmla="*/ 12 w 19"/>
                <a:gd name="T17" fmla="*/ 16 h 45"/>
                <a:gd name="T18" fmla="*/ 14 w 19"/>
                <a:gd name="T19" fmla="*/ 20 h 45"/>
                <a:gd name="T20" fmla="*/ 15 w 19"/>
                <a:gd name="T21" fmla="*/ 25 h 45"/>
                <a:gd name="T22" fmla="*/ 16 w 19"/>
                <a:gd name="T23" fmla="*/ 29 h 45"/>
                <a:gd name="T24" fmla="*/ 17 w 19"/>
                <a:gd name="T25" fmla="*/ 33 h 45"/>
                <a:gd name="T26" fmla="*/ 18 w 19"/>
                <a:gd name="T27" fmla="*/ 36 h 45"/>
                <a:gd name="T28" fmla="*/ 18 w 19"/>
                <a:gd name="T29" fmla="*/ 40 h 45"/>
                <a:gd name="T30" fmla="*/ 17 w 19"/>
                <a:gd name="T31" fmla="*/ 42 h 45"/>
                <a:gd name="T32" fmla="*/ 16 w 19"/>
                <a:gd name="T33" fmla="*/ 44 h 45"/>
                <a:gd name="T34" fmla="*/ 15 w 19"/>
                <a:gd name="T35" fmla="*/ 44 h 45"/>
                <a:gd name="T36" fmla="*/ 15 w 19"/>
                <a:gd name="T37" fmla="*/ 44 h 45"/>
                <a:gd name="T38" fmla="*/ 16 w 19"/>
                <a:gd name="T39" fmla="*/ 43 h 45"/>
                <a:gd name="T40" fmla="*/ 17 w 19"/>
                <a:gd name="T41" fmla="*/ 42 h 45"/>
                <a:gd name="T42" fmla="*/ 17 w 19"/>
                <a:gd name="T43" fmla="*/ 40 h 45"/>
                <a:gd name="T44" fmla="*/ 17 w 19"/>
                <a:gd name="T45" fmla="*/ 36 h 45"/>
                <a:gd name="T46" fmla="*/ 17 w 19"/>
                <a:gd name="T47" fmla="*/ 33 h 45"/>
                <a:gd name="T48" fmla="*/ 16 w 19"/>
                <a:gd name="T49" fmla="*/ 29 h 45"/>
                <a:gd name="T50" fmla="*/ 15 w 19"/>
                <a:gd name="T51" fmla="*/ 25 h 45"/>
                <a:gd name="T52" fmla="*/ 14 w 19"/>
                <a:gd name="T53" fmla="*/ 20 h 45"/>
                <a:gd name="T54" fmla="*/ 12 w 19"/>
                <a:gd name="T55" fmla="*/ 16 h 45"/>
                <a:gd name="T56" fmla="*/ 10 w 19"/>
                <a:gd name="T57" fmla="*/ 12 h 45"/>
                <a:gd name="T58" fmla="*/ 9 w 19"/>
                <a:gd name="T59" fmla="*/ 8 h 45"/>
                <a:gd name="T60" fmla="*/ 7 w 19"/>
                <a:gd name="T61" fmla="*/ 5 h 45"/>
                <a:gd name="T62" fmla="*/ 5 w 19"/>
                <a:gd name="T63" fmla="*/ 3 h 45"/>
                <a:gd name="T64" fmla="*/ 3 w 19"/>
                <a:gd name="T65" fmla="*/ 1 h 45"/>
                <a:gd name="T66" fmla="*/ 2 w 19"/>
                <a:gd name="T67" fmla="*/ 0 h 45"/>
                <a:gd name="T68" fmla="*/ 1 w 19"/>
                <a:gd name="T69" fmla="*/ 0 h 45"/>
                <a:gd name="T70" fmla="*/ 1 w 19"/>
                <a:gd name="T71" fmla="*/ 0 h 45"/>
                <a:gd name="T72" fmla="*/ 0 w 19"/>
                <a:gd name="T73" fmla="*/ 0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5"/>
                <a:gd name="T113" fmla="*/ 19 w 19"/>
                <a:gd name="T114" fmla="*/ 45 h 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3"/>
                  </a:lnTo>
                  <a:lnTo>
                    <a:pt x="18" y="36"/>
                  </a:lnTo>
                  <a:lnTo>
                    <a:pt x="18" y="40"/>
                  </a:lnTo>
                  <a:lnTo>
                    <a:pt x="17" y="42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4" y="20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9" name="Freeform 384"/>
            <p:cNvSpPr>
              <a:spLocks/>
            </p:cNvSpPr>
            <p:nvPr/>
          </p:nvSpPr>
          <p:spPr bwMode="auto">
            <a:xfrm>
              <a:off x="2197" y="1616"/>
              <a:ext cx="61" cy="36"/>
            </a:xfrm>
            <a:custGeom>
              <a:avLst/>
              <a:gdLst>
                <a:gd name="T0" fmla="*/ 0 w 61"/>
                <a:gd name="T1" fmla="*/ 35 h 36"/>
                <a:gd name="T2" fmla="*/ 0 w 61"/>
                <a:gd name="T3" fmla="*/ 34 h 36"/>
                <a:gd name="T4" fmla="*/ 59 w 61"/>
                <a:gd name="T5" fmla="*/ 0 h 36"/>
                <a:gd name="T6" fmla="*/ 60 w 61"/>
                <a:gd name="T7" fmla="*/ 0 h 36"/>
                <a:gd name="T8" fmla="*/ 0 w 61"/>
                <a:gd name="T9" fmla="*/ 35 h 36"/>
                <a:gd name="T10" fmla="*/ 0 w 61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6"/>
                <a:gd name="T20" fmla="*/ 61 w 6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6">
                  <a:moveTo>
                    <a:pt x="0" y="35"/>
                  </a:moveTo>
                  <a:lnTo>
                    <a:pt x="0" y="34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0" name="Freeform 385"/>
            <p:cNvSpPr>
              <a:spLocks/>
            </p:cNvSpPr>
            <p:nvPr/>
          </p:nvSpPr>
          <p:spPr bwMode="auto">
            <a:xfrm>
              <a:off x="2187" y="1651"/>
              <a:ext cx="17" cy="18"/>
            </a:xfrm>
            <a:custGeom>
              <a:avLst/>
              <a:gdLst>
                <a:gd name="T0" fmla="*/ 16 w 17"/>
                <a:gd name="T1" fmla="*/ 17 h 18"/>
                <a:gd name="T2" fmla="*/ 13 w 17"/>
                <a:gd name="T3" fmla="*/ 16 h 18"/>
                <a:gd name="T4" fmla="*/ 0 w 17"/>
                <a:gd name="T5" fmla="*/ 0 h 18"/>
                <a:gd name="T6" fmla="*/ 0 w 17"/>
                <a:gd name="T7" fmla="*/ 0 h 18"/>
                <a:gd name="T8" fmla="*/ 16 w 17"/>
                <a:gd name="T9" fmla="*/ 16 h 18"/>
                <a:gd name="T10" fmla="*/ 16 w 17"/>
                <a:gd name="T11" fmla="*/ 16 h 18"/>
                <a:gd name="T12" fmla="*/ 16 w 17"/>
                <a:gd name="T13" fmla="*/ 1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17"/>
                  </a:moveTo>
                  <a:lnTo>
                    <a:pt x="13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1" name="Freeform 386"/>
            <p:cNvSpPr>
              <a:spLocks/>
            </p:cNvSpPr>
            <p:nvPr/>
          </p:nvSpPr>
          <p:spPr bwMode="auto">
            <a:xfrm>
              <a:off x="2181" y="163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16 w 41"/>
                <a:gd name="T3" fmla="*/ 0 h 41"/>
                <a:gd name="T4" fmla="*/ 12 w 41"/>
                <a:gd name="T5" fmla="*/ 1 h 41"/>
                <a:gd name="T6" fmla="*/ 9 w 41"/>
                <a:gd name="T7" fmla="*/ 3 h 41"/>
                <a:gd name="T8" fmla="*/ 6 w 41"/>
                <a:gd name="T9" fmla="*/ 6 h 41"/>
                <a:gd name="T10" fmla="*/ 3 w 41"/>
                <a:gd name="T11" fmla="*/ 9 h 41"/>
                <a:gd name="T12" fmla="*/ 1 w 41"/>
                <a:gd name="T13" fmla="*/ 12 h 41"/>
                <a:gd name="T14" fmla="*/ 0 w 41"/>
                <a:gd name="T15" fmla="*/ 16 h 41"/>
                <a:gd name="T16" fmla="*/ 0 w 41"/>
                <a:gd name="T17" fmla="*/ 20 h 41"/>
                <a:gd name="T18" fmla="*/ 0 w 41"/>
                <a:gd name="T19" fmla="*/ 24 h 41"/>
                <a:gd name="T20" fmla="*/ 1 w 41"/>
                <a:gd name="T21" fmla="*/ 28 h 41"/>
                <a:gd name="T22" fmla="*/ 3 w 41"/>
                <a:gd name="T23" fmla="*/ 31 h 41"/>
                <a:gd name="T24" fmla="*/ 6 w 41"/>
                <a:gd name="T25" fmla="*/ 34 h 41"/>
                <a:gd name="T26" fmla="*/ 9 w 41"/>
                <a:gd name="T27" fmla="*/ 36 h 41"/>
                <a:gd name="T28" fmla="*/ 12 w 41"/>
                <a:gd name="T29" fmla="*/ 38 h 41"/>
                <a:gd name="T30" fmla="*/ 16 w 41"/>
                <a:gd name="T31" fmla="*/ 39 h 41"/>
                <a:gd name="T32" fmla="*/ 20 w 41"/>
                <a:gd name="T33" fmla="*/ 40 h 41"/>
                <a:gd name="T34" fmla="*/ 24 w 41"/>
                <a:gd name="T35" fmla="*/ 39 h 41"/>
                <a:gd name="T36" fmla="*/ 28 w 41"/>
                <a:gd name="T37" fmla="*/ 38 h 41"/>
                <a:gd name="T38" fmla="*/ 31 w 41"/>
                <a:gd name="T39" fmla="*/ 36 h 41"/>
                <a:gd name="T40" fmla="*/ 34 w 41"/>
                <a:gd name="T41" fmla="*/ 34 h 41"/>
                <a:gd name="T42" fmla="*/ 36 w 41"/>
                <a:gd name="T43" fmla="*/ 31 h 41"/>
                <a:gd name="T44" fmla="*/ 38 w 41"/>
                <a:gd name="T45" fmla="*/ 28 h 41"/>
                <a:gd name="T46" fmla="*/ 39 w 41"/>
                <a:gd name="T47" fmla="*/ 24 h 41"/>
                <a:gd name="T48" fmla="*/ 40 w 41"/>
                <a:gd name="T49" fmla="*/ 20 h 41"/>
                <a:gd name="T50" fmla="*/ 39 w 41"/>
                <a:gd name="T51" fmla="*/ 16 h 41"/>
                <a:gd name="T52" fmla="*/ 38 w 41"/>
                <a:gd name="T53" fmla="*/ 12 h 41"/>
                <a:gd name="T54" fmla="*/ 36 w 41"/>
                <a:gd name="T55" fmla="*/ 9 h 41"/>
                <a:gd name="T56" fmla="*/ 34 w 41"/>
                <a:gd name="T57" fmla="*/ 6 h 41"/>
                <a:gd name="T58" fmla="*/ 31 w 41"/>
                <a:gd name="T59" fmla="*/ 3 h 41"/>
                <a:gd name="T60" fmla="*/ 28 w 41"/>
                <a:gd name="T61" fmla="*/ 1 h 41"/>
                <a:gd name="T62" fmla="*/ 24 w 41"/>
                <a:gd name="T63" fmla="*/ 0 h 41"/>
                <a:gd name="T64" fmla="*/ 20 w 41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41"/>
                <a:gd name="T101" fmla="*/ 41 w 41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41"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2" name="Freeform 387"/>
            <p:cNvSpPr>
              <a:spLocks/>
            </p:cNvSpPr>
            <p:nvPr/>
          </p:nvSpPr>
          <p:spPr bwMode="auto">
            <a:xfrm>
              <a:off x="2181" y="1639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0 w 21"/>
                <a:gd name="T5" fmla="*/ 16 h 21"/>
                <a:gd name="T6" fmla="*/ 1 w 21"/>
                <a:gd name="T7" fmla="*/ 12 h 21"/>
                <a:gd name="T8" fmla="*/ 3 w 21"/>
                <a:gd name="T9" fmla="*/ 8 h 21"/>
                <a:gd name="T10" fmla="*/ 5 w 21"/>
                <a:gd name="T11" fmla="*/ 5 h 21"/>
                <a:gd name="T12" fmla="*/ 8 w 21"/>
                <a:gd name="T13" fmla="*/ 3 h 21"/>
                <a:gd name="T14" fmla="*/ 12 w 21"/>
                <a:gd name="T15" fmla="*/ 1 h 21"/>
                <a:gd name="T16" fmla="*/ 16 w 21"/>
                <a:gd name="T17" fmla="*/ 0 h 21"/>
                <a:gd name="T18" fmla="*/ 20 w 21"/>
                <a:gd name="T19" fmla="*/ 0 h 21"/>
                <a:gd name="T20" fmla="*/ 20 w 21"/>
                <a:gd name="T21" fmla="*/ 0 h 21"/>
                <a:gd name="T22" fmla="*/ 16 w 21"/>
                <a:gd name="T23" fmla="*/ 0 h 21"/>
                <a:gd name="T24" fmla="*/ 12 w 21"/>
                <a:gd name="T25" fmla="*/ 2 h 21"/>
                <a:gd name="T26" fmla="*/ 9 w 21"/>
                <a:gd name="T27" fmla="*/ 3 h 21"/>
                <a:gd name="T28" fmla="*/ 6 w 21"/>
                <a:gd name="T29" fmla="*/ 6 h 21"/>
                <a:gd name="T30" fmla="*/ 3 w 21"/>
                <a:gd name="T31" fmla="*/ 9 h 21"/>
                <a:gd name="T32" fmla="*/ 2 w 21"/>
                <a:gd name="T33" fmla="*/ 12 h 21"/>
                <a:gd name="T34" fmla="*/ 0 w 21"/>
                <a:gd name="T35" fmla="*/ 16 h 21"/>
                <a:gd name="T36" fmla="*/ 0 w 21"/>
                <a:gd name="T37" fmla="*/ 20 h 21"/>
                <a:gd name="T38" fmla="*/ 0 w 21"/>
                <a:gd name="T39" fmla="*/ 2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21"/>
                <a:gd name="T62" fmla="*/ 21 w 2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3" name="Freeform 388"/>
            <p:cNvSpPr>
              <a:spLocks/>
            </p:cNvSpPr>
            <p:nvPr/>
          </p:nvSpPr>
          <p:spPr bwMode="auto">
            <a:xfrm>
              <a:off x="2181" y="1659"/>
              <a:ext cx="21" cy="21"/>
            </a:xfrm>
            <a:custGeom>
              <a:avLst/>
              <a:gdLst>
                <a:gd name="T0" fmla="*/ 20 w 21"/>
                <a:gd name="T1" fmla="*/ 20 h 21"/>
                <a:gd name="T2" fmla="*/ 20 w 21"/>
                <a:gd name="T3" fmla="*/ 20 h 21"/>
                <a:gd name="T4" fmla="*/ 16 w 21"/>
                <a:gd name="T5" fmla="*/ 19 h 21"/>
                <a:gd name="T6" fmla="*/ 12 w 21"/>
                <a:gd name="T7" fmla="*/ 18 h 21"/>
                <a:gd name="T8" fmla="*/ 8 w 21"/>
                <a:gd name="T9" fmla="*/ 17 h 21"/>
                <a:gd name="T10" fmla="*/ 5 w 21"/>
                <a:gd name="T11" fmla="*/ 14 h 21"/>
                <a:gd name="T12" fmla="*/ 3 w 21"/>
                <a:gd name="T13" fmla="*/ 11 h 21"/>
                <a:gd name="T14" fmla="*/ 1 w 21"/>
                <a:gd name="T15" fmla="*/ 8 h 21"/>
                <a:gd name="T16" fmla="*/ 0 w 21"/>
                <a:gd name="T17" fmla="*/ 4 h 21"/>
                <a:gd name="T18" fmla="*/ 0 w 21"/>
                <a:gd name="T19" fmla="*/ 0 h 21"/>
                <a:gd name="T20" fmla="*/ 0 w 21"/>
                <a:gd name="T21" fmla="*/ 0 h 21"/>
                <a:gd name="T22" fmla="*/ 0 w 21"/>
                <a:gd name="T23" fmla="*/ 4 h 21"/>
                <a:gd name="T24" fmla="*/ 2 w 21"/>
                <a:gd name="T25" fmla="*/ 7 h 21"/>
                <a:gd name="T26" fmla="*/ 3 w 21"/>
                <a:gd name="T27" fmla="*/ 11 h 21"/>
                <a:gd name="T28" fmla="*/ 6 w 21"/>
                <a:gd name="T29" fmla="*/ 14 h 21"/>
                <a:gd name="T30" fmla="*/ 9 w 21"/>
                <a:gd name="T31" fmla="*/ 16 h 21"/>
                <a:gd name="T32" fmla="*/ 12 w 21"/>
                <a:gd name="T33" fmla="*/ 18 h 21"/>
                <a:gd name="T34" fmla="*/ 16 w 21"/>
                <a:gd name="T35" fmla="*/ 19 h 21"/>
                <a:gd name="T36" fmla="*/ 20 w 21"/>
                <a:gd name="T37" fmla="*/ 19 h 21"/>
                <a:gd name="T38" fmla="*/ 20 w 21"/>
                <a:gd name="T39" fmla="*/ 19 h 21"/>
                <a:gd name="T40" fmla="*/ 2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20"/>
                  </a:moveTo>
                  <a:lnTo>
                    <a:pt x="20" y="20"/>
                  </a:lnTo>
                  <a:lnTo>
                    <a:pt x="16" y="19"/>
                  </a:lnTo>
                  <a:lnTo>
                    <a:pt x="12" y="18"/>
                  </a:lnTo>
                  <a:lnTo>
                    <a:pt x="8" y="17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4" name="Freeform 389"/>
            <p:cNvSpPr>
              <a:spLocks/>
            </p:cNvSpPr>
            <p:nvPr/>
          </p:nvSpPr>
          <p:spPr bwMode="auto">
            <a:xfrm>
              <a:off x="2201" y="1659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20 w 21"/>
                <a:gd name="T3" fmla="*/ 0 h 21"/>
                <a:gd name="T4" fmla="*/ 19 w 21"/>
                <a:gd name="T5" fmla="*/ 4 h 21"/>
                <a:gd name="T6" fmla="*/ 18 w 21"/>
                <a:gd name="T7" fmla="*/ 8 h 21"/>
                <a:gd name="T8" fmla="*/ 17 w 21"/>
                <a:gd name="T9" fmla="*/ 11 h 21"/>
                <a:gd name="T10" fmla="*/ 14 w 21"/>
                <a:gd name="T11" fmla="*/ 14 h 21"/>
                <a:gd name="T12" fmla="*/ 11 w 21"/>
                <a:gd name="T13" fmla="*/ 17 h 21"/>
                <a:gd name="T14" fmla="*/ 8 w 21"/>
                <a:gd name="T15" fmla="*/ 18 h 21"/>
                <a:gd name="T16" fmla="*/ 4 w 21"/>
                <a:gd name="T17" fmla="*/ 19 h 21"/>
                <a:gd name="T18" fmla="*/ 0 w 21"/>
                <a:gd name="T19" fmla="*/ 20 h 21"/>
                <a:gd name="T20" fmla="*/ 0 w 21"/>
                <a:gd name="T21" fmla="*/ 19 h 21"/>
                <a:gd name="T22" fmla="*/ 4 w 21"/>
                <a:gd name="T23" fmla="*/ 19 h 21"/>
                <a:gd name="T24" fmla="*/ 7 w 21"/>
                <a:gd name="T25" fmla="*/ 18 h 21"/>
                <a:gd name="T26" fmla="*/ 11 w 21"/>
                <a:gd name="T27" fmla="*/ 16 h 21"/>
                <a:gd name="T28" fmla="*/ 14 w 21"/>
                <a:gd name="T29" fmla="*/ 14 h 21"/>
                <a:gd name="T30" fmla="*/ 16 w 21"/>
                <a:gd name="T31" fmla="*/ 11 h 21"/>
                <a:gd name="T32" fmla="*/ 18 w 21"/>
                <a:gd name="T33" fmla="*/ 7 h 21"/>
                <a:gd name="T34" fmla="*/ 19 w 21"/>
                <a:gd name="T35" fmla="*/ 4 h 21"/>
                <a:gd name="T36" fmla="*/ 19 w 21"/>
                <a:gd name="T37" fmla="*/ 0 h 21"/>
                <a:gd name="T38" fmla="*/ 19 w 21"/>
                <a:gd name="T39" fmla="*/ 0 h 21"/>
                <a:gd name="T40" fmla="*/ 20 w 21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0"/>
                  </a:moveTo>
                  <a:lnTo>
                    <a:pt x="20" y="0"/>
                  </a:lnTo>
                  <a:lnTo>
                    <a:pt x="19" y="4"/>
                  </a:lnTo>
                  <a:lnTo>
                    <a:pt x="18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8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7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5" name="Freeform 390"/>
            <p:cNvSpPr>
              <a:spLocks/>
            </p:cNvSpPr>
            <p:nvPr/>
          </p:nvSpPr>
          <p:spPr bwMode="auto">
            <a:xfrm>
              <a:off x="2201" y="1639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4 w 21"/>
                <a:gd name="T5" fmla="*/ 0 h 21"/>
                <a:gd name="T6" fmla="*/ 8 w 21"/>
                <a:gd name="T7" fmla="*/ 1 h 21"/>
                <a:gd name="T8" fmla="*/ 11 w 21"/>
                <a:gd name="T9" fmla="*/ 3 h 21"/>
                <a:gd name="T10" fmla="*/ 14 w 21"/>
                <a:gd name="T11" fmla="*/ 5 h 21"/>
                <a:gd name="T12" fmla="*/ 17 w 21"/>
                <a:gd name="T13" fmla="*/ 8 h 21"/>
                <a:gd name="T14" fmla="*/ 18 w 21"/>
                <a:gd name="T15" fmla="*/ 12 h 21"/>
                <a:gd name="T16" fmla="*/ 19 w 21"/>
                <a:gd name="T17" fmla="*/ 16 h 21"/>
                <a:gd name="T18" fmla="*/ 20 w 21"/>
                <a:gd name="T19" fmla="*/ 20 h 21"/>
                <a:gd name="T20" fmla="*/ 19 w 21"/>
                <a:gd name="T21" fmla="*/ 20 h 21"/>
                <a:gd name="T22" fmla="*/ 19 w 21"/>
                <a:gd name="T23" fmla="*/ 16 h 21"/>
                <a:gd name="T24" fmla="*/ 18 w 21"/>
                <a:gd name="T25" fmla="*/ 12 h 21"/>
                <a:gd name="T26" fmla="*/ 16 w 21"/>
                <a:gd name="T27" fmla="*/ 9 h 21"/>
                <a:gd name="T28" fmla="*/ 14 w 21"/>
                <a:gd name="T29" fmla="*/ 6 h 21"/>
                <a:gd name="T30" fmla="*/ 11 w 21"/>
                <a:gd name="T31" fmla="*/ 3 h 21"/>
                <a:gd name="T32" fmla="*/ 7 w 21"/>
                <a:gd name="T33" fmla="*/ 2 h 21"/>
                <a:gd name="T34" fmla="*/ 4 w 21"/>
                <a:gd name="T35" fmla="*/ 0 h 21"/>
                <a:gd name="T36" fmla="*/ 0 w 21"/>
                <a:gd name="T37" fmla="*/ 0 h 21"/>
                <a:gd name="T38" fmla="*/ 0 w 2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21"/>
                <a:gd name="T62" fmla="*/ 21 w 2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9" y="16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18" y="12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6" name="Freeform 391"/>
            <p:cNvSpPr>
              <a:spLocks/>
            </p:cNvSpPr>
            <p:nvPr/>
          </p:nvSpPr>
          <p:spPr bwMode="auto">
            <a:xfrm>
              <a:off x="2182" y="1641"/>
              <a:ext cx="38" cy="17"/>
            </a:xfrm>
            <a:custGeom>
              <a:avLst/>
              <a:gdLst>
                <a:gd name="T0" fmla="*/ 37 w 38"/>
                <a:gd name="T1" fmla="*/ 16 h 17"/>
                <a:gd name="T2" fmla="*/ 36 w 38"/>
                <a:gd name="T3" fmla="*/ 12 h 17"/>
                <a:gd name="T4" fmla="*/ 34 w 38"/>
                <a:gd name="T5" fmla="*/ 9 h 17"/>
                <a:gd name="T6" fmla="*/ 32 w 38"/>
                <a:gd name="T7" fmla="*/ 7 h 17"/>
                <a:gd name="T8" fmla="*/ 30 w 38"/>
                <a:gd name="T9" fmla="*/ 4 h 17"/>
                <a:gd name="T10" fmla="*/ 27 w 38"/>
                <a:gd name="T11" fmla="*/ 3 h 17"/>
                <a:gd name="T12" fmla="*/ 25 w 38"/>
                <a:gd name="T13" fmla="*/ 2 h 17"/>
                <a:gd name="T14" fmla="*/ 22 w 38"/>
                <a:gd name="T15" fmla="*/ 1 h 17"/>
                <a:gd name="T16" fmla="*/ 20 w 38"/>
                <a:gd name="T17" fmla="*/ 0 h 17"/>
                <a:gd name="T18" fmla="*/ 17 w 38"/>
                <a:gd name="T19" fmla="*/ 0 h 17"/>
                <a:gd name="T20" fmla="*/ 14 w 38"/>
                <a:gd name="T21" fmla="*/ 1 h 17"/>
                <a:gd name="T22" fmla="*/ 12 w 38"/>
                <a:gd name="T23" fmla="*/ 2 h 17"/>
                <a:gd name="T24" fmla="*/ 9 w 38"/>
                <a:gd name="T25" fmla="*/ 3 h 17"/>
                <a:gd name="T26" fmla="*/ 7 w 38"/>
                <a:gd name="T27" fmla="*/ 5 h 17"/>
                <a:gd name="T28" fmla="*/ 4 w 38"/>
                <a:gd name="T29" fmla="*/ 8 h 17"/>
                <a:gd name="T30" fmla="*/ 2 w 38"/>
                <a:gd name="T31" fmla="*/ 11 h 17"/>
                <a:gd name="T32" fmla="*/ 0 w 38"/>
                <a:gd name="T33" fmla="*/ 16 h 17"/>
                <a:gd name="T34" fmla="*/ 2 w 38"/>
                <a:gd name="T35" fmla="*/ 12 h 17"/>
                <a:gd name="T36" fmla="*/ 4 w 38"/>
                <a:gd name="T37" fmla="*/ 10 h 17"/>
                <a:gd name="T38" fmla="*/ 6 w 38"/>
                <a:gd name="T39" fmla="*/ 8 h 17"/>
                <a:gd name="T40" fmla="*/ 8 w 38"/>
                <a:gd name="T41" fmla="*/ 6 h 17"/>
                <a:gd name="T42" fmla="*/ 11 w 38"/>
                <a:gd name="T43" fmla="*/ 5 h 17"/>
                <a:gd name="T44" fmla="*/ 13 w 38"/>
                <a:gd name="T45" fmla="*/ 4 h 17"/>
                <a:gd name="T46" fmla="*/ 16 w 38"/>
                <a:gd name="T47" fmla="*/ 3 h 17"/>
                <a:gd name="T48" fmla="*/ 18 w 38"/>
                <a:gd name="T49" fmla="*/ 3 h 17"/>
                <a:gd name="T50" fmla="*/ 21 w 38"/>
                <a:gd name="T51" fmla="*/ 3 h 17"/>
                <a:gd name="T52" fmla="*/ 23 w 38"/>
                <a:gd name="T53" fmla="*/ 4 h 17"/>
                <a:gd name="T54" fmla="*/ 26 w 38"/>
                <a:gd name="T55" fmla="*/ 4 h 17"/>
                <a:gd name="T56" fmla="*/ 28 w 38"/>
                <a:gd name="T57" fmla="*/ 6 h 17"/>
                <a:gd name="T58" fmla="*/ 31 w 38"/>
                <a:gd name="T59" fmla="*/ 7 h 17"/>
                <a:gd name="T60" fmla="*/ 33 w 38"/>
                <a:gd name="T61" fmla="*/ 9 h 17"/>
                <a:gd name="T62" fmla="*/ 35 w 38"/>
                <a:gd name="T63" fmla="*/ 12 h 17"/>
                <a:gd name="T64" fmla="*/ 37 w 38"/>
                <a:gd name="T65" fmla="*/ 1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17"/>
                <a:gd name="T101" fmla="*/ 38 w 38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17">
                  <a:moveTo>
                    <a:pt x="37" y="16"/>
                  </a:moveTo>
                  <a:lnTo>
                    <a:pt x="36" y="12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7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7" name="Freeform 392"/>
            <p:cNvSpPr>
              <a:spLocks/>
            </p:cNvSpPr>
            <p:nvPr/>
          </p:nvSpPr>
          <p:spPr bwMode="auto">
            <a:xfrm>
              <a:off x="2182" y="1641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0 w 38"/>
                <a:gd name="T3" fmla="*/ 14 h 17"/>
                <a:gd name="T4" fmla="*/ 2 w 38"/>
                <a:gd name="T5" fmla="*/ 11 h 17"/>
                <a:gd name="T6" fmla="*/ 4 w 38"/>
                <a:gd name="T7" fmla="*/ 8 h 17"/>
                <a:gd name="T8" fmla="*/ 6 w 38"/>
                <a:gd name="T9" fmla="*/ 5 h 17"/>
                <a:gd name="T10" fmla="*/ 9 w 38"/>
                <a:gd name="T11" fmla="*/ 3 h 17"/>
                <a:gd name="T12" fmla="*/ 11 w 38"/>
                <a:gd name="T13" fmla="*/ 2 h 17"/>
                <a:gd name="T14" fmla="*/ 14 w 38"/>
                <a:gd name="T15" fmla="*/ 1 h 17"/>
                <a:gd name="T16" fmla="*/ 17 w 38"/>
                <a:gd name="T17" fmla="*/ 0 h 17"/>
                <a:gd name="T18" fmla="*/ 20 w 38"/>
                <a:gd name="T19" fmla="*/ 0 h 17"/>
                <a:gd name="T20" fmla="*/ 22 w 38"/>
                <a:gd name="T21" fmla="*/ 1 h 17"/>
                <a:gd name="T22" fmla="*/ 25 w 38"/>
                <a:gd name="T23" fmla="*/ 1 h 17"/>
                <a:gd name="T24" fmla="*/ 28 w 38"/>
                <a:gd name="T25" fmla="*/ 3 h 17"/>
                <a:gd name="T26" fmla="*/ 30 w 38"/>
                <a:gd name="T27" fmla="*/ 4 h 17"/>
                <a:gd name="T28" fmla="*/ 32 w 38"/>
                <a:gd name="T29" fmla="*/ 6 h 17"/>
                <a:gd name="T30" fmla="*/ 34 w 38"/>
                <a:gd name="T31" fmla="*/ 9 h 17"/>
                <a:gd name="T32" fmla="*/ 36 w 38"/>
                <a:gd name="T33" fmla="*/ 11 h 17"/>
                <a:gd name="T34" fmla="*/ 37 w 38"/>
                <a:gd name="T35" fmla="*/ 14 h 17"/>
                <a:gd name="T36" fmla="*/ 37 w 38"/>
                <a:gd name="T37" fmla="*/ 16 h 17"/>
                <a:gd name="T38" fmla="*/ 36 w 38"/>
                <a:gd name="T39" fmla="*/ 12 h 17"/>
                <a:gd name="T40" fmla="*/ 34 w 38"/>
                <a:gd name="T41" fmla="*/ 9 h 17"/>
                <a:gd name="T42" fmla="*/ 32 w 38"/>
                <a:gd name="T43" fmla="*/ 7 h 17"/>
                <a:gd name="T44" fmla="*/ 30 w 38"/>
                <a:gd name="T45" fmla="*/ 5 h 17"/>
                <a:gd name="T46" fmla="*/ 27 w 38"/>
                <a:gd name="T47" fmla="*/ 3 h 17"/>
                <a:gd name="T48" fmla="*/ 25 w 38"/>
                <a:gd name="T49" fmla="*/ 2 h 17"/>
                <a:gd name="T50" fmla="*/ 22 w 38"/>
                <a:gd name="T51" fmla="*/ 1 h 17"/>
                <a:gd name="T52" fmla="*/ 20 w 38"/>
                <a:gd name="T53" fmla="*/ 1 h 17"/>
                <a:gd name="T54" fmla="*/ 17 w 38"/>
                <a:gd name="T55" fmla="*/ 1 h 17"/>
                <a:gd name="T56" fmla="*/ 14 w 38"/>
                <a:gd name="T57" fmla="*/ 1 h 17"/>
                <a:gd name="T58" fmla="*/ 12 w 38"/>
                <a:gd name="T59" fmla="*/ 2 h 17"/>
                <a:gd name="T60" fmla="*/ 9 w 38"/>
                <a:gd name="T61" fmla="*/ 3 h 17"/>
                <a:gd name="T62" fmla="*/ 7 w 38"/>
                <a:gd name="T63" fmla="*/ 6 h 17"/>
                <a:gd name="T64" fmla="*/ 4 w 38"/>
                <a:gd name="T65" fmla="*/ 8 h 17"/>
                <a:gd name="T66" fmla="*/ 2 w 38"/>
                <a:gd name="T67" fmla="*/ 11 h 17"/>
                <a:gd name="T68" fmla="*/ 0 w 38"/>
                <a:gd name="T69" fmla="*/ 16 h 17"/>
                <a:gd name="T70" fmla="*/ 0 w 38"/>
                <a:gd name="T71" fmla="*/ 14 h 17"/>
                <a:gd name="T72" fmla="*/ 0 w 38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0" y="16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8" name="Freeform 393"/>
            <p:cNvSpPr>
              <a:spLocks/>
            </p:cNvSpPr>
            <p:nvPr/>
          </p:nvSpPr>
          <p:spPr bwMode="auto">
            <a:xfrm>
              <a:off x="2182" y="1643"/>
              <a:ext cx="38" cy="17"/>
            </a:xfrm>
            <a:custGeom>
              <a:avLst/>
              <a:gdLst>
                <a:gd name="T0" fmla="*/ 37 w 38"/>
                <a:gd name="T1" fmla="*/ 15 h 17"/>
                <a:gd name="T2" fmla="*/ 37 w 38"/>
                <a:gd name="T3" fmla="*/ 16 h 17"/>
                <a:gd name="T4" fmla="*/ 35 w 38"/>
                <a:gd name="T5" fmla="*/ 12 h 17"/>
                <a:gd name="T6" fmla="*/ 33 w 38"/>
                <a:gd name="T7" fmla="*/ 8 h 17"/>
                <a:gd name="T8" fmla="*/ 30 w 38"/>
                <a:gd name="T9" fmla="*/ 7 h 17"/>
                <a:gd name="T10" fmla="*/ 28 w 38"/>
                <a:gd name="T11" fmla="*/ 4 h 17"/>
                <a:gd name="T12" fmla="*/ 26 w 38"/>
                <a:gd name="T13" fmla="*/ 3 h 17"/>
                <a:gd name="T14" fmla="*/ 23 w 38"/>
                <a:gd name="T15" fmla="*/ 1 h 17"/>
                <a:gd name="T16" fmla="*/ 21 w 38"/>
                <a:gd name="T17" fmla="*/ 0 h 17"/>
                <a:gd name="T18" fmla="*/ 18 w 38"/>
                <a:gd name="T19" fmla="*/ 1 h 17"/>
                <a:gd name="T20" fmla="*/ 16 w 38"/>
                <a:gd name="T21" fmla="*/ 1 h 17"/>
                <a:gd name="T22" fmla="*/ 13 w 38"/>
                <a:gd name="T23" fmla="*/ 1 h 17"/>
                <a:gd name="T24" fmla="*/ 11 w 38"/>
                <a:gd name="T25" fmla="*/ 3 h 17"/>
                <a:gd name="T26" fmla="*/ 9 w 38"/>
                <a:gd name="T27" fmla="*/ 5 h 17"/>
                <a:gd name="T28" fmla="*/ 6 w 38"/>
                <a:gd name="T29" fmla="*/ 7 h 17"/>
                <a:gd name="T30" fmla="*/ 4 w 38"/>
                <a:gd name="T31" fmla="*/ 9 h 17"/>
                <a:gd name="T32" fmla="*/ 2 w 38"/>
                <a:gd name="T33" fmla="*/ 12 h 17"/>
                <a:gd name="T34" fmla="*/ 0 w 38"/>
                <a:gd name="T35" fmla="*/ 16 h 17"/>
                <a:gd name="T36" fmla="*/ 0 w 38"/>
                <a:gd name="T37" fmla="*/ 15 h 17"/>
                <a:gd name="T38" fmla="*/ 2 w 38"/>
                <a:gd name="T39" fmla="*/ 12 h 17"/>
                <a:gd name="T40" fmla="*/ 4 w 38"/>
                <a:gd name="T41" fmla="*/ 9 h 17"/>
                <a:gd name="T42" fmla="*/ 6 w 38"/>
                <a:gd name="T43" fmla="*/ 7 h 17"/>
                <a:gd name="T44" fmla="*/ 8 w 38"/>
                <a:gd name="T45" fmla="*/ 4 h 17"/>
                <a:gd name="T46" fmla="*/ 10 w 38"/>
                <a:gd name="T47" fmla="*/ 3 h 17"/>
                <a:gd name="T48" fmla="*/ 13 w 38"/>
                <a:gd name="T49" fmla="*/ 1 h 17"/>
                <a:gd name="T50" fmla="*/ 16 w 38"/>
                <a:gd name="T51" fmla="*/ 0 h 17"/>
                <a:gd name="T52" fmla="*/ 18 w 38"/>
                <a:gd name="T53" fmla="*/ 0 h 17"/>
                <a:gd name="T54" fmla="*/ 21 w 38"/>
                <a:gd name="T55" fmla="*/ 0 h 17"/>
                <a:gd name="T56" fmla="*/ 23 w 38"/>
                <a:gd name="T57" fmla="*/ 0 h 17"/>
                <a:gd name="T58" fmla="*/ 26 w 38"/>
                <a:gd name="T59" fmla="*/ 1 h 17"/>
                <a:gd name="T60" fmla="*/ 28 w 38"/>
                <a:gd name="T61" fmla="*/ 4 h 17"/>
                <a:gd name="T62" fmla="*/ 31 w 38"/>
                <a:gd name="T63" fmla="*/ 5 h 17"/>
                <a:gd name="T64" fmla="*/ 33 w 38"/>
                <a:gd name="T65" fmla="*/ 8 h 17"/>
                <a:gd name="T66" fmla="*/ 35 w 38"/>
                <a:gd name="T67" fmla="*/ 11 h 17"/>
                <a:gd name="T68" fmla="*/ 37 w 38"/>
                <a:gd name="T69" fmla="*/ 15 h 17"/>
                <a:gd name="T70" fmla="*/ 37 w 38"/>
                <a:gd name="T71" fmla="*/ 16 h 17"/>
                <a:gd name="T72" fmla="*/ 37 w 38"/>
                <a:gd name="T73" fmla="*/ 15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37" y="15"/>
                  </a:moveTo>
                  <a:lnTo>
                    <a:pt x="37" y="16"/>
                  </a:lnTo>
                  <a:lnTo>
                    <a:pt x="35" y="12"/>
                  </a:lnTo>
                  <a:lnTo>
                    <a:pt x="33" y="8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9" name="Freeform 394"/>
            <p:cNvSpPr>
              <a:spLocks/>
            </p:cNvSpPr>
            <p:nvPr/>
          </p:nvSpPr>
          <p:spPr bwMode="auto">
            <a:xfrm>
              <a:off x="2155" y="1619"/>
              <a:ext cx="93" cy="88"/>
            </a:xfrm>
            <a:custGeom>
              <a:avLst/>
              <a:gdLst>
                <a:gd name="T0" fmla="*/ 84 w 93"/>
                <a:gd name="T1" fmla="*/ 47 h 88"/>
                <a:gd name="T2" fmla="*/ 81 w 93"/>
                <a:gd name="T3" fmla="*/ 49 h 88"/>
                <a:gd name="T4" fmla="*/ 80 w 93"/>
                <a:gd name="T5" fmla="*/ 53 h 88"/>
                <a:gd name="T6" fmla="*/ 84 w 93"/>
                <a:gd name="T7" fmla="*/ 58 h 88"/>
                <a:gd name="T8" fmla="*/ 90 w 93"/>
                <a:gd name="T9" fmla="*/ 57 h 88"/>
                <a:gd name="T10" fmla="*/ 92 w 93"/>
                <a:gd name="T11" fmla="*/ 52 h 88"/>
                <a:gd name="T12" fmla="*/ 90 w 93"/>
                <a:gd name="T13" fmla="*/ 49 h 88"/>
                <a:gd name="T14" fmla="*/ 87 w 93"/>
                <a:gd name="T15" fmla="*/ 47 h 88"/>
                <a:gd name="T16" fmla="*/ 47 w 93"/>
                <a:gd name="T17" fmla="*/ 75 h 88"/>
                <a:gd name="T18" fmla="*/ 41 w 93"/>
                <a:gd name="T19" fmla="*/ 79 h 88"/>
                <a:gd name="T20" fmla="*/ 41 w 93"/>
                <a:gd name="T21" fmla="*/ 84 h 88"/>
                <a:gd name="T22" fmla="*/ 43 w 93"/>
                <a:gd name="T23" fmla="*/ 86 h 88"/>
                <a:gd name="T24" fmla="*/ 47 w 93"/>
                <a:gd name="T25" fmla="*/ 87 h 88"/>
                <a:gd name="T26" fmla="*/ 50 w 93"/>
                <a:gd name="T27" fmla="*/ 86 h 88"/>
                <a:gd name="T28" fmla="*/ 52 w 93"/>
                <a:gd name="T29" fmla="*/ 84 h 88"/>
                <a:gd name="T30" fmla="*/ 52 w 93"/>
                <a:gd name="T31" fmla="*/ 79 h 88"/>
                <a:gd name="T32" fmla="*/ 47 w 93"/>
                <a:gd name="T33" fmla="*/ 75 h 88"/>
                <a:gd name="T34" fmla="*/ 4 w 93"/>
                <a:gd name="T35" fmla="*/ 49 h 88"/>
                <a:gd name="T36" fmla="*/ 0 w 93"/>
                <a:gd name="T37" fmla="*/ 54 h 88"/>
                <a:gd name="T38" fmla="*/ 1 w 93"/>
                <a:gd name="T39" fmla="*/ 58 h 88"/>
                <a:gd name="T40" fmla="*/ 4 w 93"/>
                <a:gd name="T41" fmla="*/ 60 h 88"/>
                <a:gd name="T42" fmla="*/ 7 w 93"/>
                <a:gd name="T43" fmla="*/ 60 h 88"/>
                <a:gd name="T44" fmla="*/ 10 w 93"/>
                <a:gd name="T45" fmla="*/ 59 h 88"/>
                <a:gd name="T46" fmla="*/ 12 w 93"/>
                <a:gd name="T47" fmla="*/ 56 h 88"/>
                <a:gd name="T48" fmla="*/ 12 w 93"/>
                <a:gd name="T49" fmla="*/ 52 h 88"/>
                <a:gd name="T50" fmla="*/ 9 w 93"/>
                <a:gd name="T51" fmla="*/ 49 h 88"/>
                <a:gd name="T52" fmla="*/ 6 w 93"/>
                <a:gd name="T53" fmla="*/ 48 h 88"/>
                <a:gd name="T54" fmla="*/ 19 w 93"/>
                <a:gd name="T55" fmla="*/ 1 h 88"/>
                <a:gd name="T56" fmla="*/ 15 w 93"/>
                <a:gd name="T57" fmla="*/ 6 h 88"/>
                <a:gd name="T58" fmla="*/ 16 w 93"/>
                <a:gd name="T59" fmla="*/ 10 h 88"/>
                <a:gd name="T60" fmla="*/ 19 w 93"/>
                <a:gd name="T61" fmla="*/ 12 h 88"/>
                <a:gd name="T62" fmla="*/ 22 w 93"/>
                <a:gd name="T63" fmla="*/ 12 h 88"/>
                <a:gd name="T64" fmla="*/ 25 w 93"/>
                <a:gd name="T65" fmla="*/ 11 h 88"/>
                <a:gd name="T66" fmla="*/ 27 w 93"/>
                <a:gd name="T67" fmla="*/ 8 h 88"/>
                <a:gd name="T68" fmla="*/ 27 w 93"/>
                <a:gd name="T69" fmla="*/ 4 h 88"/>
                <a:gd name="T70" fmla="*/ 24 w 93"/>
                <a:gd name="T71" fmla="*/ 1 h 88"/>
                <a:gd name="T72" fmla="*/ 21 w 93"/>
                <a:gd name="T73" fmla="*/ 0 h 88"/>
                <a:gd name="T74" fmla="*/ 68 w 93"/>
                <a:gd name="T75" fmla="*/ 1 h 88"/>
                <a:gd name="T76" fmla="*/ 64 w 93"/>
                <a:gd name="T77" fmla="*/ 6 h 88"/>
                <a:gd name="T78" fmla="*/ 68 w 93"/>
                <a:gd name="T79" fmla="*/ 12 h 88"/>
                <a:gd name="T80" fmla="*/ 74 w 93"/>
                <a:gd name="T81" fmla="*/ 10 h 88"/>
                <a:gd name="T82" fmla="*/ 76 w 93"/>
                <a:gd name="T83" fmla="*/ 4 h 88"/>
                <a:gd name="T84" fmla="*/ 70 w 93"/>
                <a:gd name="T85" fmla="*/ 0 h 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88"/>
                <a:gd name="T131" fmla="*/ 93 w 93"/>
                <a:gd name="T132" fmla="*/ 88 h 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88">
                  <a:moveTo>
                    <a:pt x="86" y="47"/>
                  </a:moveTo>
                  <a:lnTo>
                    <a:pt x="85" y="47"/>
                  </a:lnTo>
                  <a:lnTo>
                    <a:pt x="84" y="47"/>
                  </a:lnTo>
                  <a:lnTo>
                    <a:pt x="83" y="48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1" y="51"/>
                  </a:lnTo>
                  <a:lnTo>
                    <a:pt x="81" y="52"/>
                  </a:lnTo>
                  <a:lnTo>
                    <a:pt x="80" y="53"/>
                  </a:lnTo>
                  <a:lnTo>
                    <a:pt x="81" y="55"/>
                  </a:lnTo>
                  <a:lnTo>
                    <a:pt x="82" y="57"/>
                  </a:lnTo>
                  <a:lnTo>
                    <a:pt x="84" y="58"/>
                  </a:lnTo>
                  <a:lnTo>
                    <a:pt x="86" y="59"/>
                  </a:lnTo>
                  <a:lnTo>
                    <a:pt x="89" y="58"/>
                  </a:lnTo>
                  <a:lnTo>
                    <a:pt x="90" y="57"/>
                  </a:lnTo>
                  <a:lnTo>
                    <a:pt x="92" y="55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2" y="51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89" y="47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47" y="75"/>
                  </a:lnTo>
                  <a:lnTo>
                    <a:pt x="44" y="76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8" y="87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3" y="81"/>
                  </a:lnTo>
                  <a:lnTo>
                    <a:pt x="52" y="79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47" y="75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6" y="2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3" y="1"/>
                  </a:lnTo>
                  <a:lnTo>
                    <a:pt x="70" y="0"/>
                  </a:lnTo>
                  <a:lnTo>
                    <a:pt x="86" y="47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0" name="Freeform 395"/>
            <p:cNvSpPr>
              <a:spLocks/>
            </p:cNvSpPr>
            <p:nvPr/>
          </p:nvSpPr>
          <p:spPr bwMode="auto">
            <a:xfrm>
              <a:off x="2225" y="166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3 w 17"/>
                <a:gd name="T7" fmla="*/ 8 h 17"/>
                <a:gd name="T8" fmla="*/ 3 w 17"/>
                <a:gd name="T9" fmla="*/ 5 h 17"/>
                <a:gd name="T10" fmla="*/ 5 w 17"/>
                <a:gd name="T11" fmla="*/ 3 h 17"/>
                <a:gd name="T12" fmla="*/ 8 w 17"/>
                <a:gd name="T13" fmla="*/ 3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0 h 17"/>
                <a:gd name="T22" fmla="*/ 13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5 w 17"/>
                <a:gd name="T29" fmla="*/ 5 h 17"/>
                <a:gd name="T30" fmla="*/ 5 w 17"/>
                <a:gd name="T31" fmla="*/ 8 h 17"/>
                <a:gd name="T32" fmla="*/ 3 w 17"/>
                <a:gd name="T33" fmla="*/ 11 h 17"/>
                <a:gd name="T34" fmla="*/ 3 w 17"/>
                <a:gd name="T35" fmla="*/ 13 h 17"/>
                <a:gd name="T36" fmla="*/ 3 w 17"/>
                <a:gd name="T37" fmla="*/ 16 h 17"/>
                <a:gd name="T38" fmla="*/ 3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1" name="Freeform 396"/>
            <p:cNvSpPr>
              <a:spLocks/>
            </p:cNvSpPr>
            <p:nvPr/>
          </p:nvSpPr>
          <p:spPr bwMode="auto">
            <a:xfrm>
              <a:off x="2225" y="167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6 h 17"/>
                <a:gd name="T6" fmla="*/ 5 w 17"/>
                <a:gd name="T7" fmla="*/ 11 h 17"/>
                <a:gd name="T8" fmla="*/ 3 w 17"/>
                <a:gd name="T9" fmla="*/ 5 h 17"/>
                <a:gd name="T10" fmla="*/ 0 w 17"/>
                <a:gd name="T11" fmla="*/ 0 h 17"/>
                <a:gd name="T12" fmla="*/ 3 w 17"/>
                <a:gd name="T13" fmla="*/ 0 h 17"/>
                <a:gd name="T14" fmla="*/ 3 w 17"/>
                <a:gd name="T15" fmla="*/ 5 h 17"/>
                <a:gd name="T16" fmla="*/ 5 w 17"/>
                <a:gd name="T17" fmla="*/ 11 h 17"/>
                <a:gd name="T18" fmla="*/ 11 w 17"/>
                <a:gd name="T19" fmla="*/ 13 h 17"/>
                <a:gd name="T20" fmla="*/ 16 w 17"/>
                <a:gd name="T21" fmla="*/ 13 h 17"/>
                <a:gd name="T22" fmla="*/ 16 w 17"/>
                <a:gd name="T23" fmla="*/ 13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2" name="Freeform 397"/>
            <p:cNvSpPr>
              <a:spLocks/>
            </p:cNvSpPr>
            <p:nvPr/>
          </p:nvSpPr>
          <p:spPr bwMode="auto">
            <a:xfrm>
              <a:off x="2231" y="16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5 h 17"/>
                <a:gd name="T6" fmla="*/ 11 w 17"/>
                <a:gd name="T7" fmla="*/ 11 h 17"/>
                <a:gd name="T8" fmla="*/ 7 w 17"/>
                <a:gd name="T9" fmla="*/ 16 h 17"/>
                <a:gd name="T10" fmla="*/ 0 w 17"/>
                <a:gd name="T11" fmla="*/ 16 h 17"/>
                <a:gd name="T12" fmla="*/ 0 w 17"/>
                <a:gd name="T13" fmla="*/ 13 h 17"/>
                <a:gd name="T14" fmla="*/ 4 w 17"/>
                <a:gd name="T15" fmla="*/ 13 h 17"/>
                <a:gd name="T16" fmla="*/ 9 w 17"/>
                <a:gd name="T17" fmla="*/ 11 h 17"/>
                <a:gd name="T18" fmla="*/ 14 w 17"/>
                <a:gd name="T19" fmla="*/ 5 h 17"/>
                <a:gd name="T20" fmla="*/ 14 w 17"/>
                <a:gd name="T21" fmla="*/ 0 h 17"/>
                <a:gd name="T22" fmla="*/ 14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5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3" name="Freeform 398"/>
            <p:cNvSpPr>
              <a:spLocks/>
            </p:cNvSpPr>
            <p:nvPr/>
          </p:nvSpPr>
          <p:spPr bwMode="auto">
            <a:xfrm>
              <a:off x="2231" y="166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7 w 17"/>
                <a:gd name="T7" fmla="*/ 0 h 17"/>
                <a:gd name="T8" fmla="*/ 9 w 17"/>
                <a:gd name="T9" fmla="*/ 3 h 17"/>
                <a:gd name="T10" fmla="*/ 11 w 17"/>
                <a:gd name="T11" fmla="*/ 3 h 17"/>
                <a:gd name="T12" fmla="*/ 11 w 17"/>
                <a:gd name="T13" fmla="*/ 5 h 17"/>
                <a:gd name="T14" fmla="*/ 14 w 17"/>
                <a:gd name="T15" fmla="*/ 8 h 17"/>
                <a:gd name="T16" fmla="*/ 14 w 17"/>
                <a:gd name="T17" fmla="*/ 13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3 h 17"/>
                <a:gd name="T24" fmla="*/ 14 w 17"/>
                <a:gd name="T25" fmla="*/ 11 h 17"/>
                <a:gd name="T26" fmla="*/ 11 w 17"/>
                <a:gd name="T27" fmla="*/ 8 h 17"/>
                <a:gd name="T28" fmla="*/ 9 w 17"/>
                <a:gd name="T29" fmla="*/ 5 h 17"/>
                <a:gd name="T30" fmla="*/ 7 w 17"/>
                <a:gd name="T31" fmla="*/ 3 h 17"/>
                <a:gd name="T32" fmla="*/ 4 w 17"/>
                <a:gd name="T33" fmla="*/ 0 h 17"/>
                <a:gd name="T34" fmla="*/ 2 w 17"/>
                <a:gd name="T35" fmla="*/ 0 h 17"/>
                <a:gd name="T36" fmla="*/ 0 w 17"/>
                <a:gd name="T37" fmla="*/ 0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4" name="Freeform 399"/>
            <p:cNvSpPr>
              <a:spLocks/>
            </p:cNvSpPr>
            <p:nvPr/>
          </p:nvSpPr>
          <p:spPr bwMode="auto">
            <a:xfrm>
              <a:off x="2233" y="16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5" name="Freeform 400"/>
            <p:cNvSpPr>
              <a:spLocks/>
            </p:cNvSpPr>
            <p:nvPr/>
          </p:nvSpPr>
          <p:spPr bwMode="auto">
            <a:xfrm>
              <a:off x="2185" y="16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1 h 17"/>
                <a:gd name="T6" fmla="*/ 4 w 17"/>
                <a:gd name="T7" fmla="*/ 5 h 17"/>
                <a:gd name="T8" fmla="*/ 9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7 w 17"/>
                <a:gd name="T17" fmla="*/ 5 h 17"/>
                <a:gd name="T18" fmla="*/ 2 w 17"/>
                <a:gd name="T19" fmla="*/ 11 h 17"/>
                <a:gd name="T20" fmla="*/ 2 w 17"/>
                <a:gd name="T21" fmla="*/ 16 h 17"/>
                <a:gd name="T22" fmla="*/ 2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7" y="5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6" name="Freeform 401"/>
            <p:cNvSpPr>
              <a:spLocks/>
            </p:cNvSpPr>
            <p:nvPr/>
          </p:nvSpPr>
          <p:spPr bwMode="auto">
            <a:xfrm>
              <a:off x="2185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9 w 17"/>
                <a:gd name="T7" fmla="*/ 14 h 17"/>
                <a:gd name="T8" fmla="*/ 7 w 17"/>
                <a:gd name="T9" fmla="*/ 14 h 17"/>
                <a:gd name="T10" fmla="*/ 4 w 17"/>
                <a:gd name="T11" fmla="*/ 12 h 17"/>
                <a:gd name="T12" fmla="*/ 2 w 17"/>
                <a:gd name="T13" fmla="*/ 9 h 17"/>
                <a:gd name="T14" fmla="*/ 2 w 17"/>
                <a:gd name="T15" fmla="*/ 7 h 17"/>
                <a:gd name="T16" fmla="*/ 2 w 17"/>
                <a:gd name="T17" fmla="*/ 5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5 h 17"/>
                <a:gd name="T24" fmla="*/ 2 w 17"/>
                <a:gd name="T25" fmla="*/ 5 h 17"/>
                <a:gd name="T26" fmla="*/ 4 w 17"/>
                <a:gd name="T27" fmla="*/ 9 h 17"/>
                <a:gd name="T28" fmla="*/ 7 w 17"/>
                <a:gd name="T29" fmla="*/ 9 h 17"/>
                <a:gd name="T30" fmla="*/ 9 w 17"/>
                <a:gd name="T31" fmla="*/ 12 h 17"/>
                <a:gd name="T32" fmla="*/ 11 w 17"/>
                <a:gd name="T33" fmla="*/ 14 h 17"/>
                <a:gd name="T34" fmla="*/ 11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4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7" name="Freeform 402"/>
            <p:cNvSpPr>
              <a:spLocks/>
            </p:cNvSpPr>
            <p:nvPr/>
          </p:nvSpPr>
          <p:spPr bwMode="auto">
            <a:xfrm>
              <a:off x="2192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3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8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8 w 17"/>
                <a:gd name="T29" fmla="*/ 9 h 17"/>
                <a:gd name="T30" fmla="*/ 11 w 17"/>
                <a:gd name="T31" fmla="*/ 9 h 17"/>
                <a:gd name="T32" fmla="*/ 13 w 17"/>
                <a:gd name="T33" fmla="*/ 5 h 17"/>
                <a:gd name="T34" fmla="*/ 13 w 17"/>
                <a:gd name="T35" fmla="*/ 5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8" name="Freeform 403"/>
            <p:cNvSpPr>
              <a:spLocks/>
            </p:cNvSpPr>
            <p:nvPr/>
          </p:nvSpPr>
          <p:spPr bwMode="auto">
            <a:xfrm>
              <a:off x="2192" y="16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3 h 17"/>
                <a:gd name="T6" fmla="*/ 11 w 17"/>
                <a:gd name="T7" fmla="*/ 5 h 17"/>
                <a:gd name="T8" fmla="*/ 13 w 17"/>
                <a:gd name="T9" fmla="*/ 11 h 17"/>
                <a:gd name="T10" fmla="*/ 16 w 17"/>
                <a:gd name="T11" fmla="*/ 16 h 17"/>
                <a:gd name="T12" fmla="*/ 13 w 17"/>
                <a:gd name="T13" fmla="*/ 16 h 17"/>
                <a:gd name="T14" fmla="*/ 13 w 17"/>
                <a:gd name="T15" fmla="*/ 11 h 17"/>
                <a:gd name="T16" fmla="*/ 8 w 17"/>
                <a:gd name="T17" fmla="*/ 5 h 17"/>
                <a:gd name="T18" fmla="*/ 5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3" y="11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9" name="Freeform 404"/>
            <p:cNvSpPr>
              <a:spLocks/>
            </p:cNvSpPr>
            <p:nvPr/>
          </p:nvSpPr>
          <p:spPr bwMode="auto">
            <a:xfrm>
              <a:off x="2202" y="170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0" name="Freeform 405"/>
            <p:cNvSpPr>
              <a:spLocks/>
            </p:cNvSpPr>
            <p:nvPr/>
          </p:nvSpPr>
          <p:spPr bwMode="auto">
            <a:xfrm>
              <a:off x="2145" y="16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3 w 17"/>
                <a:gd name="T7" fmla="*/ 5 h 17"/>
                <a:gd name="T8" fmla="*/ 8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3" y="5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1" name="Freeform 406"/>
            <p:cNvSpPr>
              <a:spLocks/>
            </p:cNvSpPr>
            <p:nvPr/>
          </p:nvSpPr>
          <p:spPr bwMode="auto">
            <a:xfrm>
              <a:off x="2145" y="16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8 w 17"/>
                <a:gd name="T7" fmla="*/ 14 h 17"/>
                <a:gd name="T8" fmla="*/ 5 w 17"/>
                <a:gd name="T9" fmla="*/ 14 h 17"/>
                <a:gd name="T10" fmla="*/ 3 w 17"/>
                <a:gd name="T11" fmla="*/ 12 h 17"/>
                <a:gd name="T12" fmla="*/ 3 w 17"/>
                <a:gd name="T13" fmla="*/ 9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5 h 17"/>
                <a:gd name="T24" fmla="*/ 3 w 17"/>
                <a:gd name="T25" fmla="*/ 7 h 17"/>
                <a:gd name="T26" fmla="*/ 3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3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2" name="Freeform 407"/>
            <p:cNvSpPr>
              <a:spLocks/>
            </p:cNvSpPr>
            <p:nvPr/>
          </p:nvSpPr>
          <p:spPr bwMode="auto">
            <a:xfrm>
              <a:off x="2151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11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7 h 17"/>
                <a:gd name="T34" fmla="*/ 16 w 17"/>
                <a:gd name="T35" fmla="*/ 5 h 17"/>
                <a:gd name="T36" fmla="*/ 16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3" name="Freeform 408"/>
            <p:cNvSpPr>
              <a:spLocks/>
            </p:cNvSpPr>
            <p:nvPr/>
          </p:nvSpPr>
          <p:spPr bwMode="auto">
            <a:xfrm>
              <a:off x="2151" y="16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11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4" name="Freeform 409"/>
            <p:cNvSpPr>
              <a:spLocks/>
            </p:cNvSpPr>
            <p:nvPr/>
          </p:nvSpPr>
          <p:spPr bwMode="auto">
            <a:xfrm>
              <a:off x="2161" y="167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5" name="Freeform 410"/>
            <p:cNvSpPr>
              <a:spLocks/>
            </p:cNvSpPr>
            <p:nvPr/>
          </p:nvSpPr>
          <p:spPr bwMode="auto">
            <a:xfrm>
              <a:off x="2160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5 w 17"/>
                <a:gd name="T7" fmla="*/ 5 h 17"/>
                <a:gd name="T8" fmla="*/ 8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" y="5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6" name="Freeform 411"/>
            <p:cNvSpPr>
              <a:spLocks/>
            </p:cNvSpPr>
            <p:nvPr/>
          </p:nvSpPr>
          <p:spPr bwMode="auto">
            <a:xfrm>
              <a:off x="2160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8 w 17"/>
                <a:gd name="T7" fmla="*/ 14 h 17"/>
                <a:gd name="T8" fmla="*/ 5 w 17"/>
                <a:gd name="T9" fmla="*/ 14 h 17"/>
                <a:gd name="T10" fmla="*/ 5 w 17"/>
                <a:gd name="T11" fmla="*/ 12 h 17"/>
                <a:gd name="T12" fmla="*/ 3 w 17"/>
                <a:gd name="T13" fmla="*/ 9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5 h 17"/>
                <a:gd name="T24" fmla="*/ 3 w 17"/>
                <a:gd name="T25" fmla="*/ 5 h 17"/>
                <a:gd name="T26" fmla="*/ 3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3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7" name="Freeform 412"/>
            <p:cNvSpPr>
              <a:spLocks/>
            </p:cNvSpPr>
            <p:nvPr/>
          </p:nvSpPr>
          <p:spPr bwMode="auto">
            <a:xfrm>
              <a:off x="2166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11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5 h 17"/>
                <a:gd name="T34" fmla="*/ 16 w 17"/>
                <a:gd name="T35" fmla="*/ 5 h 17"/>
                <a:gd name="T36" fmla="*/ 16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8" name="Freeform 413"/>
            <p:cNvSpPr>
              <a:spLocks/>
            </p:cNvSpPr>
            <p:nvPr/>
          </p:nvSpPr>
          <p:spPr bwMode="auto">
            <a:xfrm>
              <a:off x="2166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11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9" name="Freeform 414"/>
            <p:cNvSpPr>
              <a:spLocks/>
            </p:cNvSpPr>
            <p:nvPr/>
          </p:nvSpPr>
          <p:spPr bwMode="auto">
            <a:xfrm>
              <a:off x="2176" y="1627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0" name="Freeform 415"/>
            <p:cNvSpPr>
              <a:spLocks/>
            </p:cNvSpPr>
            <p:nvPr/>
          </p:nvSpPr>
          <p:spPr bwMode="auto">
            <a:xfrm>
              <a:off x="2209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3 w 17"/>
                <a:gd name="T5" fmla="*/ 11 h 17"/>
                <a:gd name="T6" fmla="*/ 5 w 17"/>
                <a:gd name="T7" fmla="*/ 5 h 17"/>
                <a:gd name="T8" fmla="*/ 11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3 w 17"/>
                <a:gd name="T21" fmla="*/ 16 h 17"/>
                <a:gd name="T22" fmla="*/ 3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1" name="Freeform 416"/>
            <p:cNvSpPr>
              <a:spLocks/>
            </p:cNvSpPr>
            <p:nvPr/>
          </p:nvSpPr>
          <p:spPr bwMode="auto">
            <a:xfrm>
              <a:off x="2209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5 w 17"/>
                <a:gd name="T7" fmla="*/ 12 h 17"/>
                <a:gd name="T8" fmla="*/ 3 w 17"/>
                <a:gd name="T9" fmla="*/ 7 h 17"/>
                <a:gd name="T10" fmla="*/ 0 w 17"/>
                <a:gd name="T11" fmla="*/ 0 h 17"/>
                <a:gd name="T12" fmla="*/ 3 w 17"/>
                <a:gd name="T13" fmla="*/ 0 h 17"/>
                <a:gd name="T14" fmla="*/ 3 w 17"/>
                <a:gd name="T15" fmla="*/ 5 h 17"/>
                <a:gd name="T16" fmla="*/ 5 w 17"/>
                <a:gd name="T17" fmla="*/ 9 h 17"/>
                <a:gd name="T18" fmla="*/ 11 w 17"/>
                <a:gd name="T19" fmla="*/ 14 h 17"/>
                <a:gd name="T20" fmla="*/ 16 w 17"/>
                <a:gd name="T21" fmla="*/ 14 h 17"/>
                <a:gd name="T22" fmla="*/ 16 w 17"/>
                <a:gd name="T23" fmla="*/ 14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5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2" name="Freeform 417"/>
            <p:cNvSpPr>
              <a:spLocks/>
            </p:cNvSpPr>
            <p:nvPr/>
          </p:nvSpPr>
          <p:spPr bwMode="auto">
            <a:xfrm>
              <a:off x="2215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7 h 17"/>
                <a:gd name="T6" fmla="*/ 11 w 17"/>
                <a:gd name="T7" fmla="*/ 12 h 17"/>
                <a:gd name="T8" fmla="*/ 7 w 17"/>
                <a:gd name="T9" fmla="*/ 14 h 17"/>
                <a:gd name="T10" fmla="*/ 0 w 17"/>
                <a:gd name="T11" fmla="*/ 16 h 17"/>
                <a:gd name="T12" fmla="*/ 0 w 17"/>
                <a:gd name="T13" fmla="*/ 14 h 17"/>
                <a:gd name="T14" fmla="*/ 4 w 17"/>
                <a:gd name="T15" fmla="*/ 14 h 17"/>
                <a:gd name="T16" fmla="*/ 9 w 17"/>
                <a:gd name="T17" fmla="*/ 9 h 17"/>
                <a:gd name="T18" fmla="*/ 14 w 17"/>
                <a:gd name="T19" fmla="*/ 5 h 17"/>
                <a:gd name="T20" fmla="*/ 14 w 17"/>
                <a:gd name="T21" fmla="*/ 0 h 17"/>
                <a:gd name="T22" fmla="*/ 14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7"/>
                  </a:lnTo>
                  <a:lnTo>
                    <a:pt x="11" y="12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3" name="Freeform 418"/>
            <p:cNvSpPr>
              <a:spLocks/>
            </p:cNvSpPr>
            <p:nvPr/>
          </p:nvSpPr>
          <p:spPr bwMode="auto">
            <a:xfrm>
              <a:off x="2215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7 w 17"/>
                <a:gd name="T5" fmla="*/ 3 h 17"/>
                <a:gd name="T6" fmla="*/ 11 w 17"/>
                <a:gd name="T7" fmla="*/ 5 h 17"/>
                <a:gd name="T8" fmla="*/ 14 w 17"/>
                <a:gd name="T9" fmla="*/ 11 h 17"/>
                <a:gd name="T10" fmla="*/ 16 w 17"/>
                <a:gd name="T11" fmla="*/ 16 h 17"/>
                <a:gd name="T12" fmla="*/ 14 w 17"/>
                <a:gd name="T13" fmla="*/ 16 h 17"/>
                <a:gd name="T14" fmla="*/ 14 w 17"/>
                <a:gd name="T15" fmla="*/ 11 h 17"/>
                <a:gd name="T16" fmla="*/ 9 w 17"/>
                <a:gd name="T17" fmla="*/ 5 h 17"/>
                <a:gd name="T18" fmla="*/ 4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4" name="Freeform 419"/>
            <p:cNvSpPr>
              <a:spLocks/>
            </p:cNvSpPr>
            <p:nvPr/>
          </p:nvSpPr>
          <p:spPr bwMode="auto">
            <a:xfrm>
              <a:off x="965" y="1494"/>
              <a:ext cx="332" cy="332"/>
            </a:xfrm>
            <a:custGeom>
              <a:avLst/>
              <a:gdLst>
                <a:gd name="T0" fmla="*/ 148 w 332"/>
                <a:gd name="T1" fmla="*/ 1 h 332"/>
                <a:gd name="T2" fmla="*/ 124 w 332"/>
                <a:gd name="T3" fmla="*/ 6 h 332"/>
                <a:gd name="T4" fmla="*/ 101 w 332"/>
                <a:gd name="T5" fmla="*/ 13 h 332"/>
                <a:gd name="T6" fmla="*/ 80 w 332"/>
                <a:gd name="T7" fmla="*/ 24 h 332"/>
                <a:gd name="T8" fmla="*/ 60 w 332"/>
                <a:gd name="T9" fmla="*/ 38 h 332"/>
                <a:gd name="T10" fmla="*/ 43 w 332"/>
                <a:gd name="T11" fmla="*/ 54 h 332"/>
                <a:gd name="T12" fmla="*/ 28 w 332"/>
                <a:gd name="T13" fmla="*/ 73 h 332"/>
                <a:gd name="T14" fmla="*/ 16 w 332"/>
                <a:gd name="T15" fmla="*/ 94 h 332"/>
                <a:gd name="T16" fmla="*/ 7 w 332"/>
                <a:gd name="T17" fmla="*/ 117 h 332"/>
                <a:gd name="T18" fmla="*/ 2 w 332"/>
                <a:gd name="T19" fmla="*/ 140 h 332"/>
                <a:gd name="T20" fmla="*/ 0 w 332"/>
                <a:gd name="T21" fmla="*/ 166 h 332"/>
                <a:gd name="T22" fmla="*/ 2 w 332"/>
                <a:gd name="T23" fmla="*/ 191 h 332"/>
                <a:gd name="T24" fmla="*/ 7 w 332"/>
                <a:gd name="T25" fmla="*/ 215 h 332"/>
                <a:gd name="T26" fmla="*/ 16 w 332"/>
                <a:gd name="T27" fmla="*/ 237 h 332"/>
                <a:gd name="T28" fmla="*/ 28 w 332"/>
                <a:gd name="T29" fmla="*/ 258 h 332"/>
                <a:gd name="T30" fmla="*/ 43 w 332"/>
                <a:gd name="T31" fmla="*/ 277 h 332"/>
                <a:gd name="T32" fmla="*/ 60 w 332"/>
                <a:gd name="T33" fmla="*/ 293 h 332"/>
                <a:gd name="T34" fmla="*/ 80 w 332"/>
                <a:gd name="T35" fmla="*/ 307 h 332"/>
                <a:gd name="T36" fmla="*/ 101 w 332"/>
                <a:gd name="T37" fmla="*/ 318 h 332"/>
                <a:gd name="T38" fmla="*/ 124 w 332"/>
                <a:gd name="T39" fmla="*/ 326 h 332"/>
                <a:gd name="T40" fmla="*/ 148 w 332"/>
                <a:gd name="T41" fmla="*/ 330 h 332"/>
                <a:gd name="T42" fmla="*/ 174 w 332"/>
                <a:gd name="T43" fmla="*/ 331 h 332"/>
                <a:gd name="T44" fmla="*/ 199 w 332"/>
                <a:gd name="T45" fmla="*/ 328 h 332"/>
                <a:gd name="T46" fmla="*/ 222 w 332"/>
                <a:gd name="T47" fmla="*/ 321 h 332"/>
                <a:gd name="T48" fmla="*/ 244 w 332"/>
                <a:gd name="T49" fmla="*/ 311 h 332"/>
                <a:gd name="T50" fmla="*/ 264 w 332"/>
                <a:gd name="T51" fmla="*/ 298 h 332"/>
                <a:gd name="T52" fmla="*/ 282 w 332"/>
                <a:gd name="T53" fmla="*/ 283 h 332"/>
                <a:gd name="T54" fmla="*/ 298 w 332"/>
                <a:gd name="T55" fmla="*/ 265 h 332"/>
                <a:gd name="T56" fmla="*/ 311 w 332"/>
                <a:gd name="T57" fmla="*/ 244 h 332"/>
                <a:gd name="T58" fmla="*/ 321 w 332"/>
                <a:gd name="T59" fmla="*/ 222 h 332"/>
                <a:gd name="T60" fmla="*/ 328 w 332"/>
                <a:gd name="T61" fmla="*/ 199 h 332"/>
                <a:gd name="T62" fmla="*/ 331 w 332"/>
                <a:gd name="T63" fmla="*/ 174 h 332"/>
                <a:gd name="T64" fmla="*/ 330 w 332"/>
                <a:gd name="T65" fmla="*/ 149 h 332"/>
                <a:gd name="T66" fmla="*/ 325 w 332"/>
                <a:gd name="T67" fmla="*/ 124 h 332"/>
                <a:gd name="T68" fmla="*/ 318 w 332"/>
                <a:gd name="T69" fmla="*/ 101 h 332"/>
                <a:gd name="T70" fmla="*/ 307 w 332"/>
                <a:gd name="T71" fmla="*/ 80 h 332"/>
                <a:gd name="T72" fmla="*/ 293 w 332"/>
                <a:gd name="T73" fmla="*/ 61 h 332"/>
                <a:gd name="T74" fmla="*/ 277 w 332"/>
                <a:gd name="T75" fmla="*/ 43 h 332"/>
                <a:gd name="T76" fmla="*/ 258 w 332"/>
                <a:gd name="T77" fmla="*/ 28 h 332"/>
                <a:gd name="T78" fmla="*/ 237 w 332"/>
                <a:gd name="T79" fmla="*/ 17 h 332"/>
                <a:gd name="T80" fmla="*/ 214 w 332"/>
                <a:gd name="T81" fmla="*/ 8 h 332"/>
                <a:gd name="T82" fmla="*/ 191 w 332"/>
                <a:gd name="T83" fmla="*/ 2 h 332"/>
                <a:gd name="T84" fmla="*/ 165 w 332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2"/>
                <a:gd name="T130" fmla="*/ 0 h 332"/>
                <a:gd name="T131" fmla="*/ 332 w 332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2" h="332">
                  <a:moveTo>
                    <a:pt x="165" y="0"/>
                  </a:moveTo>
                  <a:lnTo>
                    <a:pt x="157" y="0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3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8"/>
                  </a:lnTo>
                  <a:lnTo>
                    <a:pt x="66" y="33"/>
                  </a:lnTo>
                  <a:lnTo>
                    <a:pt x="60" y="38"/>
                  </a:lnTo>
                  <a:lnTo>
                    <a:pt x="54" y="43"/>
                  </a:lnTo>
                  <a:lnTo>
                    <a:pt x="48" y="49"/>
                  </a:lnTo>
                  <a:lnTo>
                    <a:pt x="43" y="54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6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7" y="117"/>
                  </a:lnTo>
                  <a:lnTo>
                    <a:pt x="5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  <a:lnTo>
                    <a:pt x="0" y="174"/>
                  </a:lnTo>
                  <a:lnTo>
                    <a:pt x="1" y="183"/>
                  </a:lnTo>
                  <a:lnTo>
                    <a:pt x="2" y="191"/>
                  </a:lnTo>
                  <a:lnTo>
                    <a:pt x="3" y="199"/>
                  </a:lnTo>
                  <a:lnTo>
                    <a:pt x="5" y="207"/>
                  </a:lnTo>
                  <a:lnTo>
                    <a:pt x="7" y="215"/>
                  </a:lnTo>
                  <a:lnTo>
                    <a:pt x="10" y="222"/>
                  </a:lnTo>
                  <a:lnTo>
                    <a:pt x="13" y="230"/>
                  </a:lnTo>
                  <a:lnTo>
                    <a:pt x="16" y="237"/>
                  </a:lnTo>
                  <a:lnTo>
                    <a:pt x="20" y="244"/>
                  </a:lnTo>
                  <a:lnTo>
                    <a:pt x="24" y="251"/>
                  </a:lnTo>
                  <a:lnTo>
                    <a:pt x="28" y="258"/>
                  </a:lnTo>
                  <a:lnTo>
                    <a:pt x="33" y="265"/>
                  </a:lnTo>
                  <a:lnTo>
                    <a:pt x="38" y="271"/>
                  </a:lnTo>
                  <a:lnTo>
                    <a:pt x="43" y="277"/>
                  </a:lnTo>
                  <a:lnTo>
                    <a:pt x="48" y="283"/>
                  </a:lnTo>
                  <a:lnTo>
                    <a:pt x="54" y="288"/>
                  </a:lnTo>
                  <a:lnTo>
                    <a:pt x="60" y="293"/>
                  </a:lnTo>
                  <a:lnTo>
                    <a:pt x="66" y="298"/>
                  </a:lnTo>
                  <a:lnTo>
                    <a:pt x="73" y="303"/>
                  </a:lnTo>
                  <a:lnTo>
                    <a:pt x="80" y="307"/>
                  </a:lnTo>
                  <a:lnTo>
                    <a:pt x="87" y="311"/>
                  </a:lnTo>
                  <a:lnTo>
                    <a:pt x="94" y="315"/>
                  </a:lnTo>
                  <a:lnTo>
                    <a:pt x="101" y="318"/>
                  </a:lnTo>
                  <a:lnTo>
                    <a:pt x="109" y="321"/>
                  </a:lnTo>
                  <a:lnTo>
                    <a:pt x="116" y="324"/>
                  </a:lnTo>
                  <a:lnTo>
                    <a:pt x="124" y="326"/>
                  </a:lnTo>
                  <a:lnTo>
                    <a:pt x="132" y="328"/>
                  </a:lnTo>
                  <a:lnTo>
                    <a:pt x="140" y="329"/>
                  </a:lnTo>
                  <a:lnTo>
                    <a:pt x="148" y="330"/>
                  </a:lnTo>
                  <a:lnTo>
                    <a:pt x="157" y="331"/>
                  </a:lnTo>
                  <a:lnTo>
                    <a:pt x="165" y="331"/>
                  </a:lnTo>
                  <a:lnTo>
                    <a:pt x="174" y="331"/>
                  </a:lnTo>
                  <a:lnTo>
                    <a:pt x="182" y="330"/>
                  </a:lnTo>
                  <a:lnTo>
                    <a:pt x="191" y="329"/>
                  </a:lnTo>
                  <a:lnTo>
                    <a:pt x="199" y="328"/>
                  </a:lnTo>
                  <a:lnTo>
                    <a:pt x="207" y="326"/>
                  </a:lnTo>
                  <a:lnTo>
                    <a:pt x="214" y="324"/>
                  </a:lnTo>
                  <a:lnTo>
                    <a:pt x="222" y="321"/>
                  </a:lnTo>
                  <a:lnTo>
                    <a:pt x="230" y="318"/>
                  </a:lnTo>
                  <a:lnTo>
                    <a:pt x="237" y="315"/>
                  </a:lnTo>
                  <a:lnTo>
                    <a:pt x="244" y="311"/>
                  </a:lnTo>
                  <a:lnTo>
                    <a:pt x="251" y="307"/>
                  </a:lnTo>
                  <a:lnTo>
                    <a:pt x="258" y="303"/>
                  </a:lnTo>
                  <a:lnTo>
                    <a:pt x="264" y="298"/>
                  </a:lnTo>
                  <a:lnTo>
                    <a:pt x="270" y="293"/>
                  </a:lnTo>
                  <a:lnTo>
                    <a:pt x="277" y="288"/>
                  </a:lnTo>
                  <a:lnTo>
                    <a:pt x="282" y="283"/>
                  </a:lnTo>
                  <a:lnTo>
                    <a:pt x="288" y="277"/>
                  </a:lnTo>
                  <a:lnTo>
                    <a:pt x="293" y="271"/>
                  </a:lnTo>
                  <a:lnTo>
                    <a:pt x="298" y="265"/>
                  </a:lnTo>
                  <a:lnTo>
                    <a:pt x="303" y="258"/>
                  </a:lnTo>
                  <a:lnTo>
                    <a:pt x="307" y="251"/>
                  </a:lnTo>
                  <a:lnTo>
                    <a:pt x="311" y="244"/>
                  </a:lnTo>
                  <a:lnTo>
                    <a:pt x="314" y="237"/>
                  </a:lnTo>
                  <a:lnTo>
                    <a:pt x="318" y="230"/>
                  </a:lnTo>
                  <a:lnTo>
                    <a:pt x="321" y="222"/>
                  </a:lnTo>
                  <a:lnTo>
                    <a:pt x="323" y="215"/>
                  </a:lnTo>
                  <a:lnTo>
                    <a:pt x="325" y="207"/>
                  </a:lnTo>
                  <a:lnTo>
                    <a:pt x="328" y="199"/>
                  </a:lnTo>
                  <a:lnTo>
                    <a:pt x="329" y="191"/>
                  </a:lnTo>
                  <a:lnTo>
                    <a:pt x="330" y="183"/>
                  </a:lnTo>
                  <a:lnTo>
                    <a:pt x="331" y="174"/>
                  </a:lnTo>
                  <a:lnTo>
                    <a:pt x="331" y="166"/>
                  </a:lnTo>
                  <a:lnTo>
                    <a:pt x="331" y="157"/>
                  </a:lnTo>
                  <a:lnTo>
                    <a:pt x="330" y="149"/>
                  </a:lnTo>
                  <a:lnTo>
                    <a:pt x="329" y="140"/>
                  </a:lnTo>
                  <a:lnTo>
                    <a:pt x="328" y="132"/>
                  </a:lnTo>
                  <a:lnTo>
                    <a:pt x="325" y="124"/>
                  </a:lnTo>
                  <a:lnTo>
                    <a:pt x="323" y="117"/>
                  </a:lnTo>
                  <a:lnTo>
                    <a:pt x="321" y="109"/>
                  </a:lnTo>
                  <a:lnTo>
                    <a:pt x="318" y="101"/>
                  </a:lnTo>
                  <a:lnTo>
                    <a:pt x="314" y="94"/>
                  </a:lnTo>
                  <a:lnTo>
                    <a:pt x="311" y="87"/>
                  </a:lnTo>
                  <a:lnTo>
                    <a:pt x="307" y="80"/>
                  </a:lnTo>
                  <a:lnTo>
                    <a:pt x="303" y="73"/>
                  </a:lnTo>
                  <a:lnTo>
                    <a:pt x="298" y="67"/>
                  </a:lnTo>
                  <a:lnTo>
                    <a:pt x="293" y="61"/>
                  </a:lnTo>
                  <a:lnTo>
                    <a:pt x="288" y="54"/>
                  </a:lnTo>
                  <a:lnTo>
                    <a:pt x="282" y="49"/>
                  </a:lnTo>
                  <a:lnTo>
                    <a:pt x="277" y="43"/>
                  </a:lnTo>
                  <a:lnTo>
                    <a:pt x="270" y="38"/>
                  </a:lnTo>
                  <a:lnTo>
                    <a:pt x="264" y="33"/>
                  </a:lnTo>
                  <a:lnTo>
                    <a:pt x="258" y="28"/>
                  </a:lnTo>
                  <a:lnTo>
                    <a:pt x="251" y="24"/>
                  </a:lnTo>
                  <a:lnTo>
                    <a:pt x="244" y="20"/>
                  </a:lnTo>
                  <a:lnTo>
                    <a:pt x="237" y="17"/>
                  </a:lnTo>
                  <a:lnTo>
                    <a:pt x="230" y="13"/>
                  </a:lnTo>
                  <a:lnTo>
                    <a:pt x="222" y="10"/>
                  </a:lnTo>
                  <a:lnTo>
                    <a:pt x="214" y="8"/>
                  </a:lnTo>
                  <a:lnTo>
                    <a:pt x="207" y="6"/>
                  </a:lnTo>
                  <a:lnTo>
                    <a:pt x="199" y="4"/>
                  </a:lnTo>
                  <a:lnTo>
                    <a:pt x="191" y="2"/>
                  </a:lnTo>
                  <a:lnTo>
                    <a:pt x="182" y="1"/>
                  </a:lnTo>
                  <a:lnTo>
                    <a:pt x="174" y="0"/>
                  </a:lnTo>
                  <a:lnTo>
                    <a:pt x="16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5" name="Freeform 420"/>
            <p:cNvSpPr>
              <a:spLocks/>
            </p:cNvSpPr>
            <p:nvPr/>
          </p:nvSpPr>
          <p:spPr bwMode="auto">
            <a:xfrm>
              <a:off x="965" y="1494"/>
              <a:ext cx="166" cy="167"/>
            </a:xfrm>
            <a:custGeom>
              <a:avLst/>
              <a:gdLst>
                <a:gd name="T0" fmla="*/ 0 w 166"/>
                <a:gd name="T1" fmla="*/ 166 h 167"/>
                <a:gd name="T2" fmla="*/ 1 w 166"/>
                <a:gd name="T3" fmla="*/ 149 h 167"/>
                <a:gd name="T4" fmla="*/ 3 w 166"/>
                <a:gd name="T5" fmla="*/ 132 h 167"/>
                <a:gd name="T6" fmla="*/ 7 w 166"/>
                <a:gd name="T7" fmla="*/ 117 h 167"/>
                <a:gd name="T8" fmla="*/ 13 w 166"/>
                <a:gd name="T9" fmla="*/ 101 h 167"/>
                <a:gd name="T10" fmla="*/ 20 w 166"/>
                <a:gd name="T11" fmla="*/ 87 h 167"/>
                <a:gd name="T12" fmla="*/ 28 w 166"/>
                <a:gd name="T13" fmla="*/ 73 h 167"/>
                <a:gd name="T14" fmla="*/ 38 w 166"/>
                <a:gd name="T15" fmla="*/ 60 h 167"/>
                <a:gd name="T16" fmla="*/ 48 w 166"/>
                <a:gd name="T17" fmla="*/ 48 h 167"/>
                <a:gd name="T18" fmla="*/ 60 w 166"/>
                <a:gd name="T19" fmla="*/ 38 h 167"/>
                <a:gd name="T20" fmla="*/ 73 w 166"/>
                <a:gd name="T21" fmla="*/ 28 h 167"/>
                <a:gd name="T22" fmla="*/ 86 w 166"/>
                <a:gd name="T23" fmla="*/ 20 h 167"/>
                <a:gd name="T24" fmla="*/ 101 w 166"/>
                <a:gd name="T25" fmla="*/ 13 h 167"/>
                <a:gd name="T26" fmla="*/ 116 w 166"/>
                <a:gd name="T27" fmla="*/ 7 h 167"/>
                <a:gd name="T28" fmla="*/ 132 w 166"/>
                <a:gd name="T29" fmla="*/ 3 h 167"/>
                <a:gd name="T30" fmla="*/ 148 w 166"/>
                <a:gd name="T31" fmla="*/ 1 h 167"/>
                <a:gd name="T32" fmla="*/ 165 w 166"/>
                <a:gd name="T33" fmla="*/ 0 h 167"/>
                <a:gd name="T34" fmla="*/ 157 w 166"/>
                <a:gd name="T35" fmla="*/ 1 h 167"/>
                <a:gd name="T36" fmla="*/ 140 w 166"/>
                <a:gd name="T37" fmla="*/ 2 h 167"/>
                <a:gd name="T38" fmla="*/ 124 w 166"/>
                <a:gd name="T39" fmla="*/ 6 h 167"/>
                <a:gd name="T40" fmla="*/ 109 w 166"/>
                <a:gd name="T41" fmla="*/ 10 h 167"/>
                <a:gd name="T42" fmla="*/ 94 w 166"/>
                <a:gd name="T43" fmla="*/ 17 h 167"/>
                <a:gd name="T44" fmla="*/ 80 w 166"/>
                <a:gd name="T45" fmla="*/ 24 h 167"/>
                <a:gd name="T46" fmla="*/ 67 w 166"/>
                <a:gd name="T47" fmla="*/ 33 h 167"/>
                <a:gd name="T48" fmla="*/ 54 w 166"/>
                <a:gd name="T49" fmla="*/ 43 h 167"/>
                <a:gd name="T50" fmla="*/ 43 w 166"/>
                <a:gd name="T51" fmla="*/ 55 h 167"/>
                <a:gd name="T52" fmla="*/ 33 w 166"/>
                <a:gd name="T53" fmla="*/ 67 h 167"/>
                <a:gd name="T54" fmla="*/ 24 w 166"/>
                <a:gd name="T55" fmla="*/ 80 h 167"/>
                <a:gd name="T56" fmla="*/ 17 w 166"/>
                <a:gd name="T57" fmla="*/ 94 h 167"/>
                <a:gd name="T58" fmla="*/ 10 w 166"/>
                <a:gd name="T59" fmla="*/ 109 h 167"/>
                <a:gd name="T60" fmla="*/ 5 w 166"/>
                <a:gd name="T61" fmla="*/ 124 h 167"/>
                <a:gd name="T62" fmla="*/ 2 w 166"/>
                <a:gd name="T63" fmla="*/ 140 h 167"/>
                <a:gd name="T64" fmla="*/ 0 w 166"/>
                <a:gd name="T65" fmla="*/ 157 h 167"/>
                <a:gd name="T66" fmla="*/ 0 w 166"/>
                <a:gd name="T67" fmla="*/ 166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7"/>
                <a:gd name="T104" fmla="*/ 166 w 166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7">
                  <a:moveTo>
                    <a:pt x="0" y="166"/>
                  </a:moveTo>
                  <a:lnTo>
                    <a:pt x="0" y="166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6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8" y="73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8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8"/>
                  </a:lnTo>
                  <a:lnTo>
                    <a:pt x="79" y="24"/>
                  </a:lnTo>
                  <a:lnTo>
                    <a:pt x="86" y="20"/>
                  </a:lnTo>
                  <a:lnTo>
                    <a:pt x="94" y="16"/>
                  </a:lnTo>
                  <a:lnTo>
                    <a:pt x="101" y="13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4" y="5"/>
                  </a:lnTo>
                  <a:lnTo>
                    <a:pt x="132" y="3"/>
                  </a:lnTo>
                  <a:lnTo>
                    <a:pt x="140" y="2"/>
                  </a:lnTo>
                  <a:lnTo>
                    <a:pt x="148" y="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57" y="1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4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9"/>
                  </a:lnTo>
                  <a:lnTo>
                    <a:pt x="67" y="33"/>
                  </a:lnTo>
                  <a:lnTo>
                    <a:pt x="60" y="38"/>
                  </a:lnTo>
                  <a:lnTo>
                    <a:pt x="54" y="43"/>
                  </a:lnTo>
                  <a:lnTo>
                    <a:pt x="49" y="49"/>
                  </a:lnTo>
                  <a:lnTo>
                    <a:pt x="43" y="55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7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8" y="117"/>
                  </a:lnTo>
                  <a:lnTo>
                    <a:pt x="5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6" name="Freeform 421"/>
            <p:cNvSpPr>
              <a:spLocks/>
            </p:cNvSpPr>
            <p:nvPr/>
          </p:nvSpPr>
          <p:spPr bwMode="auto">
            <a:xfrm>
              <a:off x="965" y="1660"/>
              <a:ext cx="166" cy="166"/>
            </a:xfrm>
            <a:custGeom>
              <a:avLst/>
              <a:gdLst>
                <a:gd name="T0" fmla="*/ 165 w 166"/>
                <a:gd name="T1" fmla="*/ 165 h 166"/>
                <a:gd name="T2" fmla="*/ 148 w 166"/>
                <a:gd name="T3" fmla="*/ 164 h 166"/>
                <a:gd name="T4" fmla="*/ 132 w 166"/>
                <a:gd name="T5" fmla="*/ 162 h 166"/>
                <a:gd name="T6" fmla="*/ 116 w 166"/>
                <a:gd name="T7" fmla="*/ 158 h 166"/>
                <a:gd name="T8" fmla="*/ 101 w 166"/>
                <a:gd name="T9" fmla="*/ 152 h 166"/>
                <a:gd name="T10" fmla="*/ 86 w 166"/>
                <a:gd name="T11" fmla="*/ 145 h 166"/>
                <a:gd name="T12" fmla="*/ 73 w 166"/>
                <a:gd name="T13" fmla="*/ 137 h 166"/>
                <a:gd name="T14" fmla="*/ 60 w 166"/>
                <a:gd name="T15" fmla="*/ 127 h 166"/>
                <a:gd name="T16" fmla="*/ 48 w 166"/>
                <a:gd name="T17" fmla="*/ 117 h 166"/>
                <a:gd name="T18" fmla="*/ 38 w 166"/>
                <a:gd name="T19" fmla="*/ 105 h 166"/>
                <a:gd name="T20" fmla="*/ 28 w 166"/>
                <a:gd name="T21" fmla="*/ 92 h 166"/>
                <a:gd name="T22" fmla="*/ 20 w 166"/>
                <a:gd name="T23" fmla="*/ 79 h 166"/>
                <a:gd name="T24" fmla="*/ 13 w 166"/>
                <a:gd name="T25" fmla="*/ 64 h 166"/>
                <a:gd name="T26" fmla="*/ 7 w 166"/>
                <a:gd name="T27" fmla="*/ 49 h 166"/>
                <a:gd name="T28" fmla="*/ 3 w 166"/>
                <a:gd name="T29" fmla="*/ 33 h 166"/>
                <a:gd name="T30" fmla="*/ 1 w 166"/>
                <a:gd name="T31" fmla="*/ 17 h 166"/>
                <a:gd name="T32" fmla="*/ 0 w 166"/>
                <a:gd name="T33" fmla="*/ 0 h 166"/>
                <a:gd name="T34" fmla="*/ 0 w 166"/>
                <a:gd name="T35" fmla="*/ 8 h 166"/>
                <a:gd name="T36" fmla="*/ 2 w 166"/>
                <a:gd name="T37" fmla="*/ 25 h 166"/>
                <a:gd name="T38" fmla="*/ 5 w 166"/>
                <a:gd name="T39" fmla="*/ 41 h 166"/>
                <a:gd name="T40" fmla="*/ 10 w 166"/>
                <a:gd name="T41" fmla="*/ 56 h 166"/>
                <a:gd name="T42" fmla="*/ 17 w 166"/>
                <a:gd name="T43" fmla="*/ 71 h 166"/>
                <a:gd name="T44" fmla="*/ 24 w 166"/>
                <a:gd name="T45" fmla="*/ 85 h 166"/>
                <a:gd name="T46" fmla="*/ 33 w 166"/>
                <a:gd name="T47" fmla="*/ 98 h 166"/>
                <a:gd name="T48" fmla="*/ 43 w 166"/>
                <a:gd name="T49" fmla="*/ 111 h 166"/>
                <a:gd name="T50" fmla="*/ 54 w 166"/>
                <a:gd name="T51" fmla="*/ 122 h 166"/>
                <a:gd name="T52" fmla="*/ 67 w 166"/>
                <a:gd name="T53" fmla="*/ 132 h 166"/>
                <a:gd name="T54" fmla="*/ 80 w 166"/>
                <a:gd name="T55" fmla="*/ 141 h 166"/>
                <a:gd name="T56" fmla="*/ 94 w 166"/>
                <a:gd name="T57" fmla="*/ 148 h 166"/>
                <a:gd name="T58" fmla="*/ 109 w 166"/>
                <a:gd name="T59" fmla="*/ 155 h 166"/>
                <a:gd name="T60" fmla="*/ 124 w 166"/>
                <a:gd name="T61" fmla="*/ 159 h 166"/>
                <a:gd name="T62" fmla="*/ 140 w 166"/>
                <a:gd name="T63" fmla="*/ 163 h 166"/>
                <a:gd name="T64" fmla="*/ 157 w 166"/>
                <a:gd name="T65" fmla="*/ 165 h 166"/>
                <a:gd name="T66" fmla="*/ 165 w 166"/>
                <a:gd name="T67" fmla="*/ 165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6"/>
                <a:gd name="T104" fmla="*/ 166 w 166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6">
                  <a:moveTo>
                    <a:pt x="165" y="165"/>
                  </a:moveTo>
                  <a:lnTo>
                    <a:pt x="165" y="165"/>
                  </a:lnTo>
                  <a:lnTo>
                    <a:pt x="157" y="165"/>
                  </a:lnTo>
                  <a:lnTo>
                    <a:pt x="148" y="164"/>
                  </a:lnTo>
                  <a:lnTo>
                    <a:pt x="140" y="163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6" y="158"/>
                  </a:lnTo>
                  <a:lnTo>
                    <a:pt x="108" y="155"/>
                  </a:lnTo>
                  <a:lnTo>
                    <a:pt x="101" y="152"/>
                  </a:lnTo>
                  <a:lnTo>
                    <a:pt x="94" y="149"/>
                  </a:lnTo>
                  <a:lnTo>
                    <a:pt x="86" y="145"/>
                  </a:lnTo>
                  <a:lnTo>
                    <a:pt x="79" y="141"/>
                  </a:lnTo>
                  <a:lnTo>
                    <a:pt x="73" y="137"/>
                  </a:lnTo>
                  <a:lnTo>
                    <a:pt x="66" y="132"/>
                  </a:lnTo>
                  <a:lnTo>
                    <a:pt x="60" y="127"/>
                  </a:lnTo>
                  <a:lnTo>
                    <a:pt x="54" y="122"/>
                  </a:lnTo>
                  <a:lnTo>
                    <a:pt x="48" y="117"/>
                  </a:lnTo>
                  <a:lnTo>
                    <a:pt x="43" y="111"/>
                  </a:lnTo>
                  <a:lnTo>
                    <a:pt x="38" y="105"/>
                  </a:lnTo>
                  <a:lnTo>
                    <a:pt x="33" y="99"/>
                  </a:lnTo>
                  <a:lnTo>
                    <a:pt x="28" y="92"/>
                  </a:lnTo>
                  <a:lnTo>
                    <a:pt x="24" y="85"/>
                  </a:lnTo>
                  <a:lnTo>
                    <a:pt x="20" y="79"/>
                  </a:lnTo>
                  <a:lnTo>
                    <a:pt x="16" y="71"/>
                  </a:lnTo>
                  <a:lnTo>
                    <a:pt x="13" y="64"/>
                  </a:lnTo>
                  <a:lnTo>
                    <a:pt x="10" y="57"/>
                  </a:lnTo>
                  <a:lnTo>
                    <a:pt x="7" y="49"/>
                  </a:lnTo>
                  <a:lnTo>
                    <a:pt x="5" y="41"/>
                  </a:lnTo>
                  <a:lnTo>
                    <a:pt x="3" y="33"/>
                  </a:lnTo>
                  <a:lnTo>
                    <a:pt x="2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5" y="41"/>
                  </a:lnTo>
                  <a:lnTo>
                    <a:pt x="8" y="49"/>
                  </a:lnTo>
                  <a:lnTo>
                    <a:pt x="10" y="56"/>
                  </a:lnTo>
                  <a:lnTo>
                    <a:pt x="13" y="64"/>
                  </a:lnTo>
                  <a:lnTo>
                    <a:pt x="17" y="71"/>
                  </a:lnTo>
                  <a:lnTo>
                    <a:pt x="20" y="78"/>
                  </a:lnTo>
                  <a:lnTo>
                    <a:pt x="24" y="85"/>
                  </a:lnTo>
                  <a:lnTo>
                    <a:pt x="28" y="92"/>
                  </a:lnTo>
                  <a:lnTo>
                    <a:pt x="33" y="98"/>
                  </a:lnTo>
                  <a:lnTo>
                    <a:pt x="38" y="104"/>
                  </a:lnTo>
                  <a:lnTo>
                    <a:pt x="43" y="111"/>
                  </a:lnTo>
                  <a:lnTo>
                    <a:pt x="49" y="116"/>
                  </a:lnTo>
                  <a:lnTo>
                    <a:pt x="54" y="122"/>
                  </a:lnTo>
                  <a:lnTo>
                    <a:pt x="60" y="127"/>
                  </a:lnTo>
                  <a:lnTo>
                    <a:pt x="67" y="132"/>
                  </a:lnTo>
                  <a:lnTo>
                    <a:pt x="73" y="137"/>
                  </a:lnTo>
                  <a:lnTo>
                    <a:pt x="80" y="141"/>
                  </a:lnTo>
                  <a:lnTo>
                    <a:pt x="87" y="145"/>
                  </a:lnTo>
                  <a:lnTo>
                    <a:pt x="94" y="148"/>
                  </a:lnTo>
                  <a:lnTo>
                    <a:pt x="101" y="152"/>
                  </a:lnTo>
                  <a:lnTo>
                    <a:pt x="109" y="155"/>
                  </a:lnTo>
                  <a:lnTo>
                    <a:pt x="116" y="157"/>
                  </a:lnTo>
                  <a:lnTo>
                    <a:pt x="124" y="159"/>
                  </a:lnTo>
                  <a:lnTo>
                    <a:pt x="132" y="162"/>
                  </a:lnTo>
                  <a:lnTo>
                    <a:pt x="140" y="163"/>
                  </a:lnTo>
                  <a:lnTo>
                    <a:pt x="148" y="164"/>
                  </a:lnTo>
                  <a:lnTo>
                    <a:pt x="157" y="165"/>
                  </a:lnTo>
                  <a:lnTo>
                    <a:pt x="165" y="16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7" name="Freeform 422"/>
            <p:cNvSpPr>
              <a:spLocks/>
            </p:cNvSpPr>
            <p:nvPr/>
          </p:nvSpPr>
          <p:spPr bwMode="auto">
            <a:xfrm>
              <a:off x="1130" y="1660"/>
              <a:ext cx="167" cy="166"/>
            </a:xfrm>
            <a:custGeom>
              <a:avLst/>
              <a:gdLst>
                <a:gd name="T0" fmla="*/ 166 w 167"/>
                <a:gd name="T1" fmla="*/ 0 h 166"/>
                <a:gd name="T2" fmla="*/ 165 w 167"/>
                <a:gd name="T3" fmla="*/ 17 h 166"/>
                <a:gd name="T4" fmla="*/ 163 w 167"/>
                <a:gd name="T5" fmla="*/ 33 h 166"/>
                <a:gd name="T6" fmla="*/ 159 w 167"/>
                <a:gd name="T7" fmla="*/ 49 h 166"/>
                <a:gd name="T8" fmla="*/ 153 w 167"/>
                <a:gd name="T9" fmla="*/ 64 h 166"/>
                <a:gd name="T10" fmla="*/ 146 w 167"/>
                <a:gd name="T11" fmla="*/ 79 h 166"/>
                <a:gd name="T12" fmla="*/ 138 w 167"/>
                <a:gd name="T13" fmla="*/ 92 h 166"/>
                <a:gd name="T14" fmla="*/ 128 w 167"/>
                <a:gd name="T15" fmla="*/ 105 h 166"/>
                <a:gd name="T16" fmla="*/ 118 w 167"/>
                <a:gd name="T17" fmla="*/ 117 h 166"/>
                <a:gd name="T18" fmla="*/ 106 w 167"/>
                <a:gd name="T19" fmla="*/ 127 h 166"/>
                <a:gd name="T20" fmla="*/ 93 w 167"/>
                <a:gd name="T21" fmla="*/ 137 h 166"/>
                <a:gd name="T22" fmla="*/ 79 w 167"/>
                <a:gd name="T23" fmla="*/ 145 h 166"/>
                <a:gd name="T24" fmla="*/ 65 w 167"/>
                <a:gd name="T25" fmla="*/ 152 h 166"/>
                <a:gd name="T26" fmla="*/ 49 w 167"/>
                <a:gd name="T27" fmla="*/ 158 h 166"/>
                <a:gd name="T28" fmla="*/ 34 w 167"/>
                <a:gd name="T29" fmla="*/ 162 h 166"/>
                <a:gd name="T30" fmla="*/ 17 w 167"/>
                <a:gd name="T31" fmla="*/ 164 h 166"/>
                <a:gd name="T32" fmla="*/ 0 w 167"/>
                <a:gd name="T33" fmla="*/ 165 h 166"/>
                <a:gd name="T34" fmla="*/ 9 w 167"/>
                <a:gd name="T35" fmla="*/ 165 h 166"/>
                <a:gd name="T36" fmla="*/ 26 w 167"/>
                <a:gd name="T37" fmla="*/ 163 h 166"/>
                <a:gd name="T38" fmla="*/ 42 w 167"/>
                <a:gd name="T39" fmla="*/ 159 h 166"/>
                <a:gd name="T40" fmla="*/ 57 w 167"/>
                <a:gd name="T41" fmla="*/ 155 h 166"/>
                <a:gd name="T42" fmla="*/ 72 w 167"/>
                <a:gd name="T43" fmla="*/ 148 h 166"/>
                <a:gd name="T44" fmla="*/ 86 w 167"/>
                <a:gd name="T45" fmla="*/ 141 h 166"/>
                <a:gd name="T46" fmla="*/ 99 w 167"/>
                <a:gd name="T47" fmla="*/ 132 h 166"/>
                <a:gd name="T48" fmla="*/ 111 w 167"/>
                <a:gd name="T49" fmla="*/ 122 h 166"/>
                <a:gd name="T50" fmla="*/ 123 w 167"/>
                <a:gd name="T51" fmla="*/ 111 h 166"/>
                <a:gd name="T52" fmla="*/ 133 w 167"/>
                <a:gd name="T53" fmla="*/ 98 h 166"/>
                <a:gd name="T54" fmla="*/ 142 w 167"/>
                <a:gd name="T55" fmla="*/ 85 h 166"/>
                <a:gd name="T56" fmla="*/ 149 w 167"/>
                <a:gd name="T57" fmla="*/ 71 h 166"/>
                <a:gd name="T58" fmla="*/ 156 w 167"/>
                <a:gd name="T59" fmla="*/ 56 h 166"/>
                <a:gd name="T60" fmla="*/ 160 w 167"/>
                <a:gd name="T61" fmla="*/ 41 h 166"/>
                <a:gd name="T62" fmla="*/ 164 w 167"/>
                <a:gd name="T63" fmla="*/ 25 h 166"/>
                <a:gd name="T64" fmla="*/ 165 w 167"/>
                <a:gd name="T65" fmla="*/ 8 h 166"/>
                <a:gd name="T66" fmla="*/ 165 w 167"/>
                <a:gd name="T67" fmla="*/ 0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6"/>
                <a:gd name="T104" fmla="*/ 167 w 167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6">
                  <a:moveTo>
                    <a:pt x="166" y="0"/>
                  </a:moveTo>
                  <a:lnTo>
                    <a:pt x="166" y="0"/>
                  </a:lnTo>
                  <a:lnTo>
                    <a:pt x="166" y="8"/>
                  </a:lnTo>
                  <a:lnTo>
                    <a:pt x="165" y="17"/>
                  </a:lnTo>
                  <a:lnTo>
                    <a:pt x="164" y="25"/>
                  </a:lnTo>
                  <a:lnTo>
                    <a:pt x="163" y="33"/>
                  </a:lnTo>
                  <a:lnTo>
                    <a:pt x="161" y="41"/>
                  </a:lnTo>
                  <a:lnTo>
                    <a:pt x="159" y="49"/>
                  </a:lnTo>
                  <a:lnTo>
                    <a:pt x="156" y="57"/>
                  </a:lnTo>
                  <a:lnTo>
                    <a:pt x="153" y="64"/>
                  </a:lnTo>
                  <a:lnTo>
                    <a:pt x="150" y="71"/>
                  </a:lnTo>
                  <a:lnTo>
                    <a:pt x="146" y="79"/>
                  </a:lnTo>
                  <a:lnTo>
                    <a:pt x="142" y="85"/>
                  </a:lnTo>
                  <a:lnTo>
                    <a:pt x="138" y="92"/>
                  </a:lnTo>
                  <a:lnTo>
                    <a:pt x="133" y="99"/>
                  </a:lnTo>
                  <a:lnTo>
                    <a:pt x="128" y="105"/>
                  </a:lnTo>
                  <a:lnTo>
                    <a:pt x="123" y="111"/>
                  </a:lnTo>
                  <a:lnTo>
                    <a:pt x="118" y="117"/>
                  </a:lnTo>
                  <a:lnTo>
                    <a:pt x="112" y="122"/>
                  </a:lnTo>
                  <a:lnTo>
                    <a:pt x="106" y="127"/>
                  </a:lnTo>
                  <a:lnTo>
                    <a:pt x="100" y="132"/>
                  </a:lnTo>
                  <a:lnTo>
                    <a:pt x="93" y="137"/>
                  </a:lnTo>
                  <a:lnTo>
                    <a:pt x="86" y="141"/>
                  </a:lnTo>
                  <a:lnTo>
                    <a:pt x="79" y="145"/>
                  </a:lnTo>
                  <a:lnTo>
                    <a:pt x="72" y="149"/>
                  </a:lnTo>
                  <a:lnTo>
                    <a:pt x="65" y="152"/>
                  </a:lnTo>
                  <a:lnTo>
                    <a:pt x="57" y="155"/>
                  </a:lnTo>
                  <a:lnTo>
                    <a:pt x="49" y="158"/>
                  </a:lnTo>
                  <a:lnTo>
                    <a:pt x="42" y="160"/>
                  </a:lnTo>
                  <a:lnTo>
                    <a:pt x="34" y="162"/>
                  </a:lnTo>
                  <a:lnTo>
                    <a:pt x="26" y="163"/>
                  </a:lnTo>
                  <a:lnTo>
                    <a:pt x="17" y="164"/>
                  </a:lnTo>
                  <a:lnTo>
                    <a:pt x="9" y="165"/>
                  </a:lnTo>
                  <a:lnTo>
                    <a:pt x="0" y="165"/>
                  </a:lnTo>
                  <a:lnTo>
                    <a:pt x="9" y="165"/>
                  </a:lnTo>
                  <a:lnTo>
                    <a:pt x="17" y="164"/>
                  </a:lnTo>
                  <a:lnTo>
                    <a:pt x="26" y="163"/>
                  </a:lnTo>
                  <a:lnTo>
                    <a:pt x="34" y="162"/>
                  </a:lnTo>
                  <a:lnTo>
                    <a:pt x="42" y="159"/>
                  </a:lnTo>
                  <a:lnTo>
                    <a:pt x="49" y="157"/>
                  </a:lnTo>
                  <a:lnTo>
                    <a:pt x="57" y="155"/>
                  </a:lnTo>
                  <a:lnTo>
                    <a:pt x="65" y="152"/>
                  </a:lnTo>
                  <a:lnTo>
                    <a:pt x="72" y="148"/>
                  </a:lnTo>
                  <a:lnTo>
                    <a:pt x="79" y="145"/>
                  </a:lnTo>
                  <a:lnTo>
                    <a:pt x="86" y="141"/>
                  </a:lnTo>
                  <a:lnTo>
                    <a:pt x="93" y="137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11" y="122"/>
                  </a:lnTo>
                  <a:lnTo>
                    <a:pt x="117" y="116"/>
                  </a:lnTo>
                  <a:lnTo>
                    <a:pt x="123" y="111"/>
                  </a:lnTo>
                  <a:lnTo>
                    <a:pt x="128" y="104"/>
                  </a:lnTo>
                  <a:lnTo>
                    <a:pt x="133" y="98"/>
                  </a:lnTo>
                  <a:lnTo>
                    <a:pt x="137" y="92"/>
                  </a:lnTo>
                  <a:lnTo>
                    <a:pt x="142" y="85"/>
                  </a:lnTo>
                  <a:lnTo>
                    <a:pt x="146" y="78"/>
                  </a:lnTo>
                  <a:lnTo>
                    <a:pt x="149" y="71"/>
                  </a:lnTo>
                  <a:lnTo>
                    <a:pt x="152" y="64"/>
                  </a:lnTo>
                  <a:lnTo>
                    <a:pt x="156" y="56"/>
                  </a:lnTo>
                  <a:lnTo>
                    <a:pt x="158" y="49"/>
                  </a:lnTo>
                  <a:lnTo>
                    <a:pt x="160" y="41"/>
                  </a:lnTo>
                  <a:lnTo>
                    <a:pt x="162" y="33"/>
                  </a:lnTo>
                  <a:lnTo>
                    <a:pt x="164" y="25"/>
                  </a:lnTo>
                  <a:lnTo>
                    <a:pt x="165" y="17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6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8" name="Freeform 423"/>
            <p:cNvSpPr>
              <a:spLocks/>
            </p:cNvSpPr>
            <p:nvPr/>
          </p:nvSpPr>
          <p:spPr bwMode="auto">
            <a:xfrm>
              <a:off x="1130" y="1494"/>
              <a:ext cx="167" cy="167"/>
            </a:xfrm>
            <a:custGeom>
              <a:avLst/>
              <a:gdLst>
                <a:gd name="T0" fmla="*/ 0 w 167"/>
                <a:gd name="T1" fmla="*/ 0 h 167"/>
                <a:gd name="T2" fmla="*/ 17 w 167"/>
                <a:gd name="T3" fmla="*/ 1 h 167"/>
                <a:gd name="T4" fmla="*/ 34 w 167"/>
                <a:gd name="T5" fmla="*/ 3 h 167"/>
                <a:gd name="T6" fmla="*/ 49 w 167"/>
                <a:gd name="T7" fmla="*/ 7 h 167"/>
                <a:gd name="T8" fmla="*/ 65 w 167"/>
                <a:gd name="T9" fmla="*/ 13 h 167"/>
                <a:gd name="T10" fmla="*/ 79 w 167"/>
                <a:gd name="T11" fmla="*/ 20 h 167"/>
                <a:gd name="T12" fmla="*/ 93 w 167"/>
                <a:gd name="T13" fmla="*/ 28 h 167"/>
                <a:gd name="T14" fmla="*/ 106 w 167"/>
                <a:gd name="T15" fmla="*/ 38 h 167"/>
                <a:gd name="T16" fmla="*/ 118 w 167"/>
                <a:gd name="T17" fmla="*/ 48 h 167"/>
                <a:gd name="T18" fmla="*/ 128 w 167"/>
                <a:gd name="T19" fmla="*/ 60 h 167"/>
                <a:gd name="T20" fmla="*/ 138 w 167"/>
                <a:gd name="T21" fmla="*/ 73 h 167"/>
                <a:gd name="T22" fmla="*/ 146 w 167"/>
                <a:gd name="T23" fmla="*/ 87 h 167"/>
                <a:gd name="T24" fmla="*/ 153 w 167"/>
                <a:gd name="T25" fmla="*/ 101 h 167"/>
                <a:gd name="T26" fmla="*/ 159 w 167"/>
                <a:gd name="T27" fmla="*/ 117 h 167"/>
                <a:gd name="T28" fmla="*/ 163 w 167"/>
                <a:gd name="T29" fmla="*/ 132 h 167"/>
                <a:gd name="T30" fmla="*/ 165 w 167"/>
                <a:gd name="T31" fmla="*/ 149 h 167"/>
                <a:gd name="T32" fmla="*/ 166 w 167"/>
                <a:gd name="T33" fmla="*/ 166 h 167"/>
                <a:gd name="T34" fmla="*/ 165 w 167"/>
                <a:gd name="T35" fmla="*/ 157 h 167"/>
                <a:gd name="T36" fmla="*/ 164 w 167"/>
                <a:gd name="T37" fmla="*/ 140 h 167"/>
                <a:gd name="T38" fmla="*/ 160 w 167"/>
                <a:gd name="T39" fmla="*/ 124 h 167"/>
                <a:gd name="T40" fmla="*/ 156 w 167"/>
                <a:gd name="T41" fmla="*/ 109 h 167"/>
                <a:gd name="T42" fmla="*/ 149 w 167"/>
                <a:gd name="T43" fmla="*/ 94 h 167"/>
                <a:gd name="T44" fmla="*/ 142 w 167"/>
                <a:gd name="T45" fmla="*/ 80 h 167"/>
                <a:gd name="T46" fmla="*/ 133 w 167"/>
                <a:gd name="T47" fmla="*/ 67 h 167"/>
                <a:gd name="T48" fmla="*/ 123 w 167"/>
                <a:gd name="T49" fmla="*/ 55 h 167"/>
                <a:gd name="T50" fmla="*/ 111 w 167"/>
                <a:gd name="T51" fmla="*/ 43 h 167"/>
                <a:gd name="T52" fmla="*/ 99 w 167"/>
                <a:gd name="T53" fmla="*/ 33 h 167"/>
                <a:gd name="T54" fmla="*/ 86 w 167"/>
                <a:gd name="T55" fmla="*/ 24 h 167"/>
                <a:gd name="T56" fmla="*/ 72 w 167"/>
                <a:gd name="T57" fmla="*/ 17 h 167"/>
                <a:gd name="T58" fmla="*/ 57 w 167"/>
                <a:gd name="T59" fmla="*/ 10 h 167"/>
                <a:gd name="T60" fmla="*/ 42 w 167"/>
                <a:gd name="T61" fmla="*/ 6 h 167"/>
                <a:gd name="T62" fmla="*/ 26 w 167"/>
                <a:gd name="T63" fmla="*/ 2 h 167"/>
                <a:gd name="T64" fmla="*/ 9 w 167"/>
                <a:gd name="T65" fmla="*/ 1 h 167"/>
                <a:gd name="T66" fmla="*/ 0 w 167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7"/>
                <a:gd name="T104" fmla="*/ 167 w 167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6" y="2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9" y="7"/>
                  </a:lnTo>
                  <a:lnTo>
                    <a:pt x="57" y="10"/>
                  </a:lnTo>
                  <a:lnTo>
                    <a:pt x="65" y="13"/>
                  </a:lnTo>
                  <a:lnTo>
                    <a:pt x="72" y="16"/>
                  </a:lnTo>
                  <a:lnTo>
                    <a:pt x="79" y="20"/>
                  </a:lnTo>
                  <a:lnTo>
                    <a:pt x="86" y="24"/>
                  </a:lnTo>
                  <a:lnTo>
                    <a:pt x="93" y="28"/>
                  </a:lnTo>
                  <a:lnTo>
                    <a:pt x="100" y="33"/>
                  </a:lnTo>
                  <a:lnTo>
                    <a:pt x="106" y="38"/>
                  </a:lnTo>
                  <a:lnTo>
                    <a:pt x="112" y="43"/>
                  </a:lnTo>
                  <a:lnTo>
                    <a:pt x="118" y="48"/>
                  </a:lnTo>
                  <a:lnTo>
                    <a:pt x="123" y="54"/>
                  </a:lnTo>
                  <a:lnTo>
                    <a:pt x="128" y="60"/>
                  </a:lnTo>
                  <a:lnTo>
                    <a:pt x="133" y="66"/>
                  </a:lnTo>
                  <a:lnTo>
                    <a:pt x="138" y="73"/>
                  </a:lnTo>
                  <a:lnTo>
                    <a:pt x="142" y="80"/>
                  </a:lnTo>
                  <a:lnTo>
                    <a:pt x="146" y="87"/>
                  </a:lnTo>
                  <a:lnTo>
                    <a:pt x="150" y="94"/>
                  </a:lnTo>
                  <a:lnTo>
                    <a:pt x="153" y="101"/>
                  </a:lnTo>
                  <a:lnTo>
                    <a:pt x="156" y="109"/>
                  </a:lnTo>
                  <a:lnTo>
                    <a:pt x="159" y="117"/>
                  </a:lnTo>
                  <a:lnTo>
                    <a:pt x="161" y="124"/>
                  </a:lnTo>
                  <a:lnTo>
                    <a:pt x="163" y="132"/>
                  </a:lnTo>
                  <a:lnTo>
                    <a:pt x="164" y="140"/>
                  </a:lnTo>
                  <a:lnTo>
                    <a:pt x="165" y="149"/>
                  </a:lnTo>
                  <a:lnTo>
                    <a:pt x="166" y="157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5" y="157"/>
                  </a:lnTo>
                  <a:lnTo>
                    <a:pt x="165" y="149"/>
                  </a:lnTo>
                  <a:lnTo>
                    <a:pt x="164" y="140"/>
                  </a:lnTo>
                  <a:lnTo>
                    <a:pt x="162" y="132"/>
                  </a:lnTo>
                  <a:lnTo>
                    <a:pt x="160" y="124"/>
                  </a:lnTo>
                  <a:lnTo>
                    <a:pt x="158" y="117"/>
                  </a:lnTo>
                  <a:lnTo>
                    <a:pt x="156" y="109"/>
                  </a:lnTo>
                  <a:lnTo>
                    <a:pt x="152" y="101"/>
                  </a:lnTo>
                  <a:lnTo>
                    <a:pt x="149" y="94"/>
                  </a:lnTo>
                  <a:lnTo>
                    <a:pt x="146" y="87"/>
                  </a:lnTo>
                  <a:lnTo>
                    <a:pt x="142" y="80"/>
                  </a:lnTo>
                  <a:lnTo>
                    <a:pt x="137" y="73"/>
                  </a:lnTo>
                  <a:lnTo>
                    <a:pt x="133" y="67"/>
                  </a:lnTo>
                  <a:lnTo>
                    <a:pt x="128" y="61"/>
                  </a:lnTo>
                  <a:lnTo>
                    <a:pt x="123" y="55"/>
                  </a:lnTo>
                  <a:lnTo>
                    <a:pt x="117" y="49"/>
                  </a:lnTo>
                  <a:lnTo>
                    <a:pt x="111" y="43"/>
                  </a:lnTo>
                  <a:lnTo>
                    <a:pt x="105" y="38"/>
                  </a:lnTo>
                  <a:lnTo>
                    <a:pt x="99" y="33"/>
                  </a:lnTo>
                  <a:lnTo>
                    <a:pt x="93" y="29"/>
                  </a:lnTo>
                  <a:lnTo>
                    <a:pt x="86" y="24"/>
                  </a:lnTo>
                  <a:lnTo>
                    <a:pt x="79" y="20"/>
                  </a:lnTo>
                  <a:lnTo>
                    <a:pt x="72" y="17"/>
                  </a:lnTo>
                  <a:lnTo>
                    <a:pt x="65" y="14"/>
                  </a:lnTo>
                  <a:lnTo>
                    <a:pt x="57" y="10"/>
                  </a:lnTo>
                  <a:lnTo>
                    <a:pt x="49" y="8"/>
                  </a:lnTo>
                  <a:lnTo>
                    <a:pt x="42" y="6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9" name="Freeform 424"/>
            <p:cNvSpPr>
              <a:spLocks/>
            </p:cNvSpPr>
            <p:nvPr/>
          </p:nvSpPr>
          <p:spPr bwMode="auto">
            <a:xfrm>
              <a:off x="1031" y="1561"/>
              <a:ext cx="199" cy="198"/>
            </a:xfrm>
            <a:custGeom>
              <a:avLst/>
              <a:gdLst>
                <a:gd name="T0" fmla="*/ 89 w 199"/>
                <a:gd name="T1" fmla="*/ 1 h 198"/>
                <a:gd name="T2" fmla="*/ 70 w 199"/>
                <a:gd name="T3" fmla="*/ 4 h 198"/>
                <a:gd name="T4" fmla="*/ 52 w 199"/>
                <a:gd name="T5" fmla="*/ 12 h 198"/>
                <a:gd name="T6" fmla="*/ 36 w 199"/>
                <a:gd name="T7" fmla="*/ 22 h 198"/>
                <a:gd name="T8" fmla="*/ 23 w 199"/>
                <a:gd name="T9" fmla="*/ 36 h 198"/>
                <a:gd name="T10" fmla="*/ 12 w 199"/>
                <a:gd name="T11" fmla="*/ 52 h 198"/>
                <a:gd name="T12" fmla="*/ 5 w 199"/>
                <a:gd name="T13" fmla="*/ 69 h 198"/>
                <a:gd name="T14" fmla="*/ 1 w 199"/>
                <a:gd name="T15" fmla="*/ 88 h 198"/>
                <a:gd name="T16" fmla="*/ 1 w 199"/>
                <a:gd name="T17" fmla="*/ 108 h 198"/>
                <a:gd name="T18" fmla="*/ 5 w 199"/>
                <a:gd name="T19" fmla="*/ 128 h 198"/>
                <a:gd name="T20" fmla="*/ 12 w 199"/>
                <a:gd name="T21" fmla="*/ 145 h 198"/>
                <a:gd name="T22" fmla="*/ 23 w 199"/>
                <a:gd name="T23" fmla="*/ 161 h 198"/>
                <a:gd name="T24" fmla="*/ 36 w 199"/>
                <a:gd name="T25" fmla="*/ 174 h 198"/>
                <a:gd name="T26" fmla="*/ 52 w 199"/>
                <a:gd name="T27" fmla="*/ 185 h 198"/>
                <a:gd name="T28" fmla="*/ 70 w 199"/>
                <a:gd name="T29" fmla="*/ 192 h 198"/>
                <a:gd name="T30" fmla="*/ 89 w 199"/>
                <a:gd name="T31" fmla="*/ 196 h 198"/>
                <a:gd name="T32" fmla="*/ 109 w 199"/>
                <a:gd name="T33" fmla="*/ 196 h 198"/>
                <a:gd name="T34" fmla="*/ 128 w 199"/>
                <a:gd name="T35" fmla="*/ 192 h 198"/>
                <a:gd name="T36" fmla="*/ 146 w 199"/>
                <a:gd name="T37" fmla="*/ 185 h 198"/>
                <a:gd name="T38" fmla="*/ 162 w 199"/>
                <a:gd name="T39" fmla="*/ 174 h 198"/>
                <a:gd name="T40" fmla="*/ 175 w 199"/>
                <a:gd name="T41" fmla="*/ 161 h 198"/>
                <a:gd name="T42" fmla="*/ 186 w 199"/>
                <a:gd name="T43" fmla="*/ 145 h 198"/>
                <a:gd name="T44" fmla="*/ 193 w 199"/>
                <a:gd name="T45" fmla="*/ 128 h 198"/>
                <a:gd name="T46" fmla="*/ 197 w 199"/>
                <a:gd name="T47" fmla="*/ 108 h 198"/>
                <a:gd name="T48" fmla="*/ 197 w 199"/>
                <a:gd name="T49" fmla="*/ 88 h 198"/>
                <a:gd name="T50" fmla="*/ 193 w 199"/>
                <a:gd name="T51" fmla="*/ 69 h 198"/>
                <a:gd name="T52" fmla="*/ 186 w 199"/>
                <a:gd name="T53" fmla="*/ 52 h 198"/>
                <a:gd name="T54" fmla="*/ 175 w 199"/>
                <a:gd name="T55" fmla="*/ 36 h 198"/>
                <a:gd name="T56" fmla="*/ 162 w 199"/>
                <a:gd name="T57" fmla="*/ 22 h 198"/>
                <a:gd name="T58" fmla="*/ 146 w 199"/>
                <a:gd name="T59" fmla="*/ 12 h 198"/>
                <a:gd name="T60" fmla="*/ 128 w 199"/>
                <a:gd name="T61" fmla="*/ 4 h 198"/>
                <a:gd name="T62" fmla="*/ 109 w 199"/>
                <a:gd name="T63" fmla="*/ 1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9"/>
                <a:gd name="T97" fmla="*/ 0 h 198"/>
                <a:gd name="T98" fmla="*/ 199 w 199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9" h="198">
                  <a:moveTo>
                    <a:pt x="99" y="0"/>
                  </a:moveTo>
                  <a:lnTo>
                    <a:pt x="89" y="1"/>
                  </a:lnTo>
                  <a:lnTo>
                    <a:pt x="79" y="2"/>
                  </a:lnTo>
                  <a:lnTo>
                    <a:pt x="70" y="4"/>
                  </a:lnTo>
                  <a:lnTo>
                    <a:pt x="61" y="8"/>
                  </a:lnTo>
                  <a:lnTo>
                    <a:pt x="52" y="12"/>
                  </a:lnTo>
                  <a:lnTo>
                    <a:pt x="44" y="17"/>
                  </a:lnTo>
                  <a:lnTo>
                    <a:pt x="36" y="22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17" y="43"/>
                  </a:lnTo>
                  <a:lnTo>
                    <a:pt x="12" y="52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2" y="79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1" y="108"/>
                  </a:lnTo>
                  <a:lnTo>
                    <a:pt x="2" y="118"/>
                  </a:lnTo>
                  <a:lnTo>
                    <a:pt x="5" y="128"/>
                  </a:lnTo>
                  <a:lnTo>
                    <a:pt x="8" y="137"/>
                  </a:lnTo>
                  <a:lnTo>
                    <a:pt x="12" y="145"/>
                  </a:lnTo>
                  <a:lnTo>
                    <a:pt x="17" y="153"/>
                  </a:lnTo>
                  <a:lnTo>
                    <a:pt x="23" y="161"/>
                  </a:lnTo>
                  <a:lnTo>
                    <a:pt x="29" y="168"/>
                  </a:lnTo>
                  <a:lnTo>
                    <a:pt x="36" y="174"/>
                  </a:lnTo>
                  <a:lnTo>
                    <a:pt x="44" y="180"/>
                  </a:lnTo>
                  <a:lnTo>
                    <a:pt x="52" y="185"/>
                  </a:lnTo>
                  <a:lnTo>
                    <a:pt x="61" y="189"/>
                  </a:lnTo>
                  <a:lnTo>
                    <a:pt x="70" y="192"/>
                  </a:lnTo>
                  <a:lnTo>
                    <a:pt x="79" y="195"/>
                  </a:lnTo>
                  <a:lnTo>
                    <a:pt x="89" y="196"/>
                  </a:lnTo>
                  <a:lnTo>
                    <a:pt x="99" y="197"/>
                  </a:lnTo>
                  <a:lnTo>
                    <a:pt x="109" y="196"/>
                  </a:lnTo>
                  <a:lnTo>
                    <a:pt x="119" y="195"/>
                  </a:lnTo>
                  <a:lnTo>
                    <a:pt x="128" y="192"/>
                  </a:lnTo>
                  <a:lnTo>
                    <a:pt x="137" y="189"/>
                  </a:lnTo>
                  <a:lnTo>
                    <a:pt x="146" y="185"/>
                  </a:lnTo>
                  <a:lnTo>
                    <a:pt x="154" y="180"/>
                  </a:lnTo>
                  <a:lnTo>
                    <a:pt x="162" y="174"/>
                  </a:lnTo>
                  <a:lnTo>
                    <a:pt x="168" y="168"/>
                  </a:lnTo>
                  <a:lnTo>
                    <a:pt x="175" y="161"/>
                  </a:lnTo>
                  <a:lnTo>
                    <a:pt x="181" y="153"/>
                  </a:lnTo>
                  <a:lnTo>
                    <a:pt x="186" y="145"/>
                  </a:lnTo>
                  <a:lnTo>
                    <a:pt x="190" y="137"/>
                  </a:lnTo>
                  <a:lnTo>
                    <a:pt x="193" y="128"/>
                  </a:lnTo>
                  <a:lnTo>
                    <a:pt x="195" y="118"/>
                  </a:lnTo>
                  <a:lnTo>
                    <a:pt x="197" y="108"/>
                  </a:lnTo>
                  <a:lnTo>
                    <a:pt x="198" y="98"/>
                  </a:lnTo>
                  <a:lnTo>
                    <a:pt x="197" y="88"/>
                  </a:lnTo>
                  <a:lnTo>
                    <a:pt x="195" y="79"/>
                  </a:lnTo>
                  <a:lnTo>
                    <a:pt x="193" y="69"/>
                  </a:lnTo>
                  <a:lnTo>
                    <a:pt x="190" y="60"/>
                  </a:lnTo>
                  <a:lnTo>
                    <a:pt x="186" y="52"/>
                  </a:lnTo>
                  <a:lnTo>
                    <a:pt x="181" y="43"/>
                  </a:lnTo>
                  <a:lnTo>
                    <a:pt x="175" y="36"/>
                  </a:lnTo>
                  <a:lnTo>
                    <a:pt x="168" y="29"/>
                  </a:lnTo>
                  <a:lnTo>
                    <a:pt x="162" y="22"/>
                  </a:lnTo>
                  <a:lnTo>
                    <a:pt x="154" y="17"/>
                  </a:lnTo>
                  <a:lnTo>
                    <a:pt x="146" y="12"/>
                  </a:lnTo>
                  <a:lnTo>
                    <a:pt x="137" y="8"/>
                  </a:lnTo>
                  <a:lnTo>
                    <a:pt x="128" y="4"/>
                  </a:lnTo>
                  <a:lnTo>
                    <a:pt x="119" y="2"/>
                  </a:lnTo>
                  <a:lnTo>
                    <a:pt x="109" y="1"/>
                  </a:lnTo>
                  <a:lnTo>
                    <a:pt x="99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0" name="Freeform 425"/>
            <p:cNvSpPr>
              <a:spLocks/>
            </p:cNvSpPr>
            <p:nvPr/>
          </p:nvSpPr>
          <p:spPr bwMode="auto">
            <a:xfrm>
              <a:off x="1031" y="1561"/>
              <a:ext cx="100" cy="99"/>
            </a:xfrm>
            <a:custGeom>
              <a:avLst/>
              <a:gdLst>
                <a:gd name="T0" fmla="*/ 0 w 100"/>
                <a:gd name="T1" fmla="*/ 98 h 99"/>
                <a:gd name="T2" fmla="*/ 0 w 100"/>
                <a:gd name="T3" fmla="*/ 98 h 99"/>
                <a:gd name="T4" fmla="*/ 1 w 100"/>
                <a:gd name="T5" fmla="*/ 88 h 99"/>
                <a:gd name="T6" fmla="*/ 2 w 100"/>
                <a:gd name="T7" fmla="*/ 79 h 99"/>
                <a:gd name="T8" fmla="*/ 5 w 100"/>
                <a:gd name="T9" fmla="*/ 69 h 99"/>
                <a:gd name="T10" fmla="*/ 8 w 100"/>
                <a:gd name="T11" fmla="*/ 60 h 99"/>
                <a:gd name="T12" fmla="*/ 12 w 100"/>
                <a:gd name="T13" fmla="*/ 51 h 99"/>
                <a:gd name="T14" fmla="*/ 17 w 100"/>
                <a:gd name="T15" fmla="*/ 43 h 99"/>
                <a:gd name="T16" fmla="*/ 23 w 100"/>
                <a:gd name="T17" fmla="*/ 36 h 99"/>
                <a:gd name="T18" fmla="*/ 29 w 100"/>
                <a:gd name="T19" fmla="*/ 29 h 99"/>
                <a:gd name="T20" fmla="*/ 36 w 100"/>
                <a:gd name="T21" fmla="*/ 22 h 99"/>
                <a:gd name="T22" fmla="*/ 44 w 100"/>
                <a:gd name="T23" fmla="*/ 17 h 99"/>
                <a:gd name="T24" fmla="*/ 52 w 100"/>
                <a:gd name="T25" fmla="*/ 12 h 99"/>
                <a:gd name="T26" fmla="*/ 61 w 100"/>
                <a:gd name="T27" fmla="*/ 7 h 99"/>
                <a:gd name="T28" fmla="*/ 70 w 100"/>
                <a:gd name="T29" fmla="*/ 4 h 99"/>
                <a:gd name="T30" fmla="*/ 79 w 100"/>
                <a:gd name="T31" fmla="*/ 2 h 99"/>
                <a:gd name="T32" fmla="*/ 89 w 100"/>
                <a:gd name="T33" fmla="*/ 0 h 99"/>
                <a:gd name="T34" fmla="*/ 99 w 100"/>
                <a:gd name="T35" fmla="*/ 0 h 99"/>
                <a:gd name="T36" fmla="*/ 99 w 100"/>
                <a:gd name="T37" fmla="*/ 0 h 99"/>
                <a:gd name="T38" fmla="*/ 89 w 100"/>
                <a:gd name="T39" fmla="*/ 1 h 99"/>
                <a:gd name="T40" fmla="*/ 79 w 100"/>
                <a:gd name="T41" fmla="*/ 2 h 99"/>
                <a:gd name="T42" fmla="*/ 70 w 100"/>
                <a:gd name="T43" fmla="*/ 5 h 99"/>
                <a:gd name="T44" fmla="*/ 61 w 100"/>
                <a:gd name="T45" fmla="*/ 8 h 99"/>
                <a:gd name="T46" fmla="*/ 52 w 100"/>
                <a:gd name="T47" fmla="*/ 12 h 99"/>
                <a:gd name="T48" fmla="*/ 44 w 100"/>
                <a:gd name="T49" fmla="*/ 17 h 99"/>
                <a:gd name="T50" fmla="*/ 37 w 100"/>
                <a:gd name="T51" fmla="*/ 23 h 99"/>
                <a:gd name="T52" fmla="*/ 30 w 100"/>
                <a:gd name="T53" fmla="*/ 29 h 99"/>
                <a:gd name="T54" fmla="*/ 23 w 100"/>
                <a:gd name="T55" fmla="*/ 36 h 99"/>
                <a:gd name="T56" fmla="*/ 18 w 100"/>
                <a:gd name="T57" fmla="*/ 44 h 99"/>
                <a:gd name="T58" fmla="*/ 12 w 100"/>
                <a:gd name="T59" fmla="*/ 52 h 99"/>
                <a:gd name="T60" fmla="*/ 8 w 100"/>
                <a:gd name="T61" fmla="*/ 60 h 99"/>
                <a:gd name="T62" fmla="*/ 5 w 100"/>
                <a:gd name="T63" fmla="*/ 69 h 99"/>
                <a:gd name="T64" fmla="*/ 3 w 100"/>
                <a:gd name="T65" fmla="*/ 79 h 99"/>
                <a:gd name="T66" fmla="*/ 1 w 100"/>
                <a:gd name="T67" fmla="*/ 88 h 99"/>
                <a:gd name="T68" fmla="*/ 1 w 100"/>
                <a:gd name="T69" fmla="*/ 98 h 99"/>
                <a:gd name="T70" fmla="*/ 1 w 100"/>
                <a:gd name="T71" fmla="*/ 98 h 99"/>
                <a:gd name="T72" fmla="*/ 0 w 100"/>
                <a:gd name="T73" fmla="*/ 98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99"/>
                <a:gd name="T113" fmla="*/ 100 w 100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99">
                  <a:moveTo>
                    <a:pt x="0" y="98"/>
                  </a:moveTo>
                  <a:lnTo>
                    <a:pt x="0" y="98"/>
                  </a:lnTo>
                  <a:lnTo>
                    <a:pt x="1" y="88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2" y="12"/>
                  </a:lnTo>
                  <a:lnTo>
                    <a:pt x="61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2"/>
                  </a:lnTo>
                  <a:lnTo>
                    <a:pt x="44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8" y="44"/>
                  </a:lnTo>
                  <a:lnTo>
                    <a:pt x="12" y="52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3" y="79"/>
                  </a:lnTo>
                  <a:lnTo>
                    <a:pt x="1" y="88"/>
                  </a:lnTo>
                  <a:lnTo>
                    <a:pt x="1" y="98"/>
                  </a:lnTo>
                  <a:lnTo>
                    <a:pt x="0" y="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1" name="Freeform 426"/>
            <p:cNvSpPr>
              <a:spLocks/>
            </p:cNvSpPr>
            <p:nvPr/>
          </p:nvSpPr>
          <p:spPr bwMode="auto">
            <a:xfrm>
              <a:off x="1031" y="1659"/>
              <a:ext cx="100" cy="100"/>
            </a:xfrm>
            <a:custGeom>
              <a:avLst/>
              <a:gdLst>
                <a:gd name="T0" fmla="*/ 99 w 100"/>
                <a:gd name="T1" fmla="*/ 99 h 100"/>
                <a:gd name="T2" fmla="*/ 99 w 100"/>
                <a:gd name="T3" fmla="*/ 99 h 100"/>
                <a:gd name="T4" fmla="*/ 89 w 100"/>
                <a:gd name="T5" fmla="*/ 99 h 100"/>
                <a:gd name="T6" fmla="*/ 79 w 100"/>
                <a:gd name="T7" fmla="*/ 97 h 100"/>
                <a:gd name="T8" fmla="*/ 70 w 100"/>
                <a:gd name="T9" fmla="*/ 95 h 100"/>
                <a:gd name="T10" fmla="*/ 61 w 100"/>
                <a:gd name="T11" fmla="*/ 91 h 100"/>
                <a:gd name="T12" fmla="*/ 52 w 100"/>
                <a:gd name="T13" fmla="*/ 87 h 100"/>
                <a:gd name="T14" fmla="*/ 44 w 100"/>
                <a:gd name="T15" fmla="*/ 82 h 100"/>
                <a:gd name="T16" fmla="*/ 36 w 100"/>
                <a:gd name="T17" fmla="*/ 77 h 100"/>
                <a:gd name="T18" fmla="*/ 29 w 100"/>
                <a:gd name="T19" fmla="*/ 70 h 100"/>
                <a:gd name="T20" fmla="*/ 23 w 100"/>
                <a:gd name="T21" fmla="*/ 63 h 100"/>
                <a:gd name="T22" fmla="*/ 17 w 100"/>
                <a:gd name="T23" fmla="*/ 56 h 100"/>
                <a:gd name="T24" fmla="*/ 12 w 100"/>
                <a:gd name="T25" fmla="*/ 47 h 100"/>
                <a:gd name="T26" fmla="*/ 8 w 100"/>
                <a:gd name="T27" fmla="*/ 39 h 100"/>
                <a:gd name="T28" fmla="*/ 5 w 100"/>
                <a:gd name="T29" fmla="*/ 30 h 100"/>
                <a:gd name="T30" fmla="*/ 2 w 100"/>
                <a:gd name="T31" fmla="*/ 20 h 100"/>
                <a:gd name="T32" fmla="*/ 1 w 100"/>
                <a:gd name="T33" fmla="*/ 10 h 100"/>
                <a:gd name="T34" fmla="*/ 0 w 100"/>
                <a:gd name="T35" fmla="*/ 0 h 100"/>
                <a:gd name="T36" fmla="*/ 1 w 100"/>
                <a:gd name="T37" fmla="*/ 0 h 100"/>
                <a:gd name="T38" fmla="*/ 1 w 100"/>
                <a:gd name="T39" fmla="*/ 10 h 100"/>
                <a:gd name="T40" fmla="*/ 3 w 100"/>
                <a:gd name="T41" fmla="*/ 20 h 100"/>
                <a:gd name="T42" fmla="*/ 5 w 100"/>
                <a:gd name="T43" fmla="*/ 30 h 100"/>
                <a:gd name="T44" fmla="*/ 8 w 100"/>
                <a:gd name="T45" fmla="*/ 38 h 100"/>
                <a:gd name="T46" fmla="*/ 12 w 100"/>
                <a:gd name="T47" fmla="*/ 47 h 100"/>
                <a:gd name="T48" fmla="*/ 18 w 100"/>
                <a:gd name="T49" fmla="*/ 55 h 100"/>
                <a:gd name="T50" fmla="*/ 23 w 100"/>
                <a:gd name="T51" fmla="*/ 63 h 100"/>
                <a:gd name="T52" fmla="*/ 30 w 100"/>
                <a:gd name="T53" fmla="*/ 70 h 100"/>
                <a:gd name="T54" fmla="*/ 37 w 100"/>
                <a:gd name="T55" fmla="*/ 76 h 100"/>
                <a:gd name="T56" fmla="*/ 44 w 100"/>
                <a:gd name="T57" fmla="*/ 82 h 100"/>
                <a:gd name="T58" fmla="*/ 52 w 100"/>
                <a:gd name="T59" fmla="*/ 87 h 100"/>
                <a:gd name="T60" fmla="*/ 61 w 100"/>
                <a:gd name="T61" fmla="*/ 91 h 100"/>
                <a:gd name="T62" fmla="*/ 70 w 100"/>
                <a:gd name="T63" fmla="*/ 94 h 100"/>
                <a:gd name="T64" fmla="*/ 79 w 100"/>
                <a:gd name="T65" fmla="*/ 97 h 100"/>
                <a:gd name="T66" fmla="*/ 89 w 100"/>
                <a:gd name="T67" fmla="*/ 98 h 100"/>
                <a:gd name="T68" fmla="*/ 99 w 100"/>
                <a:gd name="T69" fmla="*/ 99 h 100"/>
                <a:gd name="T70" fmla="*/ 99 w 100"/>
                <a:gd name="T71" fmla="*/ 99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100"/>
                <a:gd name="T110" fmla="*/ 100 w 100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100">
                  <a:moveTo>
                    <a:pt x="99" y="99"/>
                  </a:moveTo>
                  <a:lnTo>
                    <a:pt x="99" y="99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5"/>
                  </a:lnTo>
                  <a:lnTo>
                    <a:pt x="61" y="91"/>
                  </a:lnTo>
                  <a:lnTo>
                    <a:pt x="52" y="87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9" y="70"/>
                  </a:lnTo>
                  <a:lnTo>
                    <a:pt x="23" y="63"/>
                  </a:lnTo>
                  <a:lnTo>
                    <a:pt x="17" y="56"/>
                  </a:lnTo>
                  <a:lnTo>
                    <a:pt x="12" y="47"/>
                  </a:lnTo>
                  <a:lnTo>
                    <a:pt x="8" y="39"/>
                  </a:lnTo>
                  <a:lnTo>
                    <a:pt x="5" y="30"/>
                  </a:lnTo>
                  <a:lnTo>
                    <a:pt x="2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0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12" y="47"/>
                  </a:lnTo>
                  <a:lnTo>
                    <a:pt x="18" y="55"/>
                  </a:lnTo>
                  <a:lnTo>
                    <a:pt x="23" y="63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4" y="82"/>
                  </a:lnTo>
                  <a:lnTo>
                    <a:pt x="52" y="87"/>
                  </a:lnTo>
                  <a:lnTo>
                    <a:pt x="61" y="91"/>
                  </a:lnTo>
                  <a:lnTo>
                    <a:pt x="70" y="94"/>
                  </a:lnTo>
                  <a:lnTo>
                    <a:pt x="79" y="97"/>
                  </a:lnTo>
                  <a:lnTo>
                    <a:pt x="89" y="98"/>
                  </a:lnTo>
                  <a:lnTo>
                    <a:pt x="99" y="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2" name="Freeform 427"/>
            <p:cNvSpPr>
              <a:spLocks/>
            </p:cNvSpPr>
            <p:nvPr/>
          </p:nvSpPr>
          <p:spPr bwMode="auto">
            <a:xfrm>
              <a:off x="1130" y="1659"/>
              <a:ext cx="100" cy="100"/>
            </a:xfrm>
            <a:custGeom>
              <a:avLst/>
              <a:gdLst>
                <a:gd name="T0" fmla="*/ 99 w 100"/>
                <a:gd name="T1" fmla="*/ 0 h 100"/>
                <a:gd name="T2" fmla="*/ 99 w 100"/>
                <a:gd name="T3" fmla="*/ 0 h 100"/>
                <a:gd name="T4" fmla="*/ 98 w 100"/>
                <a:gd name="T5" fmla="*/ 10 h 100"/>
                <a:gd name="T6" fmla="*/ 97 w 100"/>
                <a:gd name="T7" fmla="*/ 20 h 100"/>
                <a:gd name="T8" fmla="*/ 94 w 100"/>
                <a:gd name="T9" fmla="*/ 30 h 100"/>
                <a:gd name="T10" fmla="*/ 91 w 100"/>
                <a:gd name="T11" fmla="*/ 39 h 100"/>
                <a:gd name="T12" fmla="*/ 87 w 100"/>
                <a:gd name="T13" fmla="*/ 47 h 100"/>
                <a:gd name="T14" fmla="*/ 82 w 100"/>
                <a:gd name="T15" fmla="*/ 56 h 100"/>
                <a:gd name="T16" fmla="*/ 76 w 100"/>
                <a:gd name="T17" fmla="*/ 63 h 100"/>
                <a:gd name="T18" fmla="*/ 70 w 100"/>
                <a:gd name="T19" fmla="*/ 70 h 100"/>
                <a:gd name="T20" fmla="*/ 63 w 100"/>
                <a:gd name="T21" fmla="*/ 77 h 100"/>
                <a:gd name="T22" fmla="*/ 55 w 100"/>
                <a:gd name="T23" fmla="*/ 82 h 100"/>
                <a:gd name="T24" fmla="*/ 47 w 100"/>
                <a:gd name="T25" fmla="*/ 87 h 100"/>
                <a:gd name="T26" fmla="*/ 38 w 100"/>
                <a:gd name="T27" fmla="*/ 91 h 100"/>
                <a:gd name="T28" fmla="*/ 29 w 100"/>
                <a:gd name="T29" fmla="*/ 95 h 100"/>
                <a:gd name="T30" fmla="*/ 20 w 100"/>
                <a:gd name="T31" fmla="*/ 97 h 100"/>
                <a:gd name="T32" fmla="*/ 10 w 100"/>
                <a:gd name="T33" fmla="*/ 99 h 100"/>
                <a:gd name="T34" fmla="*/ 0 w 100"/>
                <a:gd name="T35" fmla="*/ 99 h 100"/>
                <a:gd name="T36" fmla="*/ 0 w 100"/>
                <a:gd name="T37" fmla="*/ 99 h 100"/>
                <a:gd name="T38" fmla="*/ 10 w 100"/>
                <a:gd name="T39" fmla="*/ 98 h 100"/>
                <a:gd name="T40" fmla="*/ 20 w 100"/>
                <a:gd name="T41" fmla="*/ 97 h 100"/>
                <a:gd name="T42" fmla="*/ 29 w 100"/>
                <a:gd name="T43" fmla="*/ 94 h 100"/>
                <a:gd name="T44" fmla="*/ 38 w 100"/>
                <a:gd name="T45" fmla="*/ 91 h 100"/>
                <a:gd name="T46" fmla="*/ 47 w 100"/>
                <a:gd name="T47" fmla="*/ 87 h 100"/>
                <a:gd name="T48" fmla="*/ 55 w 100"/>
                <a:gd name="T49" fmla="*/ 82 h 100"/>
                <a:gd name="T50" fmla="*/ 62 w 100"/>
                <a:gd name="T51" fmla="*/ 76 h 100"/>
                <a:gd name="T52" fmla="*/ 69 w 100"/>
                <a:gd name="T53" fmla="*/ 70 h 100"/>
                <a:gd name="T54" fmla="*/ 76 w 100"/>
                <a:gd name="T55" fmla="*/ 63 h 100"/>
                <a:gd name="T56" fmla="*/ 81 w 100"/>
                <a:gd name="T57" fmla="*/ 55 h 100"/>
                <a:gd name="T58" fmla="*/ 86 w 100"/>
                <a:gd name="T59" fmla="*/ 47 h 100"/>
                <a:gd name="T60" fmla="*/ 91 w 100"/>
                <a:gd name="T61" fmla="*/ 38 h 100"/>
                <a:gd name="T62" fmla="*/ 94 w 100"/>
                <a:gd name="T63" fmla="*/ 30 h 100"/>
                <a:gd name="T64" fmla="*/ 96 w 100"/>
                <a:gd name="T65" fmla="*/ 20 h 100"/>
                <a:gd name="T66" fmla="*/ 98 w 100"/>
                <a:gd name="T67" fmla="*/ 10 h 100"/>
                <a:gd name="T68" fmla="*/ 98 w 100"/>
                <a:gd name="T69" fmla="*/ 0 h 100"/>
                <a:gd name="T70" fmla="*/ 98 w 100"/>
                <a:gd name="T71" fmla="*/ 0 h 100"/>
                <a:gd name="T72" fmla="*/ 99 w 100"/>
                <a:gd name="T73" fmla="*/ 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00"/>
                <a:gd name="T113" fmla="*/ 100 w 100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00">
                  <a:moveTo>
                    <a:pt x="99" y="0"/>
                  </a:moveTo>
                  <a:lnTo>
                    <a:pt x="99" y="0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4" y="30"/>
                  </a:lnTo>
                  <a:lnTo>
                    <a:pt x="91" y="39"/>
                  </a:lnTo>
                  <a:lnTo>
                    <a:pt x="87" y="47"/>
                  </a:lnTo>
                  <a:lnTo>
                    <a:pt x="82" y="56"/>
                  </a:lnTo>
                  <a:lnTo>
                    <a:pt x="76" y="63"/>
                  </a:lnTo>
                  <a:lnTo>
                    <a:pt x="70" y="70"/>
                  </a:lnTo>
                  <a:lnTo>
                    <a:pt x="63" y="77"/>
                  </a:lnTo>
                  <a:lnTo>
                    <a:pt x="55" y="82"/>
                  </a:lnTo>
                  <a:lnTo>
                    <a:pt x="47" y="87"/>
                  </a:lnTo>
                  <a:lnTo>
                    <a:pt x="38" y="91"/>
                  </a:lnTo>
                  <a:lnTo>
                    <a:pt x="29" y="95"/>
                  </a:lnTo>
                  <a:lnTo>
                    <a:pt x="20" y="97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10" y="98"/>
                  </a:lnTo>
                  <a:lnTo>
                    <a:pt x="20" y="97"/>
                  </a:lnTo>
                  <a:lnTo>
                    <a:pt x="29" y="94"/>
                  </a:lnTo>
                  <a:lnTo>
                    <a:pt x="38" y="91"/>
                  </a:lnTo>
                  <a:lnTo>
                    <a:pt x="47" y="87"/>
                  </a:lnTo>
                  <a:lnTo>
                    <a:pt x="55" y="82"/>
                  </a:lnTo>
                  <a:lnTo>
                    <a:pt x="62" y="76"/>
                  </a:lnTo>
                  <a:lnTo>
                    <a:pt x="69" y="70"/>
                  </a:lnTo>
                  <a:lnTo>
                    <a:pt x="76" y="63"/>
                  </a:lnTo>
                  <a:lnTo>
                    <a:pt x="81" y="55"/>
                  </a:lnTo>
                  <a:lnTo>
                    <a:pt x="86" y="47"/>
                  </a:lnTo>
                  <a:lnTo>
                    <a:pt x="91" y="38"/>
                  </a:lnTo>
                  <a:lnTo>
                    <a:pt x="94" y="30"/>
                  </a:lnTo>
                  <a:lnTo>
                    <a:pt x="96" y="20"/>
                  </a:lnTo>
                  <a:lnTo>
                    <a:pt x="98" y="10"/>
                  </a:lnTo>
                  <a:lnTo>
                    <a:pt x="98" y="0"/>
                  </a:lnTo>
                  <a:lnTo>
                    <a:pt x="9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3" name="Freeform 428"/>
            <p:cNvSpPr>
              <a:spLocks/>
            </p:cNvSpPr>
            <p:nvPr/>
          </p:nvSpPr>
          <p:spPr bwMode="auto">
            <a:xfrm>
              <a:off x="1130" y="1561"/>
              <a:ext cx="100" cy="99"/>
            </a:xfrm>
            <a:custGeom>
              <a:avLst/>
              <a:gdLst>
                <a:gd name="T0" fmla="*/ 0 w 100"/>
                <a:gd name="T1" fmla="*/ 0 h 99"/>
                <a:gd name="T2" fmla="*/ 0 w 100"/>
                <a:gd name="T3" fmla="*/ 0 h 99"/>
                <a:gd name="T4" fmla="*/ 10 w 100"/>
                <a:gd name="T5" fmla="*/ 0 h 99"/>
                <a:gd name="T6" fmla="*/ 20 w 100"/>
                <a:gd name="T7" fmla="*/ 2 h 99"/>
                <a:gd name="T8" fmla="*/ 29 w 100"/>
                <a:gd name="T9" fmla="*/ 4 h 99"/>
                <a:gd name="T10" fmla="*/ 38 w 100"/>
                <a:gd name="T11" fmla="*/ 7 h 99"/>
                <a:gd name="T12" fmla="*/ 47 w 100"/>
                <a:gd name="T13" fmla="*/ 12 h 99"/>
                <a:gd name="T14" fmla="*/ 55 w 100"/>
                <a:gd name="T15" fmla="*/ 17 h 99"/>
                <a:gd name="T16" fmla="*/ 63 w 100"/>
                <a:gd name="T17" fmla="*/ 22 h 99"/>
                <a:gd name="T18" fmla="*/ 70 w 100"/>
                <a:gd name="T19" fmla="*/ 29 h 99"/>
                <a:gd name="T20" fmla="*/ 76 w 100"/>
                <a:gd name="T21" fmla="*/ 36 h 99"/>
                <a:gd name="T22" fmla="*/ 82 w 100"/>
                <a:gd name="T23" fmla="*/ 43 h 99"/>
                <a:gd name="T24" fmla="*/ 87 w 100"/>
                <a:gd name="T25" fmla="*/ 51 h 99"/>
                <a:gd name="T26" fmla="*/ 91 w 100"/>
                <a:gd name="T27" fmla="*/ 60 h 99"/>
                <a:gd name="T28" fmla="*/ 94 w 100"/>
                <a:gd name="T29" fmla="*/ 69 h 99"/>
                <a:gd name="T30" fmla="*/ 97 w 100"/>
                <a:gd name="T31" fmla="*/ 79 h 99"/>
                <a:gd name="T32" fmla="*/ 98 w 100"/>
                <a:gd name="T33" fmla="*/ 88 h 99"/>
                <a:gd name="T34" fmla="*/ 99 w 100"/>
                <a:gd name="T35" fmla="*/ 98 h 99"/>
                <a:gd name="T36" fmla="*/ 98 w 100"/>
                <a:gd name="T37" fmla="*/ 98 h 99"/>
                <a:gd name="T38" fmla="*/ 98 w 100"/>
                <a:gd name="T39" fmla="*/ 88 h 99"/>
                <a:gd name="T40" fmla="*/ 96 w 100"/>
                <a:gd name="T41" fmla="*/ 79 h 99"/>
                <a:gd name="T42" fmla="*/ 94 w 100"/>
                <a:gd name="T43" fmla="*/ 69 h 99"/>
                <a:gd name="T44" fmla="*/ 91 w 100"/>
                <a:gd name="T45" fmla="*/ 60 h 99"/>
                <a:gd name="T46" fmla="*/ 86 w 100"/>
                <a:gd name="T47" fmla="*/ 52 h 99"/>
                <a:gd name="T48" fmla="*/ 81 w 100"/>
                <a:gd name="T49" fmla="*/ 44 h 99"/>
                <a:gd name="T50" fmla="*/ 76 w 100"/>
                <a:gd name="T51" fmla="*/ 36 h 99"/>
                <a:gd name="T52" fmla="*/ 69 w 100"/>
                <a:gd name="T53" fmla="*/ 29 h 99"/>
                <a:gd name="T54" fmla="*/ 62 w 100"/>
                <a:gd name="T55" fmla="*/ 23 h 99"/>
                <a:gd name="T56" fmla="*/ 55 w 100"/>
                <a:gd name="T57" fmla="*/ 17 h 99"/>
                <a:gd name="T58" fmla="*/ 47 w 100"/>
                <a:gd name="T59" fmla="*/ 12 h 99"/>
                <a:gd name="T60" fmla="*/ 38 w 100"/>
                <a:gd name="T61" fmla="*/ 8 h 99"/>
                <a:gd name="T62" fmla="*/ 29 w 100"/>
                <a:gd name="T63" fmla="*/ 5 h 99"/>
                <a:gd name="T64" fmla="*/ 20 w 100"/>
                <a:gd name="T65" fmla="*/ 2 h 99"/>
                <a:gd name="T66" fmla="*/ 10 w 100"/>
                <a:gd name="T67" fmla="*/ 1 h 99"/>
                <a:gd name="T68" fmla="*/ 0 w 100"/>
                <a:gd name="T69" fmla="*/ 0 h 99"/>
                <a:gd name="T70" fmla="*/ 0 w 100"/>
                <a:gd name="T71" fmla="*/ 0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99"/>
                <a:gd name="T110" fmla="*/ 100 w 100"/>
                <a:gd name="T111" fmla="*/ 99 h 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99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9" y="4"/>
                  </a:lnTo>
                  <a:lnTo>
                    <a:pt x="38" y="7"/>
                  </a:lnTo>
                  <a:lnTo>
                    <a:pt x="47" y="12"/>
                  </a:lnTo>
                  <a:lnTo>
                    <a:pt x="55" y="17"/>
                  </a:lnTo>
                  <a:lnTo>
                    <a:pt x="63" y="22"/>
                  </a:lnTo>
                  <a:lnTo>
                    <a:pt x="70" y="29"/>
                  </a:lnTo>
                  <a:lnTo>
                    <a:pt x="76" y="36"/>
                  </a:lnTo>
                  <a:lnTo>
                    <a:pt x="82" y="43"/>
                  </a:lnTo>
                  <a:lnTo>
                    <a:pt x="87" y="51"/>
                  </a:lnTo>
                  <a:lnTo>
                    <a:pt x="91" y="60"/>
                  </a:lnTo>
                  <a:lnTo>
                    <a:pt x="94" y="69"/>
                  </a:lnTo>
                  <a:lnTo>
                    <a:pt x="97" y="79"/>
                  </a:lnTo>
                  <a:lnTo>
                    <a:pt x="98" y="8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96" y="79"/>
                  </a:lnTo>
                  <a:lnTo>
                    <a:pt x="94" y="69"/>
                  </a:lnTo>
                  <a:lnTo>
                    <a:pt x="91" y="60"/>
                  </a:lnTo>
                  <a:lnTo>
                    <a:pt x="86" y="52"/>
                  </a:lnTo>
                  <a:lnTo>
                    <a:pt x="81" y="44"/>
                  </a:lnTo>
                  <a:lnTo>
                    <a:pt x="76" y="36"/>
                  </a:lnTo>
                  <a:lnTo>
                    <a:pt x="69" y="29"/>
                  </a:lnTo>
                  <a:lnTo>
                    <a:pt x="62" y="23"/>
                  </a:lnTo>
                  <a:lnTo>
                    <a:pt x="55" y="17"/>
                  </a:lnTo>
                  <a:lnTo>
                    <a:pt x="47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4" name="Freeform 429"/>
            <p:cNvSpPr>
              <a:spLocks/>
            </p:cNvSpPr>
            <p:nvPr/>
          </p:nvSpPr>
          <p:spPr bwMode="auto">
            <a:xfrm>
              <a:off x="1038" y="1568"/>
              <a:ext cx="184" cy="184"/>
            </a:xfrm>
            <a:custGeom>
              <a:avLst/>
              <a:gdLst>
                <a:gd name="T0" fmla="*/ 101 w 184"/>
                <a:gd name="T1" fmla="*/ 0 h 184"/>
                <a:gd name="T2" fmla="*/ 119 w 184"/>
                <a:gd name="T3" fmla="*/ 4 h 184"/>
                <a:gd name="T4" fmla="*/ 135 w 184"/>
                <a:gd name="T5" fmla="*/ 11 h 184"/>
                <a:gd name="T6" fmla="*/ 150 w 184"/>
                <a:gd name="T7" fmla="*/ 21 h 184"/>
                <a:gd name="T8" fmla="*/ 162 w 184"/>
                <a:gd name="T9" fmla="*/ 33 h 184"/>
                <a:gd name="T10" fmla="*/ 172 w 184"/>
                <a:gd name="T11" fmla="*/ 48 h 184"/>
                <a:gd name="T12" fmla="*/ 179 w 184"/>
                <a:gd name="T13" fmla="*/ 64 h 184"/>
                <a:gd name="T14" fmla="*/ 183 w 184"/>
                <a:gd name="T15" fmla="*/ 82 h 184"/>
                <a:gd name="T16" fmla="*/ 183 w 184"/>
                <a:gd name="T17" fmla="*/ 101 h 184"/>
                <a:gd name="T18" fmla="*/ 179 w 184"/>
                <a:gd name="T19" fmla="*/ 119 h 184"/>
                <a:gd name="T20" fmla="*/ 172 w 184"/>
                <a:gd name="T21" fmla="*/ 135 h 184"/>
                <a:gd name="T22" fmla="*/ 162 w 184"/>
                <a:gd name="T23" fmla="*/ 150 h 184"/>
                <a:gd name="T24" fmla="*/ 150 w 184"/>
                <a:gd name="T25" fmla="*/ 162 h 184"/>
                <a:gd name="T26" fmla="*/ 135 w 184"/>
                <a:gd name="T27" fmla="*/ 172 h 184"/>
                <a:gd name="T28" fmla="*/ 119 w 184"/>
                <a:gd name="T29" fmla="*/ 179 h 184"/>
                <a:gd name="T30" fmla="*/ 101 w 184"/>
                <a:gd name="T31" fmla="*/ 183 h 184"/>
                <a:gd name="T32" fmla="*/ 82 w 184"/>
                <a:gd name="T33" fmla="*/ 183 h 184"/>
                <a:gd name="T34" fmla="*/ 64 w 184"/>
                <a:gd name="T35" fmla="*/ 179 h 184"/>
                <a:gd name="T36" fmla="*/ 48 w 184"/>
                <a:gd name="T37" fmla="*/ 172 h 184"/>
                <a:gd name="T38" fmla="*/ 33 w 184"/>
                <a:gd name="T39" fmla="*/ 162 h 184"/>
                <a:gd name="T40" fmla="*/ 21 w 184"/>
                <a:gd name="T41" fmla="*/ 150 h 184"/>
                <a:gd name="T42" fmla="*/ 11 w 184"/>
                <a:gd name="T43" fmla="*/ 135 h 184"/>
                <a:gd name="T44" fmla="*/ 4 w 184"/>
                <a:gd name="T45" fmla="*/ 119 h 184"/>
                <a:gd name="T46" fmla="*/ 0 w 184"/>
                <a:gd name="T47" fmla="*/ 101 h 184"/>
                <a:gd name="T48" fmla="*/ 0 w 184"/>
                <a:gd name="T49" fmla="*/ 82 h 184"/>
                <a:gd name="T50" fmla="*/ 4 w 184"/>
                <a:gd name="T51" fmla="*/ 64 h 184"/>
                <a:gd name="T52" fmla="*/ 11 w 184"/>
                <a:gd name="T53" fmla="*/ 48 h 184"/>
                <a:gd name="T54" fmla="*/ 21 w 184"/>
                <a:gd name="T55" fmla="*/ 33 h 184"/>
                <a:gd name="T56" fmla="*/ 33 w 184"/>
                <a:gd name="T57" fmla="*/ 21 h 184"/>
                <a:gd name="T58" fmla="*/ 48 w 184"/>
                <a:gd name="T59" fmla="*/ 11 h 184"/>
                <a:gd name="T60" fmla="*/ 64 w 184"/>
                <a:gd name="T61" fmla="*/ 4 h 184"/>
                <a:gd name="T62" fmla="*/ 82 w 184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84"/>
                <a:gd name="T98" fmla="*/ 184 w 184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84">
                  <a:moveTo>
                    <a:pt x="92" y="0"/>
                  </a:moveTo>
                  <a:lnTo>
                    <a:pt x="101" y="0"/>
                  </a:lnTo>
                  <a:lnTo>
                    <a:pt x="110" y="1"/>
                  </a:lnTo>
                  <a:lnTo>
                    <a:pt x="119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3" y="15"/>
                  </a:lnTo>
                  <a:lnTo>
                    <a:pt x="150" y="21"/>
                  </a:lnTo>
                  <a:lnTo>
                    <a:pt x="156" y="27"/>
                  </a:lnTo>
                  <a:lnTo>
                    <a:pt x="162" y="33"/>
                  </a:lnTo>
                  <a:lnTo>
                    <a:pt x="167" y="40"/>
                  </a:lnTo>
                  <a:lnTo>
                    <a:pt x="172" y="48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1" y="73"/>
                  </a:lnTo>
                  <a:lnTo>
                    <a:pt x="183" y="82"/>
                  </a:lnTo>
                  <a:lnTo>
                    <a:pt x="183" y="91"/>
                  </a:lnTo>
                  <a:lnTo>
                    <a:pt x="183" y="101"/>
                  </a:lnTo>
                  <a:lnTo>
                    <a:pt x="181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7" y="143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5" y="172"/>
                  </a:lnTo>
                  <a:lnTo>
                    <a:pt x="127" y="176"/>
                  </a:lnTo>
                  <a:lnTo>
                    <a:pt x="119" y="179"/>
                  </a:lnTo>
                  <a:lnTo>
                    <a:pt x="110" y="181"/>
                  </a:lnTo>
                  <a:lnTo>
                    <a:pt x="101" y="183"/>
                  </a:lnTo>
                  <a:lnTo>
                    <a:pt x="92" y="183"/>
                  </a:lnTo>
                  <a:lnTo>
                    <a:pt x="82" y="183"/>
                  </a:lnTo>
                  <a:lnTo>
                    <a:pt x="73" y="181"/>
                  </a:lnTo>
                  <a:lnTo>
                    <a:pt x="64" y="179"/>
                  </a:lnTo>
                  <a:lnTo>
                    <a:pt x="56" y="176"/>
                  </a:lnTo>
                  <a:lnTo>
                    <a:pt x="48" y="172"/>
                  </a:lnTo>
                  <a:lnTo>
                    <a:pt x="40" y="167"/>
                  </a:lnTo>
                  <a:lnTo>
                    <a:pt x="33" y="162"/>
                  </a:lnTo>
                  <a:lnTo>
                    <a:pt x="27" y="156"/>
                  </a:lnTo>
                  <a:lnTo>
                    <a:pt x="21" y="150"/>
                  </a:lnTo>
                  <a:lnTo>
                    <a:pt x="15" y="143"/>
                  </a:lnTo>
                  <a:lnTo>
                    <a:pt x="11" y="135"/>
                  </a:lnTo>
                  <a:lnTo>
                    <a:pt x="7" y="127"/>
                  </a:lnTo>
                  <a:lnTo>
                    <a:pt x="4" y="119"/>
                  </a:lnTo>
                  <a:lnTo>
                    <a:pt x="2" y="110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3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7"/>
                  </a:lnTo>
                  <a:lnTo>
                    <a:pt x="64" y="4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2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5" name="Freeform 430"/>
            <p:cNvSpPr>
              <a:spLocks/>
            </p:cNvSpPr>
            <p:nvPr/>
          </p:nvSpPr>
          <p:spPr bwMode="auto">
            <a:xfrm>
              <a:off x="1130" y="1567"/>
              <a:ext cx="92" cy="93"/>
            </a:xfrm>
            <a:custGeom>
              <a:avLst/>
              <a:gdLst>
                <a:gd name="T0" fmla="*/ 91 w 92"/>
                <a:gd name="T1" fmla="*/ 92 h 93"/>
                <a:gd name="T2" fmla="*/ 91 w 92"/>
                <a:gd name="T3" fmla="*/ 92 h 93"/>
                <a:gd name="T4" fmla="*/ 91 w 92"/>
                <a:gd name="T5" fmla="*/ 83 h 93"/>
                <a:gd name="T6" fmla="*/ 89 w 92"/>
                <a:gd name="T7" fmla="*/ 74 h 93"/>
                <a:gd name="T8" fmla="*/ 87 w 92"/>
                <a:gd name="T9" fmla="*/ 65 h 93"/>
                <a:gd name="T10" fmla="*/ 84 w 92"/>
                <a:gd name="T11" fmla="*/ 57 h 93"/>
                <a:gd name="T12" fmla="*/ 80 w 92"/>
                <a:gd name="T13" fmla="*/ 49 h 93"/>
                <a:gd name="T14" fmla="*/ 75 w 92"/>
                <a:gd name="T15" fmla="*/ 41 h 93"/>
                <a:gd name="T16" fmla="*/ 70 w 92"/>
                <a:gd name="T17" fmla="*/ 34 h 93"/>
                <a:gd name="T18" fmla="*/ 64 w 92"/>
                <a:gd name="T19" fmla="*/ 28 h 93"/>
                <a:gd name="T20" fmla="*/ 58 w 92"/>
                <a:gd name="T21" fmla="*/ 22 h 93"/>
                <a:gd name="T22" fmla="*/ 50 w 92"/>
                <a:gd name="T23" fmla="*/ 17 h 93"/>
                <a:gd name="T24" fmla="*/ 43 w 92"/>
                <a:gd name="T25" fmla="*/ 12 h 93"/>
                <a:gd name="T26" fmla="*/ 35 w 92"/>
                <a:gd name="T27" fmla="*/ 8 h 93"/>
                <a:gd name="T28" fmla="*/ 27 w 92"/>
                <a:gd name="T29" fmla="*/ 5 h 93"/>
                <a:gd name="T30" fmla="*/ 18 w 92"/>
                <a:gd name="T31" fmla="*/ 3 h 93"/>
                <a:gd name="T32" fmla="*/ 9 w 92"/>
                <a:gd name="T33" fmla="*/ 1 h 93"/>
                <a:gd name="T34" fmla="*/ 0 w 92"/>
                <a:gd name="T35" fmla="*/ 1 h 93"/>
                <a:gd name="T36" fmla="*/ 0 w 92"/>
                <a:gd name="T37" fmla="*/ 0 h 93"/>
                <a:gd name="T38" fmla="*/ 9 w 92"/>
                <a:gd name="T39" fmla="*/ 1 h 93"/>
                <a:gd name="T40" fmla="*/ 18 w 92"/>
                <a:gd name="T41" fmla="*/ 2 h 93"/>
                <a:gd name="T42" fmla="*/ 27 w 92"/>
                <a:gd name="T43" fmla="*/ 5 h 93"/>
                <a:gd name="T44" fmla="*/ 35 w 92"/>
                <a:gd name="T45" fmla="*/ 8 h 93"/>
                <a:gd name="T46" fmla="*/ 43 w 92"/>
                <a:gd name="T47" fmla="*/ 11 h 93"/>
                <a:gd name="T48" fmla="*/ 51 w 92"/>
                <a:gd name="T49" fmla="*/ 16 h 93"/>
                <a:gd name="T50" fmla="*/ 58 w 92"/>
                <a:gd name="T51" fmla="*/ 21 h 93"/>
                <a:gd name="T52" fmla="*/ 65 w 92"/>
                <a:gd name="T53" fmla="*/ 27 h 93"/>
                <a:gd name="T54" fmla="*/ 71 w 92"/>
                <a:gd name="T55" fmla="*/ 34 h 93"/>
                <a:gd name="T56" fmla="*/ 76 w 92"/>
                <a:gd name="T57" fmla="*/ 41 h 93"/>
                <a:gd name="T58" fmla="*/ 80 w 92"/>
                <a:gd name="T59" fmla="*/ 48 h 93"/>
                <a:gd name="T60" fmla="*/ 84 w 92"/>
                <a:gd name="T61" fmla="*/ 57 h 93"/>
                <a:gd name="T62" fmla="*/ 87 w 92"/>
                <a:gd name="T63" fmla="*/ 65 h 93"/>
                <a:gd name="T64" fmla="*/ 90 w 92"/>
                <a:gd name="T65" fmla="*/ 74 h 93"/>
                <a:gd name="T66" fmla="*/ 91 w 92"/>
                <a:gd name="T67" fmla="*/ 83 h 93"/>
                <a:gd name="T68" fmla="*/ 91 w 92"/>
                <a:gd name="T69" fmla="*/ 92 h 93"/>
                <a:gd name="T70" fmla="*/ 91 w 92"/>
                <a:gd name="T71" fmla="*/ 92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93"/>
                <a:gd name="T110" fmla="*/ 92 w 9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93">
                  <a:moveTo>
                    <a:pt x="91" y="92"/>
                  </a:moveTo>
                  <a:lnTo>
                    <a:pt x="91" y="92"/>
                  </a:lnTo>
                  <a:lnTo>
                    <a:pt x="91" y="83"/>
                  </a:lnTo>
                  <a:lnTo>
                    <a:pt x="89" y="74"/>
                  </a:lnTo>
                  <a:lnTo>
                    <a:pt x="87" y="65"/>
                  </a:lnTo>
                  <a:lnTo>
                    <a:pt x="84" y="57"/>
                  </a:lnTo>
                  <a:lnTo>
                    <a:pt x="80" y="49"/>
                  </a:lnTo>
                  <a:lnTo>
                    <a:pt x="75" y="41"/>
                  </a:lnTo>
                  <a:lnTo>
                    <a:pt x="70" y="34"/>
                  </a:lnTo>
                  <a:lnTo>
                    <a:pt x="64" y="28"/>
                  </a:lnTo>
                  <a:lnTo>
                    <a:pt x="58" y="22"/>
                  </a:lnTo>
                  <a:lnTo>
                    <a:pt x="50" y="17"/>
                  </a:lnTo>
                  <a:lnTo>
                    <a:pt x="43" y="12"/>
                  </a:lnTo>
                  <a:lnTo>
                    <a:pt x="35" y="8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7" y="5"/>
                  </a:lnTo>
                  <a:lnTo>
                    <a:pt x="35" y="8"/>
                  </a:lnTo>
                  <a:lnTo>
                    <a:pt x="43" y="11"/>
                  </a:lnTo>
                  <a:lnTo>
                    <a:pt x="51" y="16"/>
                  </a:lnTo>
                  <a:lnTo>
                    <a:pt x="58" y="21"/>
                  </a:lnTo>
                  <a:lnTo>
                    <a:pt x="65" y="27"/>
                  </a:lnTo>
                  <a:lnTo>
                    <a:pt x="71" y="34"/>
                  </a:lnTo>
                  <a:lnTo>
                    <a:pt x="76" y="41"/>
                  </a:lnTo>
                  <a:lnTo>
                    <a:pt x="80" y="48"/>
                  </a:lnTo>
                  <a:lnTo>
                    <a:pt x="84" y="57"/>
                  </a:lnTo>
                  <a:lnTo>
                    <a:pt x="87" y="65"/>
                  </a:lnTo>
                  <a:lnTo>
                    <a:pt x="90" y="74"/>
                  </a:lnTo>
                  <a:lnTo>
                    <a:pt x="91" y="83"/>
                  </a:lnTo>
                  <a:lnTo>
                    <a:pt x="91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6" name="Freeform 431"/>
            <p:cNvSpPr>
              <a:spLocks/>
            </p:cNvSpPr>
            <p:nvPr/>
          </p:nvSpPr>
          <p:spPr bwMode="auto">
            <a:xfrm>
              <a:off x="1130" y="1659"/>
              <a:ext cx="92" cy="93"/>
            </a:xfrm>
            <a:custGeom>
              <a:avLst/>
              <a:gdLst>
                <a:gd name="T0" fmla="*/ 0 w 92"/>
                <a:gd name="T1" fmla="*/ 92 h 93"/>
                <a:gd name="T2" fmla="*/ 0 w 92"/>
                <a:gd name="T3" fmla="*/ 92 h 93"/>
                <a:gd name="T4" fmla="*/ 9 w 92"/>
                <a:gd name="T5" fmla="*/ 91 h 93"/>
                <a:gd name="T6" fmla="*/ 18 w 92"/>
                <a:gd name="T7" fmla="*/ 90 h 93"/>
                <a:gd name="T8" fmla="*/ 27 w 92"/>
                <a:gd name="T9" fmla="*/ 88 h 93"/>
                <a:gd name="T10" fmla="*/ 35 w 92"/>
                <a:gd name="T11" fmla="*/ 85 h 93"/>
                <a:gd name="T12" fmla="*/ 43 w 92"/>
                <a:gd name="T13" fmla="*/ 81 h 93"/>
                <a:gd name="T14" fmla="*/ 50 w 92"/>
                <a:gd name="T15" fmla="*/ 76 h 93"/>
                <a:gd name="T16" fmla="*/ 58 w 92"/>
                <a:gd name="T17" fmla="*/ 71 h 93"/>
                <a:gd name="T18" fmla="*/ 64 w 92"/>
                <a:gd name="T19" fmla="*/ 65 h 93"/>
                <a:gd name="T20" fmla="*/ 70 w 92"/>
                <a:gd name="T21" fmla="*/ 58 h 93"/>
                <a:gd name="T22" fmla="*/ 75 w 92"/>
                <a:gd name="T23" fmla="*/ 51 h 93"/>
                <a:gd name="T24" fmla="*/ 80 w 92"/>
                <a:gd name="T25" fmla="*/ 44 h 93"/>
                <a:gd name="T26" fmla="*/ 84 w 92"/>
                <a:gd name="T27" fmla="*/ 36 h 93"/>
                <a:gd name="T28" fmla="*/ 87 w 92"/>
                <a:gd name="T29" fmla="*/ 28 h 93"/>
                <a:gd name="T30" fmla="*/ 89 w 92"/>
                <a:gd name="T31" fmla="*/ 19 h 93"/>
                <a:gd name="T32" fmla="*/ 91 w 92"/>
                <a:gd name="T33" fmla="*/ 10 h 93"/>
                <a:gd name="T34" fmla="*/ 91 w 92"/>
                <a:gd name="T35" fmla="*/ 0 h 93"/>
                <a:gd name="T36" fmla="*/ 91 w 92"/>
                <a:gd name="T37" fmla="*/ 0 h 93"/>
                <a:gd name="T38" fmla="*/ 91 w 92"/>
                <a:gd name="T39" fmla="*/ 10 h 93"/>
                <a:gd name="T40" fmla="*/ 90 w 92"/>
                <a:gd name="T41" fmla="*/ 19 h 93"/>
                <a:gd name="T42" fmla="*/ 87 w 92"/>
                <a:gd name="T43" fmla="*/ 28 h 93"/>
                <a:gd name="T44" fmla="*/ 84 w 92"/>
                <a:gd name="T45" fmla="*/ 36 h 93"/>
                <a:gd name="T46" fmla="*/ 80 w 92"/>
                <a:gd name="T47" fmla="*/ 44 h 93"/>
                <a:gd name="T48" fmla="*/ 76 w 92"/>
                <a:gd name="T49" fmla="*/ 52 h 93"/>
                <a:gd name="T50" fmla="*/ 71 w 92"/>
                <a:gd name="T51" fmla="*/ 59 h 93"/>
                <a:gd name="T52" fmla="*/ 65 w 92"/>
                <a:gd name="T53" fmla="*/ 65 h 93"/>
                <a:gd name="T54" fmla="*/ 58 w 92"/>
                <a:gd name="T55" fmla="*/ 71 h 93"/>
                <a:gd name="T56" fmla="*/ 51 w 92"/>
                <a:gd name="T57" fmla="*/ 76 h 93"/>
                <a:gd name="T58" fmla="*/ 43 w 92"/>
                <a:gd name="T59" fmla="*/ 81 h 93"/>
                <a:gd name="T60" fmla="*/ 35 w 92"/>
                <a:gd name="T61" fmla="*/ 85 h 93"/>
                <a:gd name="T62" fmla="*/ 27 w 92"/>
                <a:gd name="T63" fmla="*/ 88 h 93"/>
                <a:gd name="T64" fmla="*/ 18 w 92"/>
                <a:gd name="T65" fmla="*/ 90 h 93"/>
                <a:gd name="T66" fmla="*/ 9 w 92"/>
                <a:gd name="T67" fmla="*/ 92 h 93"/>
                <a:gd name="T68" fmla="*/ 0 w 92"/>
                <a:gd name="T69" fmla="*/ 92 h 93"/>
                <a:gd name="T70" fmla="*/ 0 w 92"/>
                <a:gd name="T71" fmla="*/ 92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93"/>
                <a:gd name="T110" fmla="*/ 92 w 9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93">
                  <a:moveTo>
                    <a:pt x="0" y="92"/>
                  </a:moveTo>
                  <a:lnTo>
                    <a:pt x="0" y="92"/>
                  </a:lnTo>
                  <a:lnTo>
                    <a:pt x="9" y="91"/>
                  </a:lnTo>
                  <a:lnTo>
                    <a:pt x="18" y="90"/>
                  </a:lnTo>
                  <a:lnTo>
                    <a:pt x="27" y="88"/>
                  </a:lnTo>
                  <a:lnTo>
                    <a:pt x="35" y="85"/>
                  </a:lnTo>
                  <a:lnTo>
                    <a:pt x="43" y="81"/>
                  </a:lnTo>
                  <a:lnTo>
                    <a:pt x="50" y="76"/>
                  </a:lnTo>
                  <a:lnTo>
                    <a:pt x="58" y="71"/>
                  </a:lnTo>
                  <a:lnTo>
                    <a:pt x="64" y="65"/>
                  </a:lnTo>
                  <a:lnTo>
                    <a:pt x="70" y="58"/>
                  </a:lnTo>
                  <a:lnTo>
                    <a:pt x="75" y="51"/>
                  </a:lnTo>
                  <a:lnTo>
                    <a:pt x="80" y="44"/>
                  </a:lnTo>
                  <a:lnTo>
                    <a:pt x="84" y="36"/>
                  </a:lnTo>
                  <a:lnTo>
                    <a:pt x="87" y="28"/>
                  </a:lnTo>
                  <a:lnTo>
                    <a:pt x="89" y="19"/>
                  </a:lnTo>
                  <a:lnTo>
                    <a:pt x="91" y="10"/>
                  </a:lnTo>
                  <a:lnTo>
                    <a:pt x="91" y="0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84" y="36"/>
                  </a:lnTo>
                  <a:lnTo>
                    <a:pt x="80" y="44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65" y="65"/>
                  </a:lnTo>
                  <a:lnTo>
                    <a:pt x="58" y="71"/>
                  </a:lnTo>
                  <a:lnTo>
                    <a:pt x="51" y="76"/>
                  </a:lnTo>
                  <a:lnTo>
                    <a:pt x="43" y="81"/>
                  </a:lnTo>
                  <a:lnTo>
                    <a:pt x="35" y="85"/>
                  </a:lnTo>
                  <a:lnTo>
                    <a:pt x="27" y="88"/>
                  </a:lnTo>
                  <a:lnTo>
                    <a:pt x="18" y="9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7" name="Freeform 432"/>
            <p:cNvSpPr>
              <a:spLocks/>
            </p:cNvSpPr>
            <p:nvPr/>
          </p:nvSpPr>
          <p:spPr bwMode="auto">
            <a:xfrm>
              <a:off x="1037" y="1659"/>
              <a:ext cx="94" cy="93"/>
            </a:xfrm>
            <a:custGeom>
              <a:avLst/>
              <a:gdLst>
                <a:gd name="T0" fmla="*/ 1 w 94"/>
                <a:gd name="T1" fmla="*/ 0 h 93"/>
                <a:gd name="T2" fmla="*/ 1 w 94"/>
                <a:gd name="T3" fmla="*/ 0 h 93"/>
                <a:gd name="T4" fmla="*/ 1 w 94"/>
                <a:gd name="T5" fmla="*/ 10 h 93"/>
                <a:gd name="T6" fmla="*/ 3 w 94"/>
                <a:gd name="T7" fmla="*/ 19 h 93"/>
                <a:gd name="T8" fmla="*/ 5 w 94"/>
                <a:gd name="T9" fmla="*/ 28 h 93"/>
                <a:gd name="T10" fmla="*/ 8 w 94"/>
                <a:gd name="T11" fmla="*/ 36 h 93"/>
                <a:gd name="T12" fmla="*/ 12 w 94"/>
                <a:gd name="T13" fmla="*/ 44 h 93"/>
                <a:gd name="T14" fmla="*/ 17 w 94"/>
                <a:gd name="T15" fmla="*/ 51 h 93"/>
                <a:gd name="T16" fmla="*/ 22 w 94"/>
                <a:gd name="T17" fmla="*/ 58 h 93"/>
                <a:gd name="T18" fmla="*/ 28 w 94"/>
                <a:gd name="T19" fmla="*/ 65 h 93"/>
                <a:gd name="T20" fmla="*/ 34 w 94"/>
                <a:gd name="T21" fmla="*/ 71 h 93"/>
                <a:gd name="T22" fmla="*/ 41 w 94"/>
                <a:gd name="T23" fmla="*/ 76 h 93"/>
                <a:gd name="T24" fmla="*/ 49 w 94"/>
                <a:gd name="T25" fmla="*/ 81 h 93"/>
                <a:gd name="T26" fmla="*/ 57 w 94"/>
                <a:gd name="T27" fmla="*/ 85 h 93"/>
                <a:gd name="T28" fmla="*/ 65 w 94"/>
                <a:gd name="T29" fmla="*/ 88 h 93"/>
                <a:gd name="T30" fmla="*/ 74 w 94"/>
                <a:gd name="T31" fmla="*/ 90 h 93"/>
                <a:gd name="T32" fmla="*/ 83 w 94"/>
                <a:gd name="T33" fmla="*/ 91 h 93"/>
                <a:gd name="T34" fmla="*/ 93 w 94"/>
                <a:gd name="T35" fmla="*/ 92 h 93"/>
                <a:gd name="T36" fmla="*/ 93 w 94"/>
                <a:gd name="T37" fmla="*/ 92 h 93"/>
                <a:gd name="T38" fmla="*/ 83 w 94"/>
                <a:gd name="T39" fmla="*/ 92 h 93"/>
                <a:gd name="T40" fmla="*/ 74 w 94"/>
                <a:gd name="T41" fmla="*/ 90 h 93"/>
                <a:gd name="T42" fmla="*/ 65 w 94"/>
                <a:gd name="T43" fmla="*/ 88 h 93"/>
                <a:gd name="T44" fmla="*/ 57 w 94"/>
                <a:gd name="T45" fmla="*/ 85 h 93"/>
                <a:gd name="T46" fmla="*/ 49 w 94"/>
                <a:gd name="T47" fmla="*/ 81 h 93"/>
                <a:gd name="T48" fmla="*/ 41 w 94"/>
                <a:gd name="T49" fmla="*/ 76 h 93"/>
                <a:gd name="T50" fmla="*/ 34 w 94"/>
                <a:gd name="T51" fmla="*/ 71 h 93"/>
                <a:gd name="T52" fmla="*/ 28 w 94"/>
                <a:gd name="T53" fmla="*/ 65 h 93"/>
                <a:gd name="T54" fmla="*/ 22 w 94"/>
                <a:gd name="T55" fmla="*/ 59 h 93"/>
                <a:gd name="T56" fmla="*/ 16 w 94"/>
                <a:gd name="T57" fmla="*/ 52 h 93"/>
                <a:gd name="T58" fmla="*/ 12 w 94"/>
                <a:gd name="T59" fmla="*/ 44 h 93"/>
                <a:gd name="T60" fmla="*/ 8 w 94"/>
                <a:gd name="T61" fmla="*/ 36 h 93"/>
                <a:gd name="T62" fmla="*/ 5 w 94"/>
                <a:gd name="T63" fmla="*/ 28 h 93"/>
                <a:gd name="T64" fmla="*/ 2 w 94"/>
                <a:gd name="T65" fmla="*/ 19 h 93"/>
                <a:gd name="T66" fmla="*/ 1 w 94"/>
                <a:gd name="T67" fmla="*/ 10 h 93"/>
                <a:gd name="T68" fmla="*/ 0 w 94"/>
                <a:gd name="T69" fmla="*/ 0 h 93"/>
                <a:gd name="T70" fmla="*/ 0 w 94"/>
                <a:gd name="T71" fmla="*/ 0 h 93"/>
                <a:gd name="T72" fmla="*/ 1 w 94"/>
                <a:gd name="T73" fmla="*/ 0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93"/>
                <a:gd name="T113" fmla="*/ 94 w 94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93">
                  <a:moveTo>
                    <a:pt x="1" y="0"/>
                  </a:moveTo>
                  <a:lnTo>
                    <a:pt x="1" y="0"/>
                  </a:lnTo>
                  <a:lnTo>
                    <a:pt x="1" y="10"/>
                  </a:lnTo>
                  <a:lnTo>
                    <a:pt x="3" y="19"/>
                  </a:lnTo>
                  <a:lnTo>
                    <a:pt x="5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7" y="51"/>
                  </a:lnTo>
                  <a:lnTo>
                    <a:pt x="22" y="58"/>
                  </a:lnTo>
                  <a:lnTo>
                    <a:pt x="28" y="65"/>
                  </a:lnTo>
                  <a:lnTo>
                    <a:pt x="34" y="71"/>
                  </a:lnTo>
                  <a:lnTo>
                    <a:pt x="41" y="76"/>
                  </a:lnTo>
                  <a:lnTo>
                    <a:pt x="49" y="81"/>
                  </a:lnTo>
                  <a:lnTo>
                    <a:pt x="57" y="85"/>
                  </a:lnTo>
                  <a:lnTo>
                    <a:pt x="65" y="88"/>
                  </a:lnTo>
                  <a:lnTo>
                    <a:pt x="74" y="90"/>
                  </a:lnTo>
                  <a:lnTo>
                    <a:pt x="83" y="91"/>
                  </a:lnTo>
                  <a:lnTo>
                    <a:pt x="93" y="92"/>
                  </a:lnTo>
                  <a:lnTo>
                    <a:pt x="83" y="92"/>
                  </a:lnTo>
                  <a:lnTo>
                    <a:pt x="74" y="90"/>
                  </a:lnTo>
                  <a:lnTo>
                    <a:pt x="65" y="88"/>
                  </a:lnTo>
                  <a:lnTo>
                    <a:pt x="57" y="85"/>
                  </a:lnTo>
                  <a:lnTo>
                    <a:pt x="49" y="81"/>
                  </a:lnTo>
                  <a:lnTo>
                    <a:pt x="41" y="76"/>
                  </a:lnTo>
                  <a:lnTo>
                    <a:pt x="34" y="71"/>
                  </a:lnTo>
                  <a:lnTo>
                    <a:pt x="28" y="65"/>
                  </a:lnTo>
                  <a:lnTo>
                    <a:pt x="22" y="59"/>
                  </a:lnTo>
                  <a:lnTo>
                    <a:pt x="16" y="52"/>
                  </a:lnTo>
                  <a:lnTo>
                    <a:pt x="12" y="44"/>
                  </a:lnTo>
                  <a:lnTo>
                    <a:pt x="8" y="36"/>
                  </a:lnTo>
                  <a:lnTo>
                    <a:pt x="5" y="28"/>
                  </a:lnTo>
                  <a:lnTo>
                    <a:pt x="2" y="19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8" name="Freeform 433"/>
            <p:cNvSpPr>
              <a:spLocks/>
            </p:cNvSpPr>
            <p:nvPr/>
          </p:nvSpPr>
          <p:spPr bwMode="auto">
            <a:xfrm>
              <a:off x="1037" y="1567"/>
              <a:ext cx="94" cy="93"/>
            </a:xfrm>
            <a:custGeom>
              <a:avLst/>
              <a:gdLst>
                <a:gd name="T0" fmla="*/ 93 w 94"/>
                <a:gd name="T1" fmla="*/ 1 h 93"/>
                <a:gd name="T2" fmla="*/ 93 w 94"/>
                <a:gd name="T3" fmla="*/ 1 h 93"/>
                <a:gd name="T4" fmla="*/ 83 w 94"/>
                <a:gd name="T5" fmla="*/ 1 h 93"/>
                <a:gd name="T6" fmla="*/ 74 w 94"/>
                <a:gd name="T7" fmla="*/ 3 h 93"/>
                <a:gd name="T8" fmla="*/ 65 w 94"/>
                <a:gd name="T9" fmla="*/ 5 h 93"/>
                <a:gd name="T10" fmla="*/ 57 w 94"/>
                <a:gd name="T11" fmla="*/ 8 h 93"/>
                <a:gd name="T12" fmla="*/ 49 w 94"/>
                <a:gd name="T13" fmla="*/ 12 h 93"/>
                <a:gd name="T14" fmla="*/ 41 w 94"/>
                <a:gd name="T15" fmla="*/ 17 h 93"/>
                <a:gd name="T16" fmla="*/ 34 w 94"/>
                <a:gd name="T17" fmla="*/ 22 h 93"/>
                <a:gd name="T18" fmla="*/ 28 w 94"/>
                <a:gd name="T19" fmla="*/ 28 h 93"/>
                <a:gd name="T20" fmla="*/ 22 w 94"/>
                <a:gd name="T21" fmla="*/ 34 h 93"/>
                <a:gd name="T22" fmla="*/ 17 w 94"/>
                <a:gd name="T23" fmla="*/ 41 h 93"/>
                <a:gd name="T24" fmla="*/ 12 w 94"/>
                <a:gd name="T25" fmla="*/ 49 h 93"/>
                <a:gd name="T26" fmla="*/ 8 w 94"/>
                <a:gd name="T27" fmla="*/ 57 h 93"/>
                <a:gd name="T28" fmla="*/ 5 w 94"/>
                <a:gd name="T29" fmla="*/ 65 h 93"/>
                <a:gd name="T30" fmla="*/ 3 w 94"/>
                <a:gd name="T31" fmla="*/ 74 h 93"/>
                <a:gd name="T32" fmla="*/ 1 w 94"/>
                <a:gd name="T33" fmla="*/ 83 h 93"/>
                <a:gd name="T34" fmla="*/ 1 w 94"/>
                <a:gd name="T35" fmla="*/ 92 h 93"/>
                <a:gd name="T36" fmla="*/ 0 w 94"/>
                <a:gd name="T37" fmla="*/ 92 h 93"/>
                <a:gd name="T38" fmla="*/ 1 w 94"/>
                <a:gd name="T39" fmla="*/ 83 h 93"/>
                <a:gd name="T40" fmla="*/ 2 w 94"/>
                <a:gd name="T41" fmla="*/ 74 h 93"/>
                <a:gd name="T42" fmla="*/ 5 w 94"/>
                <a:gd name="T43" fmla="*/ 65 h 93"/>
                <a:gd name="T44" fmla="*/ 8 w 94"/>
                <a:gd name="T45" fmla="*/ 57 h 93"/>
                <a:gd name="T46" fmla="*/ 12 w 94"/>
                <a:gd name="T47" fmla="*/ 48 h 93"/>
                <a:gd name="T48" fmla="*/ 16 w 94"/>
                <a:gd name="T49" fmla="*/ 41 h 93"/>
                <a:gd name="T50" fmla="*/ 22 w 94"/>
                <a:gd name="T51" fmla="*/ 34 h 93"/>
                <a:gd name="T52" fmla="*/ 28 w 94"/>
                <a:gd name="T53" fmla="*/ 27 h 93"/>
                <a:gd name="T54" fmla="*/ 34 w 94"/>
                <a:gd name="T55" fmla="*/ 21 h 93"/>
                <a:gd name="T56" fmla="*/ 41 w 94"/>
                <a:gd name="T57" fmla="*/ 16 h 93"/>
                <a:gd name="T58" fmla="*/ 49 w 94"/>
                <a:gd name="T59" fmla="*/ 11 h 93"/>
                <a:gd name="T60" fmla="*/ 57 w 94"/>
                <a:gd name="T61" fmla="*/ 8 h 93"/>
                <a:gd name="T62" fmla="*/ 65 w 94"/>
                <a:gd name="T63" fmla="*/ 5 h 93"/>
                <a:gd name="T64" fmla="*/ 74 w 94"/>
                <a:gd name="T65" fmla="*/ 2 h 93"/>
                <a:gd name="T66" fmla="*/ 83 w 94"/>
                <a:gd name="T67" fmla="*/ 1 h 93"/>
                <a:gd name="T68" fmla="*/ 93 w 94"/>
                <a:gd name="T69" fmla="*/ 0 h 93"/>
                <a:gd name="T70" fmla="*/ 93 w 94"/>
                <a:gd name="T71" fmla="*/ 0 h 93"/>
                <a:gd name="T72" fmla="*/ 93 w 94"/>
                <a:gd name="T73" fmla="*/ 1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93"/>
                <a:gd name="T113" fmla="*/ 94 w 94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93">
                  <a:moveTo>
                    <a:pt x="93" y="1"/>
                  </a:moveTo>
                  <a:lnTo>
                    <a:pt x="93" y="1"/>
                  </a:lnTo>
                  <a:lnTo>
                    <a:pt x="83" y="1"/>
                  </a:lnTo>
                  <a:lnTo>
                    <a:pt x="74" y="3"/>
                  </a:lnTo>
                  <a:lnTo>
                    <a:pt x="65" y="5"/>
                  </a:lnTo>
                  <a:lnTo>
                    <a:pt x="57" y="8"/>
                  </a:lnTo>
                  <a:lnTo>
                    <a:pt x="49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7"/>
                  </a:lnTo>
                  <a:lnTo>
                    <a:pt x="5" y="65"/>
                  </a:lnTo>
                  <a:lnTo>
                    <a:pt x="3" y="74"/>
                  </a:lnTo>
                  <a:lnTo>
                    <a:pt x="1" y="83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1" y="83"/>
                  </a:lnTo>
                  <a:lnTo>
                    <a:pt x="2" y="74"/>
                  </a:lnTo>
                  <a:lnTo>
                    <a:pt x="5" y="65"/>
                  </a:lnTo>
                  <a:lnTo>
                    <a:pt x="8" y="57"/>
                  </a:lnTo>
                  <a:lnTo>
                    <a:pt x="12" y="48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5" y="5"/>
                  </a:lnTo>
                  <a:lnTo>
                    <a:pt x="74" y="2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3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9" name="Freeform 434"/>
            <p:cNvSpPr>
              <a:spLocks/>
            </p:cNvSpPr>
            <p:nvPr/>
          </p:nvSpPr>
          <p:spPr bwMode="auto">
            <a:xfrm>
              <a:off x="1046" y="1575"/>
              <a:ext cx="169" cy="169"/>
            </a:xfrm>
            <a:custGeom>
              <a:avLst/>
              <a:gdLst>
                <a:gd name="T0" fmla="*/ 75 w 169"/>
                <a:gd name="T1" fmla="*/ 1 h 169"/>
                <a:gd name="T2" fmla="*/ 59 w 169"/>
                <a:gd name="T3" fmla="*/ 4 h 169"/>
                <a:gd name="T4" fmla="*/ 44 w 169"/>
                <a:gd name="T5" fmla="*/ 11 h 169"/>
                <a:gd name="T6" fmla="*/ 31 w 169"/>
                <a:gd name="T7" fmla="*/ 20 h 169"/>
                <a:gd name="T8" fmla="*/ 19 w 169"/>
                <a:gd name="T9" fmla="*/ 31 h 169"/>
                <a:gd name="T10" fmla="*/ 10 w 169"/>
                <a:gd name="T11" fmla="*/ 45 h 169"/>
                <a:gd name="T12" fmla="*/ 4 w 169"/>
                <a:gd name="T13" fmla="*/ 59 h 169"/>
                <a:gd name="T14" fmla="*/ 0 w 169"/>
                <a:gd name="T15" fmla="*/ 76 h 169"/>
                <a:gd name="T16" fmla="*/ 0 w 169"/>
                <a:gd name="T17" fmla="*/ 93 h 169"/>
                <a:gd name="T18" fmla="*/ 4 w 169"/>
                <a:gd name="T19" fmla="*/ 109 h 169"/>
                <a:gd name="T20" fmla="*/ 10 w 169"/>
                <a:gd name="T21" fmla="*/ 124 h 169"/>
                <a:gd name="T22" fmla="*/ 19 w 169"/>
                <a:gd name="T23" fmla="*/ 138 h 169"/>
                <a:gd name="T24" fmla="*/ 31 w 169"/>
                <a:gd name="T25" fmla="*/ 149 h 169"/>
                <a:gd name="T26" fmla="*/ 44 w 169"/>
                <a:gd name="T27" fmla="*/ 158 h 169"/>
                <a:gd name="T28" fmla="*/ 59 w 169"/>
                <a:gd name="T29" fmla="*/ 165 h 169"/>
                <a:gd name="T30" fmla="*/ 75 w 169"/>
                <a:gd name="T31" fmla="*/ 168 h 169"/>
                <a:gd name="T32" fmla="*/ 93 w 169"/>
                <a:gd name="T33" fmla="*/ 168 h 169"/>
                <a:gd name="T34" fmla="*/ 109 w 169"/>
                <a:gd name="T35" fmla="*/ 165 h 169"/>
                <a:gd name="T36" fmla="*/ 124 w 169"/>
                <a:gd name="T37" fmla="*/ 158 h 169"/>
                <a:gd name="T38" fmla="*/ 137 w 169"/>
                <a:gd name="T39" fmla="*/ 149 h 169"/>
                <a:gd name="T40" fmla="*/ 149 w 169"/>
                <a:gd name="T41" fmla="*/ 138 h 169"/>
                <a:gd name="T42" fmla="*/ 158 w 169"/>
                <a:gd name="T43" fmla="*/ 124 h 169"/>
                <a:gd name="T44" fmla="*/ 164 w 169"/>
                <a:gd name="T45" fmla="*/ 109 h 169"/>
                <a:gd name="T46" fmla="*/ 167 w 169"/>
                <a:gd name="T47" fmla="*/ 93 h 169"/>
                <a:gd name="T48" fmla="*/ 167 w 169"/>
                <a:gd name="T49" fmla="*/ 76 h 169"/>
                <a:gd name="T50" fmla="*/ 164 w 169"/>
                <a:gd name="T51" fmla="*/ 59 h 169"/>
                <a:gd name="T52" fmla="*/ 158 w 169"/>
                <a:gd name="T53" fmla="*/ 45 h 169"/>
                <a:gd name="T54" fmla="*/ 149 w 169"/>
                <a:gd name="T55" fmla="*/ 31 h 169"/>
                <a:gd name="T56" fmla="*/ 137 w 169"/>
                <a:gd name="T57" fmla="*/ 20 h 169"/>
                <a:gd name="T58" fmla="*/ 124 w 169"/>
                <a:gd name="T59" fmla="*/ 11 h 169"/>
                <a:gd name="T60" fmla="*/ 109 w 169"/>
                <a:gd name="T61" fmla="*/ 4 h 169"/>
                <a:gd name="T62" fmla="*/ 93 w 169"/>
                <a:gd name="T63" fmla="*/ 1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69"/>
                <a:gd name="T98" fmla="*/ 169 w 169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69">
                  <a:moveTo>
                    <a:pt x="84" y="0"/>
                  </a:move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6" y="117"/>
                  </a:lnTo>
                  <a:lnTo>
                    <a:pt x="10" y="124"/>
                  </a:lnTo>
                  <a:lnTo>
                    <a:pt x="14" y="131"/>
                  </a:lnTo>
                  <a:lnTo>
                    <a:pt x="19" y="138"/>
                  </a:lnTo>
                  <a:lnTo>
                    <a:pt x="25" y="144"/>
                  </a:lnTo>
                  <a:lnTo>
                    <a:pt x="31" y="149"/>
                  </a:lnTo>
                  <a:lnTo>
                    <a:pt x="37" y="154"/>
                  </a:lnTo>
                  <a:lnTo>
                    <a:pt x="44" y="158"/>
                  </a:lnTo>
                  <a:lnTo>
                    <a:pt x="51" y="162"/>
                  </a:lnTo>
                  <a:lnTo>
                    <a:pt x="59" y="165"/>
                  </a:lnTo>
                  <a:lnTo>
                    <a:pt x="67" y="167"/>
                  </a:lnTo>
                  <a:lnTo>
                    <a:pt x="75" y="168"/>
                  </a:lnTo>
                  <a:lnTo>
                    <a:pt x="84" y="168"/>
                  </a:lnTo>
                  <a:lnTo>
                    <a:pt x="93" y="168"/>
                  </a:lnTo>
                  <a:lnTo>
                    <a:pt x="101" y="167"/>
                  </a:lnTo>
                  <a:lnTo>
                    <a:pt x="109" y="165"/>
                  </a:lnTo>
                  <a:lnTo>
                    <a:pt x="116" y="162"/>
                  </a:lnTo>
                  <a:lnTo>
                    <a:pt x="124" y="158"/>
                  </a:lnTo>
                  <a:lnTo>
                    <a:pt x="131" y="154"/>
                  </a:lnTo>
                  <a:lnTo>
                    <a:pt x="137" y="149"/>
                  </a:lnTo>
                  <a:lnTo>
                    <a:pt x="143" y="144"/>
                  </a:lnTo>
                  <a:lnTo>
                    <a:pt x="149" y="138"/>
                  </a:lnTo>
                  <a:lnTo>
                    <a:pt x="153" y="131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4" y="109"/>
                  </a:lnTo>
                  <a:lnTo>
                    <a:pt x="166" y="101"/>
                  </a:lnTo>
                  <a:lnTo>
                    <a:pt x="167" y="93"/>
                  </a:lnTo>
                  <a:lnTo>
                    <a:pt x="168" y="84"/>
                  </a:lnTo>
                  <a:lnTo>
                    <a:pt x="167" y="76"/>
                  </a:lnTo>
                  <a:lnTo>
                    <a:pt x="166" y="67"/>
                  </a:lnTo>
                  <a:lnTo>
                    <a:pt x="164" y="59"/>
                  </a:lnTo>
                  <a:lnTo>
                    <a:pt x="161" y="52"/>
                  </a:lnTo>
                  <a:lnTo>
                    <a:pt x="158" y="45"/>
                  </a:lnTo>
                  <a:lnTo>
                    <a:pt x="153" y="38"/>
                  </a:lnTo>
                  <a:lnTo>
                    <a:pt x="149" y="31"/>
                  </a:lnTo>
                  <a:lnTo>
                    <a:pt x="143" y="25"/>
                  </a:lnTo>
                  <a:lnTo>
                    <a:pt x="137" y="20"/>
                  </a:lnTo>
                  <a:lnTo>
                    <a:pt x="131" y="15"/>
                  </a:lnTo>
                  <a:lnTo>
                    <a:pt x="124" y="11"/>
                  </a:lnTo>
                  <a:lnTo>
                    <a:pt x="116" y="7"/>
                  </a:lnTo>
                  <a:lnTo>
                    <a:pt x="109" y="4"/>
                  </a:lnTo>
                  <a:lnTo>
                    <a:pt x="101" y="2"/>
                  </a:lnTo>
                  <a:lnTo>
                    <a:pt x="93" y="1"/>
                  </a:lnTo>
                  <a:lnTo>
                    <a:pt x="84" y="0"/>
                  </a:lnTo>
                </a:path>
              </a:pathLst>
            </a:custGeom>
            <a:solidFill>
              <a:srgbClr val="63636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0" name="Freeform 435"/>
            <p:cNvSpPr>
              <a:spLocks/>
            </p:cNvSpPr>
            <p:nvPr/>
          </p:nvSpPr>
          <p:spPr bwMode="auto">
            <a:xfrm>
              <a:off x="1046" y="1575"/>
              <a:ext cx="85" cy="85"/>
            </a:xfrm>
            <a:custGeom>
              <a:avLst/>
              <a:gdLst>
                <a:gd name="T0" fmla="*/ 0 w 85"/>
                <a:gd name="T1" fmla="*/ 84 h 85"/>
                <a:gd name="T2" fmla="*/ 0 w 85"/>
                <a:gd name="T3" fmla="*/ 84 h 85"/>
                <a:gd name="T4" fmla="*/ 0 w 85"/>
                <a:gd name="T5" fmla="*/ 76 h 85"/>
                <a:gd name="T6" fmla="*/ 1 w 85"/>
                <a:gd name="T7" fmla="*/ 67 h 85"/>
                <a:gd name="T8" fmla="*/ 4 w 85"/>
                <a:gd name="T9" fmla="*/ 59 h 85"/>
                <a:gd name="T10" fmla="*/ 6 w 85"/>
                <a:gd name="T11" fmla="*/ 52 h 85"/>
                <a:gd name="T12" fmla="*/ 10 w 85"/>
                <a:gd name="T13" fmla="*/ 44 h 85"/>
                <a:gd name="T14" fmla="*/ 14 w 85"/>
                <a:gd name="T15" fmla="*/ 37 h 85"/>
                <a:gd name="T16" fmla="*/ 19 w 85"/>
                <a:gd name="T17" fmla="*/ 31 h 85"/>
                <a:gd name="T18" fmla="*/ 24 w 85"/>
                <a:gd name="T19" fmla="*/ 25 h 85"/>
                <a:gd name="T20" fmla="*/ 30 w 85"/>
                <a:gd name="T21" fmla="*/ 19 h 85"/>
                <a:gd name="T22" fmla="*/ 37 w 85"/>
                <a:gd name="T23" fmla="*/ 15 h 85"/>
                <a:gd name="T24" fmla="*/ 44 w 85"/>
                <a:gd name="T25" fmla="*/ 10 h 85"/>
                <a:gd name="T26" fmla="*/ 51 w 85"/>
                <a:gd name="T27" fmla="*/ 7 h 85"/>
                <a:gd name="T28" fmla="*/ 59 w 85"/>
                <a:gd name="T29" fmla="*/ 4 h 85"/>
                <a:gd name="T30" fmla="*/ 67 w 85"/>
                <a:gd name="T31" fmla="*/ 2 h 85"/>
                <a:gd name="T32" fmla="*/ 75 w 85"/>
                <a:gd name="T33" fmla="*/ 1 h 85"/>
                <a:gd name="T34" fmla="*/ 84 w 85"/>
                <a:gd name="T35" fmla="*/ 0 h 85"/>
                <a:gd name="T36" fmla="*/ 84 w 85"/>
                <a:gd name="T37" fmla="*/ 1 h 85"/>
                <a:gd name="T38" fmla="*/ 75 w 85"/>
                <a:gd name="T39" fmla="*/ 1 h 85"/>
                <a:gd name="T40" fmla="*/ 67 w 85"/>
                <a:gd name="T41" fmla="*/ 2 h 85"/>
                <a:gd name="T42" fmla="*/ 59 w 85"/>
                <a:gd name="T43" fmla="*/ 4 h 85"/>
                <a:gd name="T44" fmla="*/ 51 w 85"/>
                <a:gd name="T45" fmla="*/ 7 h 85"/>
                <a:gd name="T46" fmla="*/ 44 w 85"/>
                <a:gd name="T47" fmla="*/ 11 h 85"/>
                <a:gd name="T48" fmla="*/ 37 w 85"/>
                <a:gd name="T49" fmla="*/ 15 h 85"/>
                <a:gd name="T50" fmla="*/ 31 w 85"/>
                <a:gd name="T51" fmla="*/ 20 h 85"/>
                <a:gd name="T52" fmla="*/ 25 w 85"/>
                <a:gd name="T53" fmla="*/ 25 h 85"/>
                <a:gd name="T54" fmla="*/ 19 w 85"/>
                <a:gd name="T55" fmla="*/ 31 h 85"/>
                <a:gd name="T56" fmla="*/ 14 w 85"/>
                <a:gd name="T57" fmla="*/ 38 h 85"/>
                <a:gd name="T58" fmla="*/ 10 w 85"/>
                <a:gd name="T59" fmla="*/ 45 h 85"/>
                <a:gd name="T60" fmla="*/ 7 w 85"/>
                <a:gd name="T61" fmla="*/ 52 h 85"/>
                <a:gd name="T62" fmla="*/ 4 w 85"/>
                <a:gd name="T63" fmla="*/ 59 h 85"/>
                <a:gd name="T64" fmla="*/ 2 w 85"/>
                <a:gd name="T65" fmla="*/ 67 h 85"/>
                <a:gd name="T66" fmla="*/ 1 w 85"/>
                <a:gd name="T67" fmla="*/ 76 h 85"/>
                <a:gd name="T68" fmla="*/ 0 w 85"/>
                <a:gd name="T69" fmla="*/ 84 h 85"/>
                <a:gd name="T70" fmla="*/ 0 w 85"/>
                <a:gd name="T71" fmla="*/ 84 h 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5"/>
                <a:gd name="T110" fmla="*/ 85 w 85"/>
                <a:gd name="T111" fmla="*/ 85 h 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5">
                  <a:moveTo>
                    <a:pt x="0" y="84"/>
                  </a:moveTo>
                  <a:lnTo>
                    <a:pt x="0" y="84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4" y="59"/>
                  </a:lnTo>
                  <a:lnTo>
                    <a:pt x="6" y="52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1"/>
                  </a:lnTo>
                  <a:lnTo>
                    <a:pt x="24" y="25"/>
                  </a:lnTo>
                  <a:lnTo>
                    <a:pt x="30" y="19"/>
                  </a:lnTo>
                  <a:lnTo>
                    <a:pt x="37" y="15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84" y="1"/>
                  </a:ln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6"/>
                  </a:lnTo>
                  <a:lnTo>
                    <a:pt x="0" y="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1" name="Freeform 436"/>
            <p:cNvSpPr>
              <a:spLocks/>
            </p:cNvSpPr>
            <p:nvPr/>
          </p:nvSpPr>
          <p:spPr bwMode="auto">
            <a:xfrm>
              <a:off x="1046" y="1659"/>
              <a:ext cx="85" cy="86"/>
            </a:xfrm>
            <a:custGeom>
              <a:avLst/>
              <a:gdLst>
                <a:gd name="T0" fmla="*/ 84 w 85"/>
                <a:gd name="T1" fmla="*/ 85 h 86"/>
                <a:gd name="T2" fmla="*/ 84 w 85"/>
                <a:gd name="T3" fmla="*/ 85 h 86"/>
                <a:gd name="T4" fmla="*/ 75 w 85"/>
                <a:gd name="T5" fmla="*/ 84 h 86"/>
                <a:gd name="T6" fmla="*/ 67 w 85"/>
                <a:gd name="T7" fmla="*/ 83 h 86"/>
                <a:gd name="T8" fmla="*/ 59 w 85"/>
                <a:gd name="T9" fmla="*/ 81 h 86"/>
                <a:gd name="T10" fmla="*/ 51 w 85"/>
                <a:gd name="T11" fmla="*/ 78 h 86"/>
                <a:gd name="T12" fmla="*/ 44 w 85"/>
                <a:gd name="T13" fmla="*/ 74 h 86"/>
                <a:gd name="T14" fmla="*/ 37 w 85"/>
                <a:gd name="T15" fmla="*/ 70 h 86"/>
                <a:gd name="T16" fmla="*/ 30 w 85"/>
                <a:gd name="T17" fmla="*/ 65 h 86"/>
                <a:gd name="T18" fmla="*/ 24 w 85"/>
                <a:gd name="T19" fmla="*/ 60 h 86"/>
                <a:gd name="T20" fmla="*/ 19 w 85"/>
                <a:gd name="T21" fmla="*/ 54 h 86"/>
                <a:gd name="T22" fmla="*/ 14 w 85"/>
                <a:gd name="T23" fmla="*/ 47 h 86"/>
                <a:gd name="T24" fmla="*/ 10 w 85"/>
                <a:gd name="T25" fmla="*/ 40 h 86"/>
                <a:gd name="T26" fmla="*/ 6 w 85"/>
                <a:gd name="T27" fmla="*/ 33 h 86"/>
                <a:gd name="T28" fmla="*/ 4 w 85"/>
                <a:gd name="T29" fmla="*/ 25 h 86"/>
                <a:gd name="T30" fmla="*/ 1 w 85"/>
                <a:gd name="T31" fmla="*/ 17 h 86"/>
                <a:gd name="T32" fmla="*/ 0 w 85"/>
                <a:gd name="T33" fmla="*/ 9 h 86"/>
                <a:gd name="T34" fmla="*/ 0 w 85"/>
                <a:gd name="T35" fmla="*/ 0 h 86"/>
                <a:gd name="T36" fmla="*/ 0 w 85"/>
                <a:gd name="T37" fmla="*/ 0 h 86"/>
                <a:gd name="T38" fmla="*/ 1 w 85"/>
                <a:gd name="T39" fmla="*/ 9 h 86"/>
                <a:gd name="T40" fmla="*/ 2 w 85"/>
                <a:gd name="T41" fmla="*/ 17 h 86"/>
                <a:gd name="T42" fmla="*/ 4 w 85"/>
                <a:gd name="T43" fmla="*/ 25 h 86"/>
                <a:gd name="T44" fmla="*/ 7 w 85"/>
                <a:gd name="T45" fmla="*/ 33 h 86"/>
                <a:gd name="T46" fmla="*/ 10 w 85"/>
                <a:gd name="T47" fmla="*/ 40 h 86"/>
                <a:gd name="T48" fmla="*/ 14 w 85"/>
                <a:gd name="T49" fmla="*/ 47 h 86"/>
                <a:gd name="T50" fmla="*/ 19 w 85"/>
                <a:gd name="T51" fmla="*/ 54 h 86"/>
                <a:gd name="T52" fmla="*/ 25 w 85"/>
                <a:gd name="T53" fmla="*/ 59 h 86"/>
                <a:gd name="T54" fmla="*/ 31 w 85"/>
                <a:gd name="T55" fmla="*/ 65 h 86"/>
                <a:gd name="T56" fmla="*/ 37 w 85"/>
                <a:gd name="T57" fmla="*/ 70 h 86"/>
                <a:gd name="T58" fmla="*/ 44 w 85"/>
                <a:gd name="T59" fmla="*/ 74 h 86"/>
                <a:gd name="T60" fmla="*/ 51 w 85"/>
                <a:gd name="T61" fmla="*/ 77 h 86"/>
                <a:gd name="T62" fmla="*/ 59 w 85"/>
                <a:gd name="T63" fmla="*/ 80 h 86"/>
                <a:gd name="T64" fmla="*/ 67 w 85"/>
                <a:gd name="T65" fmla="*/ 82 h 86"/>
                <a:gd name="T66" fmla="*/ 75 w 85"/>
                <a:gd name="T67" fmla="*/ 84 h 86"/>
                <a:gd name="T68" fmla="*/ 84 w 85"/>
                <a:gd name="T69" fmla="*/ 84 h 86"/>
                <a:gd name="T70" fmla="*/ 84 w 85"/>
                <a:gd name="T71" fmla="*/ 84 h 86"/>
                <a:gd name="T72" fmla="*/ 84 w 85"/>
                <a:gd name="T73" fmla="*/ 85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85"/>
                  </a:moveTo>
                  <a:lnTo>
                    <a:pt x="84" y="85"/>
                  </a:lnTo>
                  <a:lnTo>
                    <a:pt x="75" y="84"/>
                  </a:lnTo>
                  <a:lnTo>
                    <a:pt x="67" y="83"/>
                  </a:lnTo>
                  <a:lnTo>
                    <a:pt x="59" y="81"/>
                  </a:lnTo>
                  <a:lnTo>
                    <a:pt x="51" y="78"/>
                  </a:lnTo>
                  <a:lnTo>
                    <a:pt x="44" y="74"/>
                  </a:lnTo>
                  <a:lnTo>
                    <a:pt x="37" y="70"/>
                  </a:lnTo>
                  <a:lnTo>
                    <a:pt x="30" y="65"/>
                  </a:lnTo>
                  <a:lnTo>
                    <a:pt x="24" y="60"/>
                  </a:lnTo>
                  <a:lnTo>
                    <a:pt x="19" y="54"/>
                  </a:lnTo>
                  <a:lnTo>
                    <a:pt x="14" y="47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4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4" y="25"/>
                  </a:lnTo>
                  <a:lnTo>
                    <a:pt x="7" y="33"/>
                  </a:lnTo>
                  <a:lnTo>
                    <a:pt x="10" y="40"/>
                  </a:lnTo>
                  <a:lnTo>
                    <a:pt x="14" y="47"/>
                  </a:lnTo>
                  <a:lnTo>
                    <a:pt x="19" y="54"/>
                  </a:lnTo>
                  <a:lnTo>
                    <a:pt x="25" y="59"/>
                  </a:lnTo>
                  <a:lnTo>
                    <a:pt x="31" y="65"/>
                  </a:lnTo>
                  <a:lnTo>
                    <a:pt x="37" y="70"/>
                  </a:lnTo>
                  <a:lnTo>
                    <a:pt x="44" y="74"/>
                  </a:lnTo>
                  <a:lnTo>
                    <a:pt x="51" y="77"/>
                  </a:lnTo>
                  <a:lnTo>
                    <a:pt x="59" y="80"/>
                  </a:lnTo>
                  <a:lnTo>
                    <a:pt x="67" y="82"/>
                  </a:lnTo>
                  <a:lnTo>
                    <a:pt x="75" y="84"/>
                  </a:lnTo>
                  <a:lnTo>
                    <a:pt x="84" y="84"/>
                  </a:lnTo>
                  <a:lnTo>
                    <a:pt x="84" y="8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2" name="Freeform 437"/>
            <p:cNvSpPr>
              <a:spLocks/>
            </p:cNvSpPr>
            <p:nvPr/>
          </p:nvSpPr>
          <p:spPr bwMode="auto">
            <a:xfrm>
              <a:off x="1130" y="1659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4 w 85"/>
                <a:gd name="T3" fmla="*/ 0 h 86"/>
                <a:gd name="T4" fmla="*/ 84 w 85"/>
                <a:gd name="T5" fmla="*/ 9 h 86"/>
                <a:gd name="T6" fmla="*/ 82 w 85"/>
                <a:gd name="T7" fmla="*/ 17 h 86"/>
                <a:gd name="T8" fmla="*/ 80 w 85"/>
                <a:gd name="T9" fmla="*/ 25 h 86"/>
                <a:gd name="T10" fmla="*/ 77 w 85"/>
                <a:gd name="T11" fmla="*/ 33 h 86"/>
                <a:gd name="T12" fmla="*/ 74 w 85"/>
                <a:gd name="T13" fmla="*/ 40 h 86"/>
                <a:gd name="T14" fmla="*/ 70 w 85"/>
                <a:gd name="T15" fmla="*/ 47 h 86"/>
                <a:gd name="T16" fmla="*/ 65 w 85"/>
                <a:gd name="T17" fmla="*/ 54 h 86"/>
                <a:gd name="T18" fmla="*/ 59 w 85"/>
                <a:gd name="T19" fmla="*/ 60 h 86"/>
                <a:gd name="T20" fmla="*/ 54 w 85"/>
                <a:gd name="T21" fmla="*/ 65 h 86"/>
                <a:gd name="T22" fmla="*/ 47 w 85"/>
                <a:gd name="T23" fmla="*/ 70 h 86"/>
                <a:gd name="T24" fmla="*/ 40 w 85"/>
                <a:gd name="T25" fmla="*/ 74 h 86"/>
                <a:gd name="T26" fmla="*/ 33 w 85"/>
                <a:gd name="T27" fmla="*/ 78 h 86"/>
                <a:gd name="T28" fmla="*/ 25 w 85"/>
                <a:gd name="T29" fmla="*/ 81 h 86"/>
                <a:gd name="T30" fmla="*/ 17 w 85"/>
                <a:gd name="T31" fmla="*/ 83 h 86"/>
                <a:gd name="T32" fmla="*/ 9 w 85"/>
                <a:gd name="T33" fmla="*/ 84 h 86"/>
                <a:gd name="T34" fmla="*/ 0 w 85"/>
                <a:gd name="T35" fmla="*/ 85 h 86"/>
                <a:gd name="T36" fmla="*/ 0 w 85"/>
                <a:gd name="T37" fmla="*/ 84 h 86"/>
                <a:gd name="T38" fmla="*/ 9 w 85"/>
                <a:gd name="T39" fmla="*/ 84 h 86"/>
                <a:gd name="T40" fmla="*/ 17 w 85"/>
                <a:gd name="T41" fmla="*/ 82 h 86"/>
                <a:gd name="T42" fmla="*/ 25 w 85"/>
                <a:gd name="T43" fmla="*/ 80 h 86"/>
                <a:gd name="T44" fmla="*/ 32 w 85"/>
                <a:gd name="T45" fmla="*/ 77 h 86"/>
                <a:gd name="T46" fmla="*/ 40 w 85"/>
                <a:gd name="T47" fmla="*/ 74 h 86"/>
                <a:gd name="T48" fmla="*/ 47 w 85"/>
                <a:gd name="T49" fmla="*/ 70 h 86"/>
                <a:gd name="T50" fmla="*/ 53 w 85"/>
                <a:gd name="T51" fmla="*/ 65 h 86"/>
                <a:gd name="T52" fmla="*/ 59 w 85"/>
                <a:gd name="T53" fmla="*/ 59 h 86"/>
                <a:gd name="T54" fmla="*/ 64 w 85"/>
                <a:gd name="T55" fmla="*/ 54 h 86"/>
                <a:gd name="T56" fmla="*/ 69 w 85"/>
                <a:gd name="T57" fmla="*/ 47 h 86"/>
                <a:gd name="T58" fmla="*/ 73 w 85"/>
                <a:gd name="T59" fmla="*/ 40 h 86"/>
                <a:gd name="T60" fmla="*/ 77 w 85"/>
                <a:gd name="T61" fmla="*/ 33 h 86"/>
                <a:gd name="T62" fmla="*/ 80 w 85"/>
                <a:gd name="T63" fmla="*/ 25 h 86"/>
                <a:gd name="T64" fmla="*/ 82 w 85"/>
                <a:gd name="T65" fmla="*/ 17 h 86"/>
                <a:gd name="T66" fmla="*/ 83 w 85"/>
                <a:gd name="T67" fmla="*/ 9 h 86"/>
                <a:gd name="T68" fmla="*/ 83 w 85"/>
                <a:gd name="T69" fmla="*/ 0 h 86"/>
                <a:gd name="T70" fmla="*/ 83 w 85"/>
                <a:gd name="T71" fmla="*/ 0 h 86"/>
                <a:gd name="T72" fmla="*/ 84 w 85"/>
                <a:gd name="T73" fmla="*/ 0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82" y="17"/>
                  </a:lnTo>
                  <a:lnTo>
                    <a:pt x="80" y="25"/>
                  </a:lnTo>
                  <a:lnTo>
                    <a:pt x="77" y="33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5" y="54"/>
                  </a:lnTo>
                  <a:lnTo>
                    <a:pt x="59" y="60"/>
                  </a:lnTo>
                  <a:lnTo>
                    <a:pt x="54" y="65"/>
                  </a:lnTo>
                  <a:lnTo>
                    <a:pt x="47" y="70"/>
                  </a:lnTo>
                  <a:lnTo>
                    <a:pt x="40" y="74"/>
                  </a:lnTo>
                  <a:lnTo>
                    <a:pt x="33" y="78"/>
                  </a:lnTo>
                  <a:lnTo>
                    <a:pt x="25" y="81"/>
                  </a:lnTo>
                  <a:lnTo>
                    <a:pt x="17" y="83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9" y="84"/>
                  </a:lnTo>
                  <a:lnTo>
                    <a:pt x="17" y="82"/>
                  </a:lnTo>
                  <a:lnTo>
                    <a:pt x="25" y="80"/>
                  </a:lnTo>
                  <a:lnTo>
                    <a:pt x="32" y="77"/>
                  </a:lnTo>
                  <a:lnTo>
                    <a:pt x="40" y="74"/>
                  </a:lnTo>
                  <a:lnTo>
                    <a:pt x="47" y="70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4" y="54"/>
                  </a:lnTo>
                  <a:lnTo>
                    <a:pt x="69" y="47"/>
                  </a:lnTo>
                  <a:lnTo>
                    <a:pt x="73" y="40"/>
                  </a:lnTo>
                  <a:lnTo>
                    <a:pt x="77" y="33"/>
                  </a:lnTo>
                  <a:lnTo>
                    <a:pt x="80" y="25"/>
                  </a:lnTo>
                  <a:lnTo>
                    <a:pt x="82" y="17"/>
                  </a:lnTo>
                  <a:lnTo>
                    <a:pt x="83" y="9"/>
                  </a:lnTo>
                  <a:lnTo>
                    <a:pt x="83" y="0"/>
                  </a:lnTo>
                  <a:lnTo>
                    <a:pt x="8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3" name="Freeform 438"/>
            <p:cNvSpPr>
              <a:spLocks/>
            </p:cNvSpPr>
            <p:nvPr/>
          </p:nvSpPr>
          <p:spPr bwMode="auto">
            <a:xfrm>
              <a:off x="1130" y="1575"/>
              <a:ext cx="85" cy="85"/>
            </a:xfrm>
            <a:custGeom>
              <a:avLst/>
              <a:gdLst>
                <a:gd name="T0" fmla="*/ 0 w 85"/>
                <a:gd name="T1" fmla="*/ 0 h 85"/>
                <a:gd name="T2" fmla="*/ 0 w 85"/>
                <a:gd name="T3" fmla="*/ 0 h 85"/>
                <a:gd name="T4" fmla="*/ 9 w 85"/>
                <a:gd name="T5" fmla="*/ 1 h 85"/>
                <a:gd name="T6" fmla="*/ 17 w 85"/>
                <a:gd name="T7" fmla="*/ 2 h 85"/>
                <a:gd name="T8" fmla="*/ 25 w 85"/>
                <a:gd name="T9" fmla="*/ 4 h 85"/>
                <a:gd name="T10" fmla="*/ 33 w 85"/>
                <a:gd name="T11" fmla="*/ 7 h 85"/>
                <a:gd name="T12" fmla="*/ 40 w 85"/>
                <a:gd name="T13" fmla="*/ 10 h 85"/>
                <a:gd name="T14" fmla="*/ 47 w 85"/>
                <a:gd name="T15" fmla="*/ 15 h 85"/>
                <a:gd name="T16" fmla="*/ 54 w 85"/>
                <a:gd name="T17" fmla="*/ 19 h 85"/>
                <a:gd name="T18" fmla="*/ 59 w 85"/>
                <a:gd name="T19" fmla="*/ 25 h 85"/>
                <a:gd name="T20" fmla="*/ 65 w 85"/>
                <a:gd name="T21" fmla="*/ 31 h 85"/>
                <a:gd name="T22" fmla="*/ 70 w 85"/>
                <a:gd name="T23" fmla="*/ 37 h 85"/>
                <a:gd name="T24" fmla="*/ 74 w 85"/>
                <a:gd name="T25" fmla="*/ 44 h 85"/>
                <a:gd name="T26" fmla="*/ 77 w 85"/>
                <a:gd name="T27" fmla="*/ 52 h 85"/>
                <a:gd name="T28" fmla="*/ 80 w 85"/>
                <a:gd name="T29" fmla="*/ 59 h 85"/>
                <a:gd name="T30" fmla="*/ 82 w 85"/>
                <a:gd name="T31" fmla="*/ 67 h 85"/>
                <a:gd name="T32" fmla="*/ 84 w 85"/>
                <a:gd name="T33" fmla="*/ 76 h 85"/>
                <a:gd name="T34" fmla="*/ 84 w 85"/>
                <a:gd name="T35" fmla="*/ 84 h 85"/>
                <a:gd name="T36" fmla="*/ 83 w 85"/>
                <a:gd name="T37" fmla="*/ 84 h 85"/>
                <a:gd name="T38" fmla="*/ 83 w 85"/>
                <a:gd name="T39" fmla="*/ 76 h 85"/>
                <a:gd name="T40" fmla="*/ 82 w 85"/>
                <a:gd name="T41" fmla="*/ 67 h 85"/>
                <a:gd name="T42" fmla="*/ 80 w 85"/>
                <a:gd name="T43" fmla="*/ 59 h 85"/>
                <a:gd name="T44" fmla="*/ 77 w 85"/>
                <a:gd name="T45" fmla="*/ 52 h 85"/>
                <a:gd name="T46" fmla="*/ 73 w 85"/>
                <a:gd name="T47" fmla="*/ 45 h 85"/>
                <a:gd name="T48" fmla="*/ 69 w 85"/>
                <a:gd name="T49" fmla="*/ 38 h 85"/>
                <a:gd name="T50" fmla="*/ 64 w 85"/>
                <a:gd name="T51" fmla="*/ 31 h 85"/>
                <a:gd name="T52" fmla="*/ 59 w 85"/>
                <a:gd name="T53" fmla="*/ 25 h 85"/>
                <a:gd name="T54" fmla="*/ 53 w 85"/>
                <a:gd name="T55" fmla="*/ 20 h 85"/>
                <a:gd name="T56" fmla="*/ 47 w 85"/>
                <a:gd name="T57" fmla="*/ 15 h 85"/>
                <a:gd name="T58" fmla="*/ 40 w 85"/>
                <a:gd name="T59" fmla="*/ 11 h 85"/>
                <a:gd name="T60" fmla="*/ 32 w 85"/>
                <a:gd name="T61" fmla="*/ 7 h 85"/>
                <a:gd name="T62" fmla="*/ 25 w 85"/>
                <a:gd name="T63" fmla="*/ 4 h 85"/>
                <a:gd name="T64" fmla="*/ 17 w 85"/>
                <a:gd name="T65" fmla="*/ 2 h 85"/>
                <a:gd name="T66" fmla="*/ 9 w 85"/>
                <a:gd name="T67" fmla="*/ 1 h 85"/>
                <a:gd name="T68" fmla="*/ 0 w 85"/>
                <a:gd name="T69" fmla="*/ 1 h 85"/>
                <a:gd name="T70" fmla="*/ 0 w 85"/>
                <a:gd name="T71" fmla="*/ 1 h 85"/>
                <a:gd name="T72" fmla="*/ 0 w 85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5"/>
                <a:gd name="T113" fmla="*/ 85 w 85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5">
                  <a:moveTo>
                    <a:pt x="0" y="0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7" y="2"/>
                  </a:lnTo>
                  <a:lnTo>
                    <a:pt x="25" y="4"/>
                  </a:lnTo>
                  <a:lnTo>
                    <a:pt x="33" y="7"/>
                  </a:lnTo>
                  <a:lnTo>
                    <a:pt x="40" y="10"/>
                  </a:lnTo>
                  <a:lnTo>
                    <a:pt x="47" y="15"/>
                  </a:lnTo>
                  <a:lnTo>
                    <a:pt x="54" y="19"/>
                  </a:lnTo>
                  <a:lnTo>
                    <a:pt x="59" y="25"/>
                  </a:lnTo>
                  <a:lnTo>
                    <a:pt x="65" y="31"/>
                  </a:lnTo>
                  <a:lnTo>
                    <a:pt x="70" y="37"/>
                  </a:lnTo>
                  <a:lnTo>
                    <a:pt x="74" y="44"/>
                  </a:lnTo>
                  <a:lnTo>
                    <a:pt x="77" y="52"/>
                  </a:lnTo>
                  <a:lnTo>
                    <a:pt x="80" y="59"/>
                  </a:lnTo>
                  <a:lnTo>
                    <a:pt x="82" y="67"/>
                  </a:lnTo>
                  <a:lnTo>
                    <a:pt x="84" y="76"/>
                  </a:lnTo>
                  <a:lnTo>
                    <a:pt x="84" y="84"/>
                  </a:lnTo>
                  <a:lnTo>
                    <a:pt x="83" y="84"/>
                  </a:lnTo>
                  <a:lnTo>
                    <a:pt x="83" y="76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7" y="52"/>
                  </a:lnTo>
                  <a:lnTo>
                    <a:pt x="73" y="45"/>
                  </a:lnTo>
                  <a:lnTo>
                    <a:pt x="69" y="38"/>
                  </a:lnTo>
                  <a:lnTo>
                    <a:pt x="64" y="31"/>
                  </a:lnTo>
                  <a:lnTo>
                    <a:pt x="59" y="25"/>
                  </a:lnTo>
                  <a:lnTo>
                    <a:pt x="53" y="20"/>
                  </a:lnTo>
                  <a:lnTo>
                    <a:pt x="47" y="15"/>
                  </a:lnTo>
                  <a:lnTo>
                    <a:pt x="40" y="11"/>
                  </a:lnTo>
                  <a:lnTo>
                    <a:pt x="32" y="7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4" name="Freeform 439"/>
            <p:cNvSpPr>
              <a:spLocks/>
            </p:cNvSpPr>
            <p:nvPr/>
          </p:nvSpPr>
          <p:spPr bwMode="auto">
            <a:xfrm>
              <a:off x="1056" y="1585"/>
              <a:ext cx="149" cy="149"/>
            </a:xfrm>
            <a:custGeom>
              <a:avLst/>
              <a:gdLst>
                <a:gd name="T0" fmla="*/ 66 w 149"/>
                <a:gd name="T1" fmla="*/ 1 h 149"/>
                <a:gd name="T2" fmla="*/ 52 w 149"/>
                <a:gd name="T3" fmla="*/ 4 h 149"/>
                <a:gd name="T4" fmla="*/ 39 w 149"/>
                <a:gd name="T5" fmla="*/ 9 h 149"/>
                <a:gd name="T6" fmla="*/ 27 w 149"/>
                <a:gd name="T7" fmla="*/ 17 h 149"/>
                <a:gd name="T8" fmla="*/ 17 w 149"/>
                <a:gd name="T9" fmla="*/ 27 h 149"/>
                <a:gd name="T10" fmla="*/ 9 w 149"/>
                <a:gd name="T11" fmla="*/ 39 h 149"/>
                <a:gd name="T12" fmla="*/ 3 w 149"/>
                <a:gd name="T13" fmla="*/ 53 h 149"/>
                <a:gd name="T14" fmla="*/ 0 w 149"/>
                <a:gd name="T15" fmla="*/ 67 h 149"/>
                <a:gd name="T16" fmla="*/ 0 w 149"/>
                <a:gd name="T17" fmla="*/ 82 h 149"/>
                <a:gd name="T18" fmla="*/ 3 w 149"/>
                <a:gd name="T19" fmla="*/ 96 h 149"/>
                <a:gd name="T20" fmla="*/ 9 w 149"/>
                <a:gd name="T21" fmla="*/ 110 h 149"/>
                <a:gd name="T22" fmla="*/ 17 w 149"/>
                <a:gd name="T23" fmla="*/ 121 h 149"/>
                <a:gd name="T24" fmla="*/ 27 w 149"/>
                <a:gd name="T25" fmla="*/ 131 h 149"/>
                <a:gd name="T26" fmla="*/ 39 w 149"/>
                <a:gd name="T27" fmla="*/ 139 h 149"/>
                <a:gd name="T28" fmla="*/ 52 w 149"/>
                <a:gd name="T29" fmla="*/ 145 h 149"/>
                <a:gd name="T30" fmla="*/ 66 w 149"/>
                <a:gd name="T31" fmla="*/ 148 h 149"/>
                <a:gd name="T32" fmla="*/ 82 w 149"/>
                <a:gd name="T33" fmla="*/ 148 h 149"/>
                <a:gd name="T34" fmla="*/ 96 w 149"/>
                <a:gd name="T35" fmla="*/ 145 h 149"/>
                <a:gd name="T36" fmla="*/ 109 w 149"/>
                <a:gd name="T37" fmla="*/ 139 h 149"/>
                <a:gd name="T38" fmla="*/ 121 w 149"/>
                <a:gd name="T39" fmla="*/ 131 h 149"/>
                <a:gd name="T40" fmla="*/ 131 w 149"/>
                <a:gd name="T41" fmla="*/ 121 h 149"/>
                <a:gd name="T42" fmla="*/ 139 w 149"/>
                <a:gd name="T43" fmla="*/ 110 h 149"/>
                <a:gd name="T44" fmla="*/ 145 w 149"/>
                <a:gd name="T45" fmla="*/ 96 h 149"/>
                <a:gd name="T46" fmla="*/ 147 w 149"/>
                <a:gd name="T47" fmla="*/ 82 h 149"/>
                <a:gd name="T48" fmla="*/ 147 w 149"/>
                <a:gd name="T49" fmla="*/ 67 h 149"/>
                <a:gd name="T50" fmla="*/ 145 w 149"/>
                <a:gd name="T51" fmla="*/ 53 h 149"/>
                <a:gd name="T52" fmla="*/ 139 w 149"/>
                <a:gd name="T53" fmla="*/ 39 h 149"/>
                <a:gd name="T54" fmla="*/ 131 w 149"/>
                <a:gd name="T55" fmla="*/ 27 h 149"/>
                <a:gd name="T56" fmla="*/ 121 w 149"/>
                <a:gd name="T57" fmla="*/ 17 h 149"/>
                <a:gd name="T58" fmla="*/ 109 w 149"/>
                <a:gd name="T59" fmla="*/ 9 h 149"/>
                <a:gd name="T60" fmla="*/ 96 w 149"/>
                <a:gd name="T61" fmla="*/ 4 h 149"/>
                <a:gd name="T62" fmla="*/ 82 w 149"/>
                <a:gd name="T63" fmla="*/ 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9"/>
                <a:gd name="T98" fmla="*/ 149 w 149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9">
                  <a:moveTo>
                    <a:pt x="74" y="0"/>
                  </a:move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9"/>
                  </a:lnTo>
                  <a:lnTo>
                    <a:pt x="3" y="96"/>
                  </a:lnTo>
                  <a:lnTo>
                    <a:pt x="6" y="103"/>
                  </a:lnTo>
                  <a:lnTo>
                    <a:pt x="9" y="110"/>
                  </a:lnTo>
                  <a:lnTo>
                    <a:pt x="13" y="116"/>
                  </a:lnTo>
                  <a:lnTo>
                    <a:pt x="17" y="121"/>
                  </a:lnTo>
                  <a:lnTo>
                    <a:pt x="22" y="127"/>
                  </a:lnTo>
                  <a:lnTo>
                    <a:pt x="27" y="131"/>
                  </a:lnTo>
                  <a:lnTo>
                    <a:pt x="33" y="136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9" y="147"/>
                  </a:lnTo>
                  <a:lnTo>
                    <a:pt x="66" y="148"/>
                  </a:lnTo>
                  <a:lnTo>
                    <a:pt x="74" y="148"/>
                  </a:lnTo>
                  <a:lnTo>
                    <a:pt x="82" y="148"/>
                  </a:lnTo>
                  <a:lnTo>
                    <a:pt x="89" y="147"/>
                  </a:lnTo>
                  <a:lnTo>
                    <a:pt x="96" y="145"/>
                  </a:lnTo>
                  <a:lnTo>
                    <a:pt x="103" y="142"/>
                  </a:lnTo>
                  <a:lnTo>
                    <a:pt x="109" y="139"/>
                  </a:lnTo>
                  <a:lnTo>
                    <a:pt x="115" y="136"/>
                  </a:lnTo>
                  <a:lnTo>
                    <a:pt x="121" y="131"/>
                  </a:lnTo>
                  <a:lnTo>
                    <a:pt x="126" y="127"/>
                  </a:lnTo>
                  <a:lnTo>
                    <a:pt x="131" y="121"/>
                  </a:lnTo>
                  <a:lnTo>
                    <a:pt x="135" y="116"/>
                  </a:lnTo>
                  <a:lnTo>
                    <a:pt x="139" y="110"/>
                  </a:lnTo>
                  <a:lnTo>
                    <a:pt x="142" y="103"/>
                  </a:lnTo>
                  <a:lnTo>
                    <a:pt x="145" y="96"/>
                  </a:lnTo>
                  <a:lnTo>
                    <a:pt x="146" y="89"/>
                  </a:lnTo>
                  <a:lnTo>
                    <a:pt x="147" y="82"/>
                  </a:lnTo>
                  <a:lnTo>
                    <a:pt x="148" y="74"/>
                  </a:lnTo>
                  <a:lnTo>
                    <a:pt x="147" y="67"/>
                  </a:lnTo>
                  <a:lnTo>
                    <a:pt x="146" y="59"/>
                  </a:lnTo>
                  <a:lnTo>
                    <a:pt x="145" y="53"/>
                  </a:lnTo>
                  <a:lnTo>
                    <a:pt x="142" y="46"/>
                  </a:lnTo>
                  <a:lnTo>
                    <a:pt x="139" y="39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1" y="17"/>
                  </a:lnTo>
                  <a:lnTo>
                    <a:pt x="115" y="13"/>
                  </a:lnTo>
                  <a:lnTo>
                    <a:pt x="109" y="9"/>
                  </a:lnTo>
                  <a:lnTo>
                    <a:pt x="103" y="6"/>
                  </a:lnTo>
                  <a:lnTo>
                    <a:pt x="96" y="4"/>
                  </a:lnTo>
                  <a:lnTo>
                    <a:pt x="89" y="2"/>
                  </a:lnTo>
                  <a:lnTo>
                    <a:pt x="82" y="1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5" name="Freeform 440"/>
            <p:cNvSpPr>
              <a:spLocks/>
            </p:cNvSpPr>
            <p:nvPr/>
          </p:nvSpPr>
          <p:spPr bwMode="auto">
            <a:xfrm>
              <a:off x="1056" y="1585"/>
              <a:ext cx="75" cy="75"/>
            </a:xfrm>
            <a:custGeom>
              <a:avLst/>
              <a:gdLst>
                <a:gd name="T0" fmla="*/ 0 w 75"/>
                <a:gd name="T1" fmla="*/ 74 h 75"/>
                <a:gd name="T2" fmla="*/ 0 w 75"/>
                <a:gd name="T3" fmla="*/ 74 h 75"/>
                <a:gd name="T4" fmla="*/ 0 w 75"/>
                <a:gd name="T5" fmla="*/ 67 h 75"/>
                <a:gd name="T6" fmla="*/ 1 w 75"/>
                <a:gd name="T7" fmla="*/ 59 h 75"/>
                <a:gd name="T8" fmla="*/ 3 w 75"/>
                <a:gd name="T9" fmla="*/ 53 h 75"/>
                <a:gd name="T10" fmla="*/ 6 w 75"/>
                <a:gd name="T11" fmla="*/ 45 h 75"/>
                <a:gd name="T12" fmla="*/ 9 w 75"/>
                <a:gd name="T13" fmla="*/ 39 h 75"/>
                <a:gd name="T14" fmla="*/ 12 w 75"/>
                <a:gd name="T15" fmla="*/ 33 h 75"/>
                <a:gd name="T16" fmla="*/ 17 w 75"/>
                <a:gd name="T17" fmla="*/ 27 h 75"/>
                <a:gd name="T18" fmla="*/ 21 w 75"/>
                <a:gd name="T19" fmla="*/ 22 h 75"/>
                <a:gd name="T20" fmla="*/ 27 w 75"/>
                <a:gd name="T21" fmla="*/ 17 h 75"/>
                <a:gd name="T22" fmla="*/ 32 w 75"/>
                <a:gd name="T23" fmla="*/ 13 h 75"/>
                <a:gd name="T24" fmla="*/ 39 w 75"/>
                <a:gd name="T25" fmla="*/ 9 h 75"/>
                <a:gd name="T26" fmla="*/ 45 w 75"/>
                <a:gd name="T27" fmla="*/ 6 h 75"/>
                <a:gd name="T28" fmla="*/ 52 w 75"/>
                <a:gd name="T29" fmla="*/ 3 h 75"/>
                <a:gd name="T30" fmla="*/ 59 w 75"/>
                <a:gd name="T31" fmla="*/ 2 h 75"/>
                <a:gd name="T32" fmla="*/ 66 w 75"/>
                <a:gd name="T33" fmla="*/ 1 h 75"/>
                <a:gd name="T34" fmla="*/ 74 w 75"/>
                <a:gd name="T35" fmla="*/ 0 h 75"/>
                <a:gd name="T36" fmla="*/ 74 w 75"/>
                <a:gd name="T37" fmla="*/ 1 h 75"/>
                <a:gd name="T38" fmla="*/ 66 w 75"/>
                <a:gd name="T39" fmla="*/ 1 h 75"/>
                <a:gd name="T40" fmla="*/ 59 w 75"/>
                <a:gd name="T41" fmla="*/ 2 h 75"/>
                <a:gd name="T42" fmla="*/ 52 w 75"/>
                <a:gd name="T43" fmla="*/ 4 h 75"/>
                <a:gd name="T44" fmla="*/ 45 w 75"/>
                <a:gd name="T45" fmla="*/ 7 h 75"/>
                <a:gd name="T46" fmla="*/ 39 w 75"/>
                <a:gd name="T47" fmla="*/ 10 h 75"/>
                <a:gd name="T48" fmla="*/ 33 w 75"/>
                <a:gd name="T49" fmla="*/ 13 h 75"/>
                <a:gd name="T50" fmla="*/ 27 w 75"/>
                <a:gd name="T51" fmla="*/ 18 h 75"/>
                <a:gd name="T52" fmla="*/ 22 w 75"/>
                <a:gd name="T53" fmla="*/ 22 h 75"/>
                <a:gd name="T54" fmla="*/ 17 w 75"/>
                <a:gd name="T55" fmla="*/ 28 h 75"/>
                <a:gd name="T56" fmla="*/ 13 w 75"/>
                <a:gd name="T57" fmla="*/ 33 h 75"/>
                <a:gd name="T58" fmla="*/ 9 w 75"/>
                <a:gd name="T59" fmla="*/ 39 h 75"/>
                <a:gd name="T60" fmla="*/ 6 w 75"/>
                <a:gd name="T61" fmla="*/ 46 h 75"/>
                <a:gd name="T62" fmla="*/ 3 w 75"/>
                <a:gd name="T63" fmla="*/ 53 h 75"/>
                <a:gd name="T64" fmla="*/ 2 w 75"/>
                <a:gd name="T65" fmla="*/ 59 h 75"/>
                <a:gd name="T66" fmla="*/ 1 w 75"/>
                <a:gd name="T67" fmla="*/ 67 h 75"/>
                <a:gd name="T68" fmla="*/ 0 w 75"/>
                <a:gd name="T69" fmla="*/ 74 h 75"/>
                <a:gd name="T70" fmla="*/ 0 w 75"/>
                <a:gd name="T71" fmla="*/ 74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75"/>
                <a:gd name="T110" fmla="*/ 75 w 75"/>
                <a:gd name="T111" fmla="*/ 75 h 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75">
                  <a:moveTo>
                    <a:pt x="0" y="74"/>
                  </a:move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3" y="53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2" y="33"/>
                  </a:lnTo>
                  <a:lnTo>
                    <a:pt x="17" y="27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7"/>
                  </a:lnTo>
                  <a:lnTo>
                    <a:pt x="39" y="10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2" y="59"/>
                  </a:lnTo>
                  <a:lnTo>
                    <a:pt x="1" y="67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6" name="Freeform 441"/>
            <p:cNvSpPr>
              <a:spLocks/>
            </p:cNvSpPr>
            <p:nvPr/>
          </p:nvSpPr>
          <p:spPr bwMode="auto">
            <a:xfrm>
              <a:off x="1056" y="1659"/>
              <a:ext cx="75" cy="76"/>
            </a:xfrm>
            <a:custGeom>
              <a:avLst/>
              <a:gdLst>
                <a:gd name="T0" fmla="*/ 74 w 75"/>
                <a:gd name="T1" fmla="*/ 75 h 76"/>
                <a:gd name="T2" fmla="*/ 74 w 75"/>
                <a:gd name="T3" fmla="*/ 75 h 76"/>
                <a:gd name="T4" fmla="*/ 66 w 75"/>
                <a:gd name="T5" fmla="*/ 74 h 76"/>
                <a:gd name="T6" fmla="*/ 59 w 75"/>
                <a:gd name="T7" fmla="*/ 73 h 76"/>
                <a:gd name="T8" fmla="*/ 52 w 75"/>
                <a:gd name="T9" fmla="*/ 71 h 76"/>
                <a:gd name="T10" fmla="*/ 45 w 75"/>
                <a:gd name="T11" fmla="*/ 69 h 76"/>
                <a:gd name="T12" fmla="*/ 39 w 75"/>
                <a:gd name="T13" fmla="*/ 65 h 76"/>
                <a:gd name="T14" fmla="*/ 32 w 75"/>
                <a:gd name="T15" fmla="*/ 62 h 76"/>
                <a:gd name="T16" fmla="*/ 27 w 75"/>
                <a:gd name="T17" fmla="*/ 57 h 76"/>
                <a:gd name="T18" fmla="*/ 21 w 75"/>
                <a:gd name="T19" fmla="*/ 53 h 76"/>
                <a:gd name="T20" fmla="*/ 17 w 75"/>
                <a:gd name="T21" fmla="*/ 47 h 76"/>
                <a:gd name="T22" fmla="*/ 12 w 75"/>
                <a:gd name="T23" fmla="*/ 42 h 76"/>
                <a:gd name="T24" fmla="*/ 9 w 75"/>
                <a:gd name="T25" fmla="*/ 36 h 76"/>
                <a:gd name="T26" fmla="*/ 6 w 75"/>
                <a:gd name="T27" fmla="*/ 29 h 76"/>
                <a:gd name="T28" fmla="*/ 3 w 75"/>
                <a:gd name="T29" fmla="*/ 22 h 76"/>
                <a:gd name="T30" fmla="*/ 1 w 75"/>
                <a:gd name="T31" fmla="*/ 15 h 76"/>
                <a:gd name="T32" fmla="*/ 0 w 75"/>
                <a:gd name="T33" fmla="*/ 8 h 76"/>
                <a:gd name="T34" fmla="*/ 0 w 75"/>
                <a:gd name="T35" fmla="*/ 0 h 76"/>
                <a:gd name="T36" fmla="*/ 0 w 75"/>
                <a:gd name="T37" fmla="*/ 0 h 76"/>
                <a:gd name="T38" fmla="*/ 1 w 75"/>
                <a:gd name="T39" fmla="*/ 8 h 76"/>
                <a:gd name="T40" fmla="*/ 2 w 75"/>
                <a:gd name="T41" fmla="*/ 15 h 76"/>
                <a:gd name="T42" fmla="*/ 3 w 75"/>
                <a:gd name="T43" fmla="*/ 22 h 76"/>
                <a:gd name="T44" fmla="*/ 6 w 75"/>
                <a:gd name="T45" fmla="*/ 29 h 76"/>
                <a:gd name="T46" fmla="*/ 9 w 75"/>
                <a:gd name="T47" fmla="*/ 35 h 76"/>
                <a:gd name="T48" fmla="*/ 13 w 75"/>
                <a:gd name="T49" fmla="*/ 42 h 76"/>
                <a:gd name="T50" fmla="*/ 17 w 75"/>
                <a:gd name="T51" fmla="*/ 47 h 76"/>
                <a:gd name="T52" fmla="*/ 22 w 75"/>
                <a:gd name="T53" fmla="*/ 52 h 76"/>
                <a:gd name="T54" fmla="*/ 27 w 75"/>
                <a:gd name="T55" fmla="*/ 57 h 76"/>
                <a:gd name="T56" fmla="*/ 33 w 75"/>
                <a:gd name="T57" fmla="*/ 61 h 76"/>
                <a:gd name="T58" fmla="*/ 39 w 75"/>
                <a:gd name="T59" fmla="*/ 65 h 76"/>
                <a:gd name="T60" fmla="*/ 45 w 75"/>
                <a:gd name="T61" fmla="*/ 68 h 76"/>
                <a:gd name="T62" fmla="*/ 52 w 75"/>
                <a:gd name="T63" fmla="*/ 71 h 76"/>
                <a:gd name="T64" fmla="*/ 59 w 75"/>
                <a:gd name="T65" fmla="*/ 73 h 76"/>
                <a:gd name="T66" fmla="*/ 66 w 75"/>
                <a:gd name="T67" fmla="*/ 74 h 76"/>
                <a:gd name="T68" fmla="*/ 74 w 75"/>
                <a:gd name="T69" fmla="*/ 74 h 76"/>
                <a:gd name="T70" fmla="*/ 74 w 75"/>
                <a:gd name="T71" fmla="*/ 74 h 76"/>
                <a:gd name="T72" fmla="*/ 74 w 75"/>
                <a:gd name="T73" fmla="*/ 75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6"/>
                <a:gd name="T113" fmla="*/ 75 w 75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6">
                  <a:moveTo>
                    <a:pt x="74" y="75"/>
                  </a:moveTo>
                  <a:lnTo>
                    <a:pt x="74" y="75"/>
                  </a:lnTo>
                  <a:lnTo>
                    <a:pt x="66" y="74"/>
                  </a:lnTo>
                  <a:lnTo>
                    <a:pt x="59" y="73"/>
                  </a:lnTo>
                  <a:lnTo>
                    <a:pt x="52" y="71"/>
                  </a:lnTo>
                  <a:lnTo>
                    <a:pt x="45" y="69"/>
                  </a:lnTo>
                  <a:lnTo>
                    <a:pt x="39" y="65"/>
                  </a:lnTo>
                  <a:lnTo>
                    <a:pt x="32" y="62"/>
                  </a:lnTo>
                  <a:lnTo>
                    <a:pt x="27" y="57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2" y="42"/>
                  </a:lnTo>
                  <a:lnTo>
                    <a:pt x="9" y="36"/>
                  </a:lnTo>
                  <a:lnTo>
                    <a:pt x="6" y="29"/>
                  </a:lnTo>
                  <a:lnTo>
                    <a:pt x="3" y="22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6" y="29"/>
                  </a:lnTo>
                  <a:lnTo>
                    <a:pt x="9" y="35"/>
                  </a:lnTo>
                  <a:lnTo>
                    <a:pt x="13" y="42"/>
                  </a:lnTo>
                  <a:lnTo>
                    <a:pt x="17" y="47"/>
                  </a:lnTo>
                  <a:lnTo>
                    <a:pt x="22" y="52"/>
                  </a:lnTo>
                  <a:lnTo>
                    <a:pt x="27" y="57"/>
                  </a:lnTo>
                  <a:lnTo>
                    <a:pt x="33" y="61"/>
                  </a:lnTo>
                  <a:lnTo>
                    <a:pt x="39" y="65"/>
                  </a:lnTo>
                  <a:lnTo>
                    <a:pt x="45" y="68"/>
                  </a:lnTo>
                  <a:lnTo>
                    <a:pt x="52" y="71"/>
                  </a:lnTo>
                  <a:lnTo>
                    <a:pt x="59" y="73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74" y="7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7" name="Freeform 442"/>
            <p:cNvSpPr>
              <a:spLocks/>
            </p:cNvSpPr>
            <p:nvPr/>
          </p:nvSpPr>
          <p:spPr bwMode="auto">
            <a:xfrm>
              <a:off x="1130" y="1659"/>
              <a:ext cx="75" cy="76"/>
            </a:xfrm>
            <a:custGeom>
              <a:avLst/>
              <a:gdLst>
                <a:gd name="T0" fmla="*/ 74 w 75"/>
                <a:gd name="T1" fmla="*/ 0 h 76"/>
                <a:gd name="T2" fmla="*/ 74 w 75"/>
                <a:gd name="T3" fmla="*/ 0 h 76"/>
                <a:gd name="T4" fmla="*/ 74 w 75"/>
                <a:gd name="T5" fmla="*/ 8 h 76"/>
                <a:gd name="T6" fmla="*/ 73 w 75"/>
                <a:gd name="T7" fmla="*/ 15 h 76"/>
                <a:gd name="T8" fmla="*/ 71 w 75"/>
                <a:gd name="T9" fmla="*/ 22 h 76"/>
                <a:gd name="T10" fmla="*/ 68 w 75"/>
                <a:gd name="T11" fmla="*/ 29 h 76"/>
                <a:gd name="T12" fmla="*/ 65 w 75"/>
                <a:gd name="T13" fmla="*/ 36 h 76"/>
                <a:gd name="T14" fmla="*/ 61 w 75"/>
                <a:gd name="T15" fmla="*/ 42 h 76"/>
                <a:gd name="T16" fmla="*/ 57 w 75"/>
                <a:gd name="T17" fmla="*/ 47 h 76"/>
                <a:gd name="T18" fmla="*/ 52 w 75"/>
                <a:gd name="T19" fmla="*/ 53 h 76"/>
                <a:gd name="T20" fmla="*/ 47 w 75"/>
                <a:gd name="T21" fmla="*/ 57 h 76"/>
                <a:gd name="T22" fmla="*/ 41 w 75"/>
                <a:gd name="T23" fmla="*/ 62 h 76"/>
                <a:gd name="T24" fmla="*/ 35 w 75"/>
                <a:gd name="T25" fmla="*/ 65 h 76"/>
                <a:gd name="T26" fmla="*/ 29 w 75"/>
                <a:gd name="T27" fmla="*/ 69 h 76"/>
                <a:gd name="T28" fmla="*/ 22 w 75"/>
                <a:gd name="T29" fmla="*/ 71 h 76"/>
                <a:gd name="T30" fmla="*/ 15 w 75"/>
                <a:gd name="T31" fmla="*/ 73 h 76"/>
                <a:gd name="T32" fmla="*/ 8 w 75"/>
                <a:gd name="T33" fmla="*/ 74 h 76"/>
                <a:gd name="T34" fmla="*/ 0 w 75"/>
                <a:gd name="T35" fmla="*/ 75 h 76"/>
                <a:gd name="T36" fmla="*/ 0 w 75"/>
                <a:gd name="T37" fmla="*/ 74 h 76"/>
                <a:gd name="T38" fmla="*/ 8 w 75"/>
                <a:gd name="T39" fmla="*/ 74 h 76"/>
                <a:gd name="T40" fmla="*/ 15 w 75"/>
                <a:gd name="T41" fmla="*/ 73 h 76"/>
                <a:gd name="T42" fmla="*/ 22 w 75"/>
                <a:gd name="T43" fmla="*/ 71 h 76"/>
                <a:gd name="T44" fmla="*/ 28 w 75"/>
                <a:gd name="T45" fmla="*/ 68 h 76"/>
                <a:gd name="T46" fmla="*/ 35 w 75"/>
                <a:gd name="T47" fmla="*/ 65 h 76"/>
                <a:gd name="T48" fmla="*/ 41 w 75"/>
                <a:gd name="T49" fmla="*/ 61 h 76"/>
                <a:gd name="T50" fmla="*/ 47 w 75"/>
                <a:gd name="T51" fmla="*/ 57 h 76"/>
                <a:gd name="T52" fmla="*/ 52 w 75"/>
                <a:gd name="T53" fmla="*/ 52 h 76"/>
                <a:gd name="T54" fmla="*/ 57 w 75"/>
                <a:gd name="T55" fmla="*/ 47 h 76"/>
                <a:gd name="T56" fmla="*/ 61 w 75"/>
                <a:gd name="T57" fmla="*/ 42 h 76"/>
                <a:gd name="T58" fmla="*/ 65 w 75"/>
                <a:gd name="T59" fmla="*/ 35 h 76"/>
                <a:gd name="T60" fmla="*/ 68 w 75"/>
                <a:gd name="T61" fmla="*/ 29 h 76"/>
                <a:gd name="T62" fmla="*/ 70 w 75"/>
                <a:gd name="T63" fmla="*/ 22 h 76"/>
                <a:gd name="T64" fmla="*/ 72 w 75"/>
                <a:gd name="T65" fmla="*/ 15 h 76"/>
                <a:gd name="T66" fmla="*/ 73 w 75"/>
                <a:gd name="T67" fmla="*/ 8 h 76"/>
                <a:gd name="T68" fmla="*/ 73 w 75"/>
                <a:gd name="T69" fmla="*/ 0 h 76"/>
                <a:gd name="T70" fmla="*/ 73 w 75"/>
                <a:gd name="T71" fmla="*/ 0 h 76"/>
                <a:gd name="T72" fmla="*/ 74 w 75"/>
                <a:gd name="T73" fmla="*/ 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6"/>
                <a:gd name="T113" fmla="*/ 75 w 75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6">
                  <a:moveTo>
                    <a:pt x="74" y="0"/>
                  </a:moveTo>
                  <a:lnTo>
                    <a:pt x="74" y="0"/>
                  </a:lnTo>
                  <a:lnTo>
                    <a:pt x="74" y="8"/>
                  </a:lnTo>
                  <a:lnTo>
                    <a:pt x="73" y="15"/>
                  </a:lnTo>
                  <a:lnTo>
                    <a:pt x="71" y="22"/>
                  </a:lnTo>
                  <a:lnTo>
                    <a:pt x="68" y="29"/>
                  </a:lnTo>
                  <a:lnTo>
                    <a:pt x="65" y="36"/>
                  </a:lnTo>
                  <a:lnTo>
                    <a:pt x="61" y="42"/>
                  </a:lnTo>
                  <a:lnTo>
                    <a:pt x="57" y="47"/>
                  </a:lnTo>
                  <a:lnTo>
                    <a:pt x="52" y="53"/>
                  </a:lnTo>
                  <a:lnTo>
                    <a:pt x="47" y="57"/>
                  </a:lnTo>
                  <a:lnTo>
                    <a:pt x="41" y="62"/>
                  </a:lnTo>
                  <a:lnTo>
                    <a:pt x="35" y="65"/>
                  </a:lnTo>
                  <a:lnTo>
                    <a:pt x="29" y="69"/>
                  </a:lnTo>
                  <a:lnTo>
                    <a:pt x="22" y="71"/>
                  </a:lnTo>
                  <a:lnTo>
                    <a:pt x="15" y="73"/>
                  </a:lnTo>
                  <a:lnTo>
                    <a:pt x="8" y="74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8" y="74"/>
                  </a:lnTo>
                  <a:lnTo>
                    <a:pt x="15" y="73"/>
                  </a:lnTo>
                  <a:lnTo>
                    <a:pt x="22" y="71"/>
                  </a:lnTo>
                  <a:lnTo>
                    <a:pt x="28" y="68"/>
                  </a:lnTo>
                  <a:lnTo>
                    <a:pt x="35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1" y="42"/>
                  </a:lnTo>
                  <a:lnTo>
                    <a:pt x="65" y="35"/>
                  </a:lnTo>
                  <a:lnTo>
                    <a:pt x="68" y="29"/>
                  </a:lnTo>
                  <a:lnTo>
                    <a:pt x="70" y="22"/>
                  </a:lnTo>
                  <a:lnTo>
                    <a:pt x="72" y="15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8" name="Freeform 443"/>
            <p:cNvSpPr>
              <a:spLocks/>
            </p:cNvSpPr>
            <p:nvPr/>
          </p:nvSpPr>
          <p:spPr bwMode="auto">
            <a:xfrm>
              <a:off x="1130" y="1585"/>
              <a:ext cx="75" cy="75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8 w 75"/>
                <a:gd name="T5" fmla="*/ 1 h 75"/>
                <a:gd name="T6" fmla="*/ 15 w 75"/>
                <a:gd name="T7" fmla="*/ 2 h 75"/>
                <a:gd name="T8" fmla="*/ 22 w 75"/>
                <a:gd name="T9" fmla="*/ 3 h 75"/>
                <a:gd name="T10" fmla="*/ 29 w 75"/>
                <a:gd name="T11" fmla="*/ 6 h 75"/>
                <a:gd name="T12" fmla="*/ 35 w 75"/>
                <a:gd name="T13" fmla="*/ 9 h 75"/>
                <a:gd name="T14" fmla="*/ 41 w 75"/>
                <a:gd name="T15" fmla="*/ 13 h 75"/>
                <a:gd name="T16" fmla="*/ 47 w 75"/>
                <a:gd name="T17" fmla="*/ 17 h 75"/>
                <a:gd name="T18" fmla="*/ 52 w 75"/>
                <a:gd name="T19" fmla="*/ 22 h 75"/>
                <a:gd name="T20" fmla="*/ 57 w 75"/>
                <a:gd name="T21" fmla="*/ 27 h 75"/>
                <a:gd name="T22" fmla="*/ 61 w 75"/>
                <a:gd name="T23" fmla="*/ 33 h 75"/>
                <a:gd name="T24" fmla="*/ 65 w 75"/>
                <a:gd name="T25" fmla="*/ 39 h 75"/>
                <a:gd name="T26" fmla="*/ 68 w 75"/>
                <a:gd name="T27" fmla="*/ 45 h 75"/>
                <a:gd name="T28" fmla="*/ 71 w 75"/>
                <a:gd name="T29" fmla="*/ 53 h 75"/>
                <a:gd name="T30" fmla="*/ 73 w 75"/>
                <a:gd name="T31" fmla="*/ 59 h 75"/>
                <a:gd name="T32" fmla="*/ 74 w 75"/>
                <a:gd name="T33" fmla="*/ 67 h 75"/>
                <a:gd name="T34" fmla="*/ 74 w 75"/>
                <a:gd name="T35" fmla="*/ 74 h 75"/>
                <a:gd name="T36" fmla="*/ 73 w 75"/>
                <a:gd name="T37" fmla="*/ 74 h 75"/>
                <a:gd name="T38" fmla="*/ 73 w 75"/>
                <a:gd name="T39" fmla="*/ 67 h 75"/>
                <a:gd name="T40" fmla="*/ 72 w 75"/>
                <a:gd name="T41" fmla="*/ 59 h 75"/>
                <a:gd name="T42" fmla="*/ 70 w 75"/>
                <a:gd name="T43" fmla="*/ 53 h 75"/>
                <a:gd name="T44" fmla="*/ 68 w 75"/>
                <a:gd name="T45" fmla="*/ 46 h 75"/>
                <a:gd name="T46" fmla="*/ 65 w 75"/>
                <a:gd name="T47" fmla="*/ 39 h 75"/>
                <a:gd name="T48" fmla="*/ 61 w 75"/>
                <a:gd name="T49" fmla="*/ 33 h 75"/>
                <a:gd name="T50" fmla="*/ 57 w 75"/>
                <a:gd name="T51" fmla="*/ 28 h 75"/>
                <a:gd name="T52" fmla="*/ 52 w 75"/>
                <a:gd name="T53" fmla="*/ 22 h 75"/>
                <a:gd name="T54" fmla="*/ 47 w 75"/>
                <a:gd name="T55" fmla="*/ 18 h 75"/>
                <a:gd name="T56" fmla="*/ 41 w 75"/>
                <a:gd name="T57" fmla="*/ 13 h 75"/>
                <a:gd name="T58" fmla="*/ 35 w 75"/>
                <a:gd name="T59" fmla="*/ 10 h 75"/>
                <a:gd name="T60" fmla="*/ 28 w 75"/>
                <a:gd name="T61" fmla="*/ 7 h 75"/>
                <a:gd name="T62" fmla="*/ 22 w 75"/>
                <a:gd name="T63" fmla="*/ 4 h 75"/>
                <a:gd name="T64" fmla="*/ 15 w 75"/>
                <a:gd name="T65" fmla="*/ 2 h 75"/>
                <a:gd name="T66" fmla="*/ 8 w 75"/>
                <a:gd name="T67" fmla="*/ 1 h 75"/>
                <a:gd name="T68" fmla="*/ 0 w 75"/>
                <a:gd name="T69" fmla="*/ 1 h 75"/>
                <a:gd name="T70" fmla="*/ 0 w 75"/>
                <a:gd name="T71" fmla="*/ 1 h 75"/>
                <a:gd name="T72" fmla="*/ 0 w 75"/>
                <a:gd name="T73" fmla="*/ 0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5"/>
                <a:gd name="T113" fmla="*/ 75 w 75"/>
                <a:gd name="T114" fmla="*/ 75 h 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5">
                  <a:moveTo>
                    <a:pt x="0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9" y="6"/>
                  </a:lnTo>
                  <a:lnTo>
                    <a:pt x="35" y="9"/>
                  </a:lnTo>
                  <a:lnTo>
                    <a:pt x="41" y="13"/>
                  </a:lnTo>
                  <a:lnTo>
                    <a:pt x="47" y="17"/>
                  </a:lnTo>
                  <a:lnTo>
                    <a:pt x="52" y="22"/>
                  </a:lnTo>
                  <a:lnTo>
                    <a:pt x="57" y="27"/>
                  </a:lnTo>
                  <a:lnTo>
                    <a:pt x="61" y="33"/>
                  </a:lnTo>
                  <a:lnTo>
                    <a:pt x="65" y="39"/>
                  </a:lnTo>
                  <a:lnTo>
                    <a:pt x="68" y="45"/>
                  </a:lnTo>
                  <a:lnTo>
                    <a:pt x="71" y="53"/>
                  </a:lnTo>
                  <a:lnTo>
                    <a:pt x="73" y="59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3" y="67"/>
                  </a:lnTo>
                  <a:lnTo>
                    <a:pt x="72" y="59"/>
                  </a:lnTo>
                  <a:lnTo>
                    <a:pt x="70" y="53"/>
                  </a:lnTo>
                  <a:lnTo>
                    <a:pt x="68" y="46"/>
                  </a:lnTo>
                  <a:lnTo>
                    <a:pt x="65" y="39"/>
                  </a:lnTo>
                  <a:lnTo>
                    <a:pt x="61" y="33"/>
                  </a:lnTo>
                  <a:lnTo>
                    <a:pt x="57" y="28"/>
                  </a:lnTo>
                  <a:lnTo>
                    <a:pt x="52" y="22"/>
                  </a:lnTo>
                  <a:lnTo>
                    <a:pt x="47" y="18"/>
                  </a:lnTo>
                  <a:lnTo>
                    <a:pt x="41" y="13"/>
                  </a:lnTo>
                  <a:lnTo>
                    <a:pt x="35" y="10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9" name="Freeform 444"/>
            <p:cNvSpPr>
              <a:spLocks/>
            </p:cNvSpPr>
            <p:nvPr/>
          </p:nvSpPr>
          <p:spPr bwMode="auto">
            <a:xfrm>
              <a:off x="1057" y="1587"/>
              <a:ext cx="146" cy="141"/>
            </a:xfrm>
            <a:custGeom>
              <a:avLst/>
              <a:gdLst>
                <a:gd name="T0" fmla="*/ 93 w 146"/>
                <a:gd name="T1" fmla="*/ 138 h 141"/>
                <a:gd name="T2" fmla="*/ 96 w 146"/>
                <a:gd name="T3" fmla="*/ 140 h 141"/>
                <a:gd name="T4" fmla="*/ 101 w 146"/>
                <a:gd name="T5" fmla="*/ 139 h 141"/>
                <a:gd name="T6" fmla="*/ 108 w 146"/>
                <a:gd name="T7" fmla="*/ 135 h 141"/>
                <a:gd name="T8" fmla="*/ 115 w 146"/>
                <a:gd name="T9" fmla="*/ 130 h 141"/>
                <a:gd name="T10" fmla="*/ 122 w 146"/>
                <a:gd name="T11" fmla="*/ 125 h 141"/>
                <a:gd name="T12" fmla="*/ 128 w 146"/>
                <a:gd name="T13" fmla="*/ 119 h 141"/>
                <a:gd name="T14" fmla="*/ 131 w 146"/>
                <a:gd name="T15" fmla="*/ 114 h 141"/>
                <a:gd name="T16" fmla="*/ 130 w 146"/>
                <a:gd name="T17" fmla="*/ 111 h 141"/>
                <a:gd name="T18" fmla="*/ 65 w 146"/>
                <a:gd name="T19" fmla="*/ 76 h 141"/>
                <a:gd name="T20" fmla="*/ 67 w 146"/>
                <a:gd name="T21" fmla="*/ 66 h 141"/>
                <a:gd name="T22" fmla="*/ 15 w 146"/>
                <a:gd name="T23" fmla="*/ 113 h 141"/>
                <a:gd name="T24" fmla="*/ 16 w 146"/>
                <a:gd name="T25" fmla="*/ 117 h 141"/>
                <a:gd name="T26" fmla="*/ 20 w 146"/>
                <a:gd name="T27" fmla="*/ 122 h 141"/>
                <a:gd name="T28" fmla="*/ 27 w 146"/>
                <a:gd name="T29" fmla="*/ 128 h 141"/>
                <a:gd name="T30" fmla="*/ 34 w 146"/>
                <a:gd name="T31" fmla="*/ 133 h 141"/>
                <a:gd name="T32" fmla="*/ 42 w 146"/>
                <a:gd name="T33" fmla="*/ 137 h 141"/>
                <a:gd name="T34" fmla="*/ 48 w 146"/>
                <a:gd name="T35" fmla="*/ 140 h 141"/>
                <a:gd name="T36" fmla="*/ 52 w 146"/>
                <a:gd name="T37" fmla="*/ 140 h 141"/>
                <a:gd name="T38" fmla="*/ 81 w 146"/>
                <a:gd name="T39" fmla="*/ 76 h 141"/>
                <a:gd name="T40" fmla="*/ 67 w 146"/>
                <a:gd name="T41" fmla="*/ 66 h 141"/>
                <a:gd name="T42" fmla="*/ 17 w 146"/>
                <a:gd name="T43" fmla="*/ 30 h 141"/>
                <a:gd name="T44" fmla="*/ 14 w 146"/>
                <a:gd name="T45" fmla="*/ 30 h 141"/>
                <a:gd name="T46" fmla="*/ 11 w 146"/>
                <a:gd name="T47" fmla="*/ 34 h 141"/>
                <a:gd name="T48" fmla="*/ 7 w 146"/>
                <a:gd name="T49" fmla="*/ 41 h 141"/>
                <a:gd name="T50" fmla="*/ 4 w 146"/>
                <a:gd name="T51" fmla="*/ 50 h 141"/>
                <a:gd name="T52" fmla="*/ 2 w 146"/>
                <a:gd name="T53" fmla="*/ 59 h 141"/>
                <a:gd name="T54" fmla="*/ 0 w 146"/>
                <a:gd name="T55" fmla="*/ 66 h 141"/>
                <a:gd name="T56" fmla="*/ 1 w 146"/>
                <a:gd name="T57" fmla="*/ 72 h 141"/>
                <a:gd name="T58" fmla="*/ 3 w 146"/>
                <a:gd name="T59" fmla="*/ 74 h 141"/>
                <a:gd name="T60" fmla="*/ 77 w 146"/>
                <a:gd name="T61" fmla="*/ 64 h 141"/>
                <a:gd name="T62" fmla="*/ 81 w 146"/>
                <a:gd name="T63" fmla="*/ 73 h 141"/>
                <a:gd name="T64" fmla="*/ 95 w 146"/>
                <a:gd name="T65" fmla="*/ 5 h 141"/>
                <a:gd name="T66" fmla="*/ 92 w 146"/>
                <a:gd name="T67" fmla="*/ 2 h 141"/>
                <a:gd name="T68" fmla="*/ 86 w 146"/>
                <a:gd name="T69" fmla="*/ 0 h 141"/>
                <a:gd name="T70" fmla="*/ 77 w 146"/>
                <a:gd name="T71" fmla="*/ 0 h 141"/>
                <a:gd name="T72" fmla="*/ 68 w 146"/>
                <a:gd name="T73" fmla="*/ 0 h 141"/>
                <a:gd name="T74" fmla="*/ 59 w 146"/>
                <a:gd name="T75" fmla="*/ 1 h 141"/>
                <a:gd name="T76" fmla="*/ 53 w 146"/>
                <a:gd name="T77" fmla="*/ 2 h 141"/>
                <a:gd name="T78" fmla="*/ 49 w 146"/>
                <a:gd name="T79" fmla="*/ 5 h 141"/>
                <a:gd name="T80" fmla="*/ 64 w 146"/>
                <a:gd name="T81" fmla="*/ 73 h 141"/>
                <a:gd name="T82" fmla="*/ 81 w 146"/>
                <a:gd name="T83" fmla="*/ 73 h 141"/>
                <a:gd name="T84" fmla="*/ 142 w 146"/>
                <a:gd name="T85" fmla="*/ 73 h 141"/>
                <a:gd name="T86" fmla="*/ 145 w 146"/>
                <a:gd name="T87" fmla="*/ 71 h 141"/>
                <a:gd name="T88" fmla="*/ 145 w 146"/>
                <a:gd name="T89" fmla="*/ 65 h 141"/>
                <a:gd name="T90" fmla="*/ 144 w 146"/>
                <a:gd name="T91" fmla="*/ 58 h 141"/>
                <a:gd name="T92" fmla="*/ 141 w 146"/>
                <a:gd name="T93" fmla="*/ 49 h 141"/>
                <a:gd name="T94" fmla="*/ 138 w 146"/>
                <a:gd name="T95" fmla="*/ 41 h 141"/>
                <a:gd name="T96" fmla="*/ 135 w 146"/>
                <a:gd name="T97" fmla="*/ 34 h 141"/>
                <a:gd name="T98" fmla="*/ 131 w 146"/>
                <a:gd name="T99" fmla="*/ 30 h 141"/>
                <a:gd name="T100" fmla="*/ 128 w 146"/>
                <a:gd name="T101" fmla="*/ 29 h 141"/>
                <a:gd name="T102" fmla="*/ 74 w 146"/>
                <a:gd name="T103" fmla="*/ 80 h 1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6"/>
                <a:gd name="T157" fmla="*/ 0 h 141"/>
                <a:gd name="T158" fmla="*/ 146 w 146"/>
                <a:gd name="T159" fmla="*/ 141 h 1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6" h="141">
                  <a:moveTo>
                    <a:pt x="65" y="76"/>
                  </a:moveTo>
                  <a:lnTo>
                    <a:pt x="93" y="138"/>
                  </a:lnTo>
                  <a:lnTo>
                    <a:pt x="94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101" y="139"/>
                  </a:lnTo>
                  <a:lnTo>
                    <a:pt x="104" y="137"/>
                  </a:lnTo>
                  <a:lnTo>
                    <a:pt x="108" y="135"/>
                  </a:lnTo>
                  <a:lnTo>
                    <a:pt x="112" y="133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2" y="125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1" y="112"/>
                  </a:lnTo>
                  <a:lnTo>
                    <a:pt x="130" y="111"/>
                  </a:lnTo>
                  <a:lnTo>
                    <a:pt x="79" y="65"/>
                  </a:lnTo>
                  <a:lnTo>
                    <a:pt x="65" y="76"/>
                  </a:lnTo>
                  <a:lnTo>
                    <a:pt x="67" y="66"/>
                  </a:lnTo>
                  <a:lnTo>
                    <a:pt x="16" y="111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6" y="117"/>
                  </a:lnTo>
                  <a:lnTo>
                    <a:pt x="18" y="119"/>
                  </a:lnTo>
                  <a:lnTo>
                    <a:pt x="20" y="122"/>
                  </a:lnTo>
                  <a:lnTo>
                    <a:pt x="23" y="125"/>
                  </a:lnTo>
                  <a:lnTo>
                    <a:pt x="27" y="128"/>
                  </a:lnTo>
                  <a:lnTo>
                    <a:pt x="30" y="130"/>
                  </a:lnTo>
                  <a:lnTo>
                    <a:pt x="34" y="133"/>
                  </a:lnTo>
                  <a:lnTo>
                    <a:pt x="38" y="135"/>
                  </a:lnTo>
                  <a:lnTo>
                    <a:pt x="42" y="137"/>
                  </a:lnTo>
                  <a:lnTo>
                    <a:pt x="45" y="139"/>
                  </a:lnTo>
                  <a:lnTo>
                    <a:pt x="48" y="140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3" y="139"/>
                  </a:lnTo>
                  <a:lnTo>
                    <a:pt x="81" y="76"/>
                  </a:lnTo>
                  <a:lnTo>
                    <a:pt x="67" y="66"/>
                  </a:lnTo>
                  <a:lnTo>
                    <a:pt x="77" y="64"/>
                  </a:lnTo>
                  <a:lnTo>
                    <a:pt x="17" y="30"/>
                  </a:lnTo>
                  <a:lnTo>
                    <a:pt x="16" y="29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1" y="34"/>
                  </a:lnTo>
                  <a:lnTo>
                    <a:pt x="9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4" y="50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3" y="74"/>
                  </a:lnTo>
                  <a:lnTo>
                    <a:pt x="71" y="81"/>
                  </a:lnTo>
                  <a:lnTo>
                    <a:pt x="77" y="64"/>
                  </a:lnTo>
                  <a:lnTo>
                    <a:pt x="81" y="73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3" y="2"/>
                  </a:lnTo>
                  <a:lnTo>
                    <a:pt x="51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64" y="73"/>
                  </a:lnTo>
                  <a:lnTo>
                    <a:pt x="81" y="73"/>
                  </a:lnTo>
                  <a:lnTo>
                    <a:pt x="74" y="80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5" y="71"/>
                  </a:lnTo>
                  <a:lnTo>
                    <a:pt x="145" y="69"/>
                  </a:lnTo>
                  <a:lnTo>
                    <a:pt x="145" y="65"/>
                  </a:lnTo>
                  <a:lnTo>
                    <a:pt x="145" y="62"/>
                  </a:lnTo>
                  <a:lnTo>
                    <a:pt x="144" y="58"/>
                  </a:lnTo>
                  <a:lnTo>
                    <a:pt x="143" y="54"/>
                  </a:lnTo>
                  <a:lnTo>
                    <a:pt x="141" y="49"/>
                  </a:lnTo>
                  <a:lnTo>
                    <a:pt x="140" y="45"/>
                  </a:lnTo>
                  <a:lnTo>
                    <a:pt x="138" y="41"/>
                  </a:lnTo>
                  <a:lnTo>
                    <a:pt x="137" y="37"/>
                  </a:lnTo>
                  <a:lnTo>
                    <a:pt x="135" y="34"/>
                  </a:lnTo>
                  <a:lnTo>
                    <a:pt x="133" y="31"/>
                  </a:lnTo>
                  <a:lnTo>
                    <a:pt x="131" y="30"/>
                  </a:lnTo>
                  <a:lnTo>
                    <a:pt x="129" y="29"/>
                  </a:lnTo>
                  <a:lnTo>
                    <a:pt x="128" y="29"/>
                  </a:lnTo>
                  <a:lnTo>
                    <a:pt x="69" y="64"/>
                  </a:lnTo>
                  <a:lnTo>
                    <a:pt x="74" y="80"/>
                  </a:lnTo>
                  <a:lnTo>
                    <a:pt x="65" y="76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0" name="Freeform 445"/>
            <p:cNvSpPr>
              <a:spLocks/>
            </p:cNvSpPr>
            <p:nvPr/>
          </p:nvSpPr>
          <p:spPr bwMode="auto">
            <a:xfrm>
              <a:off x="1122" y="1663"/>
              <a:ext cx="29" cy="64"/>
            </a:xfrm>
            <a:custGeom>
              <a:avLst/>
              <a:gdLst>
                <a:gd name="T0" fmla="*/ 28 w 29"/>
                <a:gd name="T1" fmla="*/ 63 h 64"/>
                <a:gd name="T2" fmla="*/ 28 w 29"/>
                <a:gd name="T3" fmla="*/ 63 h 64"/>
                <a:gd name="T4" fmla="*/ 0 w 29"/>
                <a:gd name="T5" fmla="*/ 0 h 64"/>
                <a:gd name="T6" fmla="*/ 0 w 29"/>
                <a:gd name="T7" fmla="*/ 0 h 64"/>
                <a:gd name="T8" fmla="*/ 28 w 29"/>
                <a:gd name="T9" fmla="*/ 62 h 64"/>
                <a:gd name="T10" fmla="*/ 28 w 29"/>
                <a:gd name="T11" fmla="*/ 62 h 64"/>
                <a:gd name="T12" fmla="*/ 28 w 29"/>
                <a:gd name="T13" fmla="*/ 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64"/>
                <a:gd name="T23" fmla="*/ 29 w 2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64">
                  <a:moveTo>
                    <a:pt x="28" y="63"/>
                  </a:moveTo>
                  <a:lnTo>
                    <a:pt x="28" y="63"/>
                  </a:lnTo>
                  <a:lnTo>
                    <a:pt x="0" y="0"/>
                  </a:lnTo>
                  <a:lnTo>
                    <a:pt x="28" y="62"/>
                  </a:lnTo>
                  <a:lnTo>
                    <a:pt x="28" y="6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1" name="Freeform 446"/>
            <p:cNvSpPr>
              <a:spLocks/>
            </p:cNvSpPr>
            <p:nvPr/>
          </p:nvSpPr>
          <p:spPr bwMode="auto">
            <a:xfrm>
              <a:off x="1150" y="1698"/>
              <a:ext cx="39" cy="30"/>
            </a:xfrm>
            <a:custGeom>
              <a:avLst/>
              <a:gdLst>
                <a:gd name="T0" fmla="*/ 37 w 39"/>
                <a:gd name="T1" fmla="*/ 0 h 30"/>
                <a:gd name="T2" fmla="*/ 37 w 39"/>
                <a:gd name="T3" fmla="*/ 0 h 30"/>
                <a:gd name="T4" fmla="*/ 38 w 39"/>
                <a:gd name="T5" fmla="*/ 1 h 30"/>
                <a:gd name="T6" fmla="*/ 38 w 39"/>
                <a:gd name="T7" fmla="*/ 3 h 30"/>
                <a:gd name="T8" fmla="*/ 37 w 39"/>
                <a:gd name="T9" fmla="*/ 6 h 30"/>
                <a:gd name="T10" fmla="*/ 35 w 39"/>
                <a:gd name="T11" fmla="*/ 8 h 30"/>
                <a:gd name="T12" fmla="*/ 33 w 39"/>
                <a:gd name="T13" fmla="*/ 11 h 30"/>
                <a:gd name="T14" fmla="*/ 30 w 39"/>
                <a:gd name="T15" fmla="*/ 14 h 30"/>
                <a:gd name="T16" fmla="*/ 26 w 39"/>
                <a:gd name="T17" fmla="*/ 17 h 30"/>
                <a:gd name="T18" fmla="*/ 23 w 39"/>
                <a:gd name="T19" fmla="*/ 19 h 30"/>
                <a:gd name="T20" fmla="*/ 19 w 39"/>
                <a:gd name="T21" fmla="*/ 22 h 30"/>
                <a:gd name="T22" fmla="*/ 15 w 39"/>
                <a:gd name="T23" fmla="*/ 24 h 30"/>
                <a:gd name="T24" fmla="*/ 12 w 39"/>
                <a:gd name="T25" fmla="*/ 26 h 30"/>
                <a:gd name="T26" fmla="*/ 8 w 39"/>
                <a:gd name="T27" fmla="*/ 28 h 30"/>
                <a:gd name="T28" fmla="*/ 5 w 39"/>
                <a:gd name="T29" fmla="*/ 29 h 30"/>
                <a:gd name="T30" fmla="*/ 3 w 39"/>
                <a:gd name="T31" fmla="*/ 29 h 30"/>
                <a:gd name="T32" fmla="*/ 1 w 39"/>
                <a:gd name="T33" fmla="*/ 29 h 30"/>
                <a:gd name="T34" fmla="*/ 0 w 39"/>
                <a:gd name="T35" fmla="*/ 28 h 30"/>
                <a:gd name="T36" fmla="*/ 0 w 39"/>
                <a:gd name="T37" fmla="*/ 27 h 30"/>
                <a:gd name="T38" fmla="*/ 1 w 39"/>
                <a:gd name="T39" fmla="*/ 28 h 30"/>
                <a:gd name="T40" fmla="*/ 3 w 39"/>
                <a:gd name="T41" fmla="*/ 28 h 30"/>
                <a:gd name="T42" fmla="*/ 5 w 39"/>
                <a:gd name="T43" fmla="*/ 28 h 30"/>
                <a:gd name="T44" fmla="*/ 8 w 39"/>
                <a:gd name="T45" fmla="*/ 27 h 30"/>
                <a:gd name="T46" fmla="*/ 11 w 39"/>
                <a:gd name="T47" fmla="*/ 26 h 30"/>
                <a:gd name="T48" fmla="*/ 15 w 39"/>
                <a:gd name="T49" fmla="*/ 24 h 30"/>
                <a:gd name="T50" fmla="*/ 19 w 39"/>
                <a:gd name="T51" fmla="*/ 22 h 30"/>
                <a:gd name="T52" fmla="*/ 22 w 39"/>
                <a:gd name="T53" fmla="*/ 19 h 30"/>
                <a:gd name="T54" fmla="*/ 26 w 39"/>
                <a:gd name="T55" fmla="*/ 16 h 30"/>
                <a:gd name="T56" fmla="*/ 29 w 39"/>
                <a:gd name="T57" fmla="*/ 13 h 30"/>
                <a:gd name="T58" fmla="*/ 32 w 39"/>
                <a:gd name="T59" fmla="*/ 10 h 30"/>
                <a:gd name="T60" fmla="*/ 35 w 39"/>
                <a:gd name="T61" fmla="*/ 8 h 30"/>
                <a:gd name="T62" fmla="*/ 37 w 39"/>
                <a:gd name="T63" fmla="*/ 5 h 30"/>
                <a:gd name="T64" fmla="*/ 38 w 39"/>
                <a:gd name="T65" fmla="*/ 3 h 30"/>
                <a:gd name="T66" fmla="*/ 38 w 39"/>
                <a:gd name="T67" fmla="*/ 1 h 30"/>
                <a:gd name="T68" fmla="*/ 37 w 39"/>
                <a:gd name="T69" fmla="*/ 0 h 30"/>
                <a:gd name="T70" fmla="*/ 37 w 39"/>
                <a:gd name="T71" fmla="*/ 0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30"/>
                <a:gd name="T110" fmla="*/ 39 w 39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30">
                  <a:moveTo>
                    <a:pt x="37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7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0" y="14"/>
                  </a:lnTo>
                  <a:lnTo>
                    <a:pt x="26" y="17"/>
                  </a:lnTo>
                  <a:lnTo>
                    <a:pt x="23" y="19"/>
                  </a:lnTo>
                  <a:lnTo>
                    <a:pt x="19" y="22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6"/>
                  </a:lnTo>
                  <a:lnTo>
                    <a:pt x="29" y="13"/>
                  </a:lnTo>
                  <a:lnTo>
                    <a:pt x="32" y="10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2" name="Freeform 447"/>
            <p:cNvSpPr>
              <a:spLocks/>
            </p:cNvSpPr>
            <p:nvPr/>
          </p:nvSpPr>
          <p:spPr bwMode="auto">
            <a:xfrm>
              <a:off x="1136" y="1652"/>
              <a:ext cx="52" cy="47"/>
            </a:xfrm>
            <a:custGeom>
              <a:avLst/>
              <a:gdLst>
                <a:gd name="T0" fmla="*/ 0 w 52"/>
                <a:gd name="T1" fmla="*/ 0 h 47"/>
                <a:gd name="T2" fmla="*/ 1 w 52"/>
                <a:gd name="T3" fmla="*/ 0 h 47"/>
                <a:gd name="T4" fmla="*/ 51 w 52"/>
                <a:gd name="T5" fmla="*/ 46 h 47"/>
                <a:gd name="T6" fmla="*/ 51 w 52"/>
                <a:gd name="T7" fmla="*/ 46 h 47"/>
                <a:gd name="T8" fmla="*/ 0 w 52"/>
                <a:gd name="T9" fmla="*/ 1 h 47"/>
                <a:gd name="T10" fmla="*/ 1 w 52"/>
                <a:gd name="T11" fmla="*/ 1 h 47"/>
                <a:gd name="T12" fmla="*/ 0 w 5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0"/>
                  </a:moveTo>
                  <a:lnTo>
                    <a:pt x="1" y="0"/>
                  </a:lnTo>
                  <a:lnTo>
                    <a:pt x="51" y="46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3" name="Freeform 448"/>
            <p:cNvSpPr>
              <a:spLocks/>
            </p:cNvSpPr>
            <p:nvPr/>
          </p:nvSpPr>
          <p:spPr bwMode="auto">
            <a:xfrm>
              <a:off x="1120" y="165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5 w 17"/>
                <a:gd name="T5" fmla="*/ 0 h 17"/>
                <a:gd name="T6" fmla="*/ 16 w 17"/>
                <a:gd name="T7" fmla="*/ 1 h 17"/>
                <a:gd name="T8" fmla="*/ 0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4" name="Freeform 449"/>
            <p:cNvSpPr>
              <a:spLocks/>
            </p:cNvSpPr>
            <p:nvPr/>
          </p:nvSpPr>
          <p:spPr bwMode="auto">
            <a:xfrm>
              <a:off x="1114" y="1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5" name="Freeform 450"/>
            <p:cNvSpPr>
              <a:spLocks/>
            </p:cNvSpPr>
            <p:nvPr/>
          </p:nvSpPr>
          <p:spPr bwMode="auto">
            <a:xfrm>
              <a:off x="1073" y="1653"/>
              <a:ext cx="52" cy="47"/>
            </a:xfrm>
            <a:custGeom>
              <a:avLst/>
              <a:gdLst>
                <a:gd name="T0" fmla="*/ 0 w 52"/>
                <a:gd name="T1" fmla="*/ 45 h 47"/>
                <a:gd name="T2" fmla="*/ 0 w 52"/>
                <a:gd name="T3" fmla="*/ 45 h 47"/>
                <a:gd name="T4" fmla="*/ 50 w 52"/>
                <a:gd name="T5" fmla="*/ 0 h 47"/>
                <a:gd name="T6" fmla="*/ 51 w 52"/>
                <a:gd name="T7" fmla="*/ 0 h 47"/>
                <a:gd name="T8" fmla="*/ 0 w 52"/>
                <a:gd name="T9" fmla="*/ 46 h 47"/>
                <a:gd name="T10" fmla="*/ 0 w 52"/>
                <a:gd name="T11" fmla="*/ 46 h 47"/>
                <a:gd name="T12" fmla="*/ 0 w 52"/>
                <a:gd name="T13" fmla="*/ 4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45"/>
                  </a:moveTo>
                  <a:lnTo>
                    <a:pt x="0" y="45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0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6" name="Freeform 451"/>
            <p:cNvSpPr>
              <a:spLocks/>
            </p:cNvSpPr>
            <p:nvPr/>
          </p:nvSpPr>
          <p:spPr bwMode="auto">
            <a:xfrm>
              <a:off x="1072" y="1698"/>
              <a:ext cx="39" cy="31"/>
            </a:xfrm>
            <a:custGeom>
              <a:avLst/>
              <a:gdLst>
                <a:gd name="T0" fmla="*/ 38 w 39"/>
                <a:gd name="T1" fmla="*/ 28 h 31"/>
                <a:gd name="T2" fmla="*/ 38 w 39"/>
                <a:gd name="T3" fmla="*/ 28 h 31"/>
                <a:gd name="T4" fmla="*/ 37 w 39"/>
                <a:gd name="T5" fmla="*/ 29 h 31"/>
                <a:gd name="T6" fmla="*/ 35 w 39"/>
                <a:gd name="T7" fmla="*/ 30 h 31"/>
                <a:gd name="T8" fmla="*/ 33 w 39"/>
                <a:gd name="T9" fmla="*/ 29 h 31"/>
                <a:gd name="T10" fmla="*/ 30 w 39"/>
                <a:gd name="T11" fmla="*/ 28 h 31"/>
                <a:gd name="T12" fmla="*/ 26 w 39"/>
                <a:gd name="T13" fmla="*/ 27 h 31"/>
                <a:gd name="T14" fmla="*/ 23 w 39"/>
                <a:gd name="T15" fmla="*/ 25 h 31"/>
                <a:gd name="T16" fmla="*/ 19 w 39"/>
                <a:gd name="T17" fmla="*/ 22 h 31"/>
                <a:gd name="T18" fmla="*/ 15 w 39"/>
                <a:gd name="T19" fmla="*/ 20 h 31"/>
                <a:gd name="T20" fmla="*/ 12 w 39"/>
                <a:gd name="T21" fmla="*/ 17 h 31"/>
                <a:gd name="T22" fmla="*/ 8 w 39"/>
                <a:gd name="T23" fmla="*/ 14 h 31"/>
                <a:gd name="T24" fmla="*/ 5 w 39"/>
                <a:gd name="T25" fmla="*/ 11 h 31"/>
                <a:gd name="T26" fmla="*/ 3 w 39"/>
                <a:gd name="T27" fmla="*/ 9 h 31"/>
                <a:gd name="T28" fmla="*/ 1 w 39"/>
                <a:gd name="T29" fmla="*/ 6 h 31"/>
                <a:gd name="T30" fmla="*/ 0 w 39"/>
                <a:gd name="T31" fmla="*/ 4 h 31"/>
                <a:gd name="T32" fmla="*/ 0 w 39"/>
                <a:gd name="T33" fmla="*/ 2 h 31"/>
                <a:gd name="T34" fmla="*/ 1 w 39"/>
                <a:gd name="T35" fmla="*/ 0 h 31"/>
                <a:gd name="T36" fmla="*/ 1 w 39"/>
                <a:gd name="T37" fmla="*/ 1 h 31"/>
                <a:gd name="T38" fmla="*/ 0 w 39"/>
                <a:gd name="T39" fmla="*/ 2 h 31"/>
                <a:gd name="T40" fmla="*/ 0 w 39"/>
                <a:gd name="T41" fmla="*/ 4 h 31"/>
                <a:gd name="T42" fmla="*/ 1 w 39"/>
                <a:gd name="T43" fmla="*/ 6 h 31"/>
                <a:gd name="T44" fmla="*/ 3 w 39"/>
                <a:gd name="T45" fmla="*/ 8 h 31"/>
                <a:gd name="T46" fmla="*/ 6 w 39"/>
                <a:gd name="T47" fmla="*/ 11 h 31"/>
                <a:gd name="T48" fmla="*/ 9 w 39"/>
                <a:gd name="T49" fmla="*/ 14 h 31"/>
                <a:gd name="T50" fmla="*/ 12 w 39"/>
                <a:gd name="T51" fmla="*/ 17 h 31"/>
                <a:gd name="T52" fmla="*/ 16 w 39"/>
                <a:gd name="T53" fmla="*/ 19 h 31"/>
                <a:gd name="T54" fmla="*/ 20 w 39"/>
                <a:gd name="T55" fmla="*/ 22 h 31"/>
                <a:gd name="T56" fmla="*/ 23 w 39"/>
                <a:gd name="T57" fmla="*/ 24 h 31"/>
                <a:gd name="T58" fmla="*/ 27 w 39"/>
                <a:gd name="T59" fmla="*/ 26 h 31"/>
                <a:gd name="T60" fmla="*/ 30 w 39"/>
                <a:gd name="T61" fmla="*/ 28 h 31"/>
                <a:gd name="T62" fmla="*/ 33 w 39"/>
                <a:gd name="T63" fmla="*/ 29 h 31"/>
                <a:gd name="T64" fmla="*/ 35 w 39"/>
                <a:gd name="T65" fmla="*/ 29 h 31"/>
                <a:gd name="T66" fmla="*/ 37 w 39"/>
                <a:gd name="T67" fmla="*/ 29 h 31"/>
                <a:gd name="T68" fmla="*/ 38 w 39"/>
                <a:gd name="T69" fmla="*/ 28 h 31"/>
                <a:gd name="T70" fmla="*/ 38 w 39"/>
                <a:gd name="T71" fmla="*/ 27 h 31"/>
                <a:gd name="T72" fmla="*/ 38 w 39"/>
                <a:gd name="T73" fmla="*/ 28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1"/>
                <a:gd name="T113" fmla="*/ 39 w 3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1">
                  <a:moveTo>
                    <a:pt x="38" y="28"/>
                  </a:moveTo>
                  <a:lnTo>
                    <a:pt x="38" y="28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0" y="28"/>
                  </a:lnTo>
                  <a:lnTo>
                    <a:pt x="26" y="27"/>
                  </a:lnTo>
                  <a:lnTo>
                    <a:pt x="23" y="25"/>
                  </a:lnTo>
                  <a:lnTo>
                    <a:pt x="19" y="22"/>
                  </a:lnTo>
                  <a:lnTo>
                    <a:pt x="15" y="20"/>
                  </a:lnTo>
                  <a:lnTo>
                    <a:pt x="12" y="17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3" y="24"/>
                  </a:lnTo>
                  <a:lnTo>
                    <a:pt x="27" y="26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7" name="Freeform 452"/>
            <p:cNvSpPr>
              <a:spLocks/>
            </p:cNvSpPr>
            <p:nvPr/>
          </p:nvSpPr>
          <p:spPr bwMode="auto">
            <a:xfrm>
              <a:off x="1110" y="1663"/>
              <a:ext cx="29" cy="64"/>
            </a:xfrm>
            <a:custGeom>
              <a:avLst/>
              <a:gdLst>
                <a:gd name="T0" fmla="*/ 28 w 29"/>
                <a:gd name="T1" fmla="*/ 0 h 64"/>
                <a:gd name="T2" fmla="*/ 28 w 29"/>
                <a:gd name="T3" fmla="*/ 0 h 64"/>
                <a:gd name="T4" fmla="*/ 0 w 29"/>
                <a:gd name="T5" fmla="*/ 63 h 64"/>
                <a:gd name="T6" fmla="*/ 0 w 29"/>
                <a:gd name="T7" fmla="*/ 62 h 64"/>
                <a:gd name="T8" fmla="*/ 28 w 29"/>
                <a:gd name="T9" fmla="*/ 0 h 64"/>
                <a:gd name="T10" fmla="*/ 28 w 29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28" y="0"/>
                  </a:moveTo>
                  <a:lnTo>
                    <a:pt x="28" y="0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8" name="Freeform 453"/>
            <p:cNvSpPr>
              <a:spLocks/>
            </p:cNvSpPr>
            <p:nvPr/>
          </p:nvSpPr>
          <p:spPr bwMode="auto">
            <a:xfrm>
              <a:off x="1121" y="16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0 h 17"/>
                <a:gd name="T4" fmla="*/ 16 w 17"/>
                <a:gd name="T5" fmla="*/ 16 h 17"/>
                <a:gd name="T6" fmla="*/ 16 w 17"/>
                <a:gd name="T7" fmla="*/ 16 h 17"/>
                <a:gd name="T8" fmla="*/ 0 w 17"/>
                <a:gd name="T9" fmla="*/ 0 h 17"/>
                <a:gd name="T10" fmla="*/ 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2" y="0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9" name="Freeform 454"/>
            <p:cNvSpPr>
              <a:spLocks/>
            </p:cNvSpPr>
            <p:nvPr/>
          </p:nvSpPr>
          <p:spPr bwMode="auto">
            <a:xfrm>
              <a:off x="1100" y="1653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16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0" name="Freeform 455"/>
            <p:cNvSpPr>
              <a:spLocks/>
            </p:cNvSpPr>
            <p:nvPr/>
          </p:nvSpPr>
          <p:spPr bwMode="auto">
            <a:xfrm>
              <a:off x="1074" y="1617"/>
              <a:ext cx="61" cy="35"/>
            </a:xfrm>
            <a:custGeom>
              <a:avLst/>
              <a:gdLst>
                <a:gd name="T0" fmla="*/ 1 w 61"/>
                <a:gd name="T1" fmla="*/ 0 h 35"/>
                <a:gd name="T2" fmla="*/ 1 w 61"/>
                <a:gd name="T3" fmla="*/ 0 h 35"/>
                <a:gd name="T4" fmla="*/ 60 w 61"/>
                <a:gd name="T5" fmla="*/ 34 h 35"/>
                <a:gd name="T6" fmla="*/ 59 w 61"/>
                <a:gd name="T7" fmla="*/ 34 h 35"/>
                <a:gd name="T8" fmla="*/ 0 w 61"/>
                <a:gd name="T9" fmla="*/ 0 h 35"/>
                <a:gd name="T10" fmla="*/ 0 w 61"/>
                <a:gd name="T11" fmla="*/ 0 h 35"/>
                <a:gd name="T12" fmla="*/ 1 w 6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5"/>
                <a:gd name="T23" fmla="*/ 61 w 6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5">
                  <a:moveTo>
                    <a:pt x="1" y="0"/>
                  </a:moveTo>
                  <a:lnTo>
                    <a:pt x="1" y="0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1" name="Freeform 456"/>
            <p:cNvSpPr>
              <a:spLocks/>
            </p:cNvSpPr>
            <p:nvPr/>
          </p:nvSpPr>
          <p:spPr bwMode="auto">
            <a:xfrm>
              <a:off x="1057" y="1616"/>
              <a:ext cx="19" cy="46"/>
            </a:xfrm>
            <a:custGeom>
              <a:avLst/>
              <a:gdLst>
                <a:gd name="T0" fmla="*/ 3 w 19"/>
                <a:gd name="T1" fmla="*/ 45 h 46"/>
                <a:gd name="T2" fmla="*/ 3 w 19"/>
                <a:gd name="T3" fmla="*/ 45 h 46"/>
                <a:gd name="T4" fmla="*/ 2 w 19"/>
                <a:gd name="T5" fmla="*/ 44 h 46"/>
                <a:gd name="T6" fmla="*/ 1 w 19"/>
                <a:gd name="T7" fmla="*/ 43 h 46"/>
                <a:gd name="T8" fmla="*/ 0 w 19"/>
                <a:gd name="T9" fmla="*/ 40 h 46"/>
                <a:gd name="T10" fmla="*/ 0 w 19"/>
                <a:gd name="T11" fmla="*/ 37 h 46"/>
                <a:gd name="T12" fmla="*/ 1 w 19"/>
                <a:gd name="T13" fmla="*/ 33 h 46"/>
                <a:gd name="T14" fmla="*/ 1 w 19"/>
                <a:gd name="T15" fmla="*/ 30 h 46"/>
                <a:gd name="T16" fmla="*/ 2 w 19"/>
                <a:gd name="T17" fmla="*/ 25 h 46"/>
                <a:gd name="T18" fmla="*/ 4 w 19"/>
                <a:gd name="T19" fmla="*/ 21 h 46"/>
                <a:gd name="T20" fmla="*/ 5 w 19"/>
                <a:gd name="T21" fmla="*/ 16 h 46"/>
                <a:gd name="T22" fmla="*/ 7 w 19"/>
                <a:gd name="T23" fmla="*/ 12 h 46"/>
                <a:gd name="T24" fmla="*/ 9 w 19"/>
                <a:gd name="T25" fmla="*/ 8 h 46"/>
                <a:gd name="T26" fmla="*/ 10 w 19"/>
                <a:gd name="T27" fmla="*/ 5 h 46"/>
                <a:gd name="T28" fmla="*/ 12 w 19"/>
                <a:gd name="T29" fmla="*/ 3 h 46"/>
                <a:gd name="T30" fmla="*/ 14 w 19"/>
                <a:gd name="T31" fmla="*/ 1 h 46"/>
                <a:gd name="T32" fmla="*/ 16 w 19"/>
                <a:gd name="T33" fmla="*/ 0 h 46"/>
                <a:gd name="T34" fmla="*/ 18 w 19"/>
                <a:gd name="T35" fmla="*/ 1 h 46"/>
                <a:gd name="T36" fmla="*/ 17 w 19"/>
                <a:gd name="T37" fmla="*/ 1 h 46"/>
                <a:gd name="T38" fmla="*/ 16 w 19"/>
                <a:gd name="T39" fmla="*/ 1 h 46"/>
                <a:gd name="T40" fmla="*/ 14 w 19"/>
                <a:gd name="T41" fmla="*/ 2 h 46"/>
                <a:gd name="T42" fmla="*/ 13 w 19"/>
                <a:gd name="T43" fmla="*/ 3 h 46"/>
                <a:gd name="T44" fmla="*/ 11 w 19"/>
                <a:gd name="T45" fmla="*/ 6 h 46"/>
                <a:gd name="T46" fmla="*/ 9 w 19"/>
                <a:gd name="T47" fmla="*/ 9 h 46"/>
                <a:gd name="T48" fmla="*/ 7 w 19"/>
                <a:gd name="T49" fmla="*/ 13 h 46"/>
                <a:gd name="T50" fmla="*/ 6 w 19"/>
                <a:gd name="T51" fmla="*/ 17 h 46"/>
                <a:gd name="T52" fmla="*/ 4 w 19"/>
                <a:gd name="T53" fmla="*/ 21 h 46"/>
                <a:gd name="T54" fmla="*/ 3 w 19"/>
                <a:gd name="T55" fmla="*/ 25 h 46"/>
                <a:gd name="T56" fmla="*/ 2 w 19"/>
                <a:gd name="T57" fmla="*/ 30 h 46"/>
                <a:gd name="T58" fmla="*/ 1 w 19"/>
                <a:gd name="T59" fmla="*/ 33 h 46"/>
                <a:gd name="T60" fmla="*/ 1 w 19"/>
                <a:gd name="T61" fmla="*/ 37 h 46"/>
                <a:gd name="T62" fmla="*/ 1 w 19"/>
                <a:gd name="T63" fmla="*/ 40 h 46"/>
                <a:gd name="T64" fmla="*/ 1 w 19"/>
                <a:gd name="T65" fmla="*/ 42 h 46"/>
                <a:gd name="T66" fmla="*/ 2 w 19"/>
                <a:gd name="T67" fmla="*/ 44 h 46"/>
                <a:gd name="T68" fmla="*/ 3 w 19"/>
                <a:gd name="T69" fmla="*/ 45 h 46"/>
                <a:gd name="T70" fmla="*/ 3 w 19"/>
                <a:gd name="T71" fmla="*/ 45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46"/>
                <a:gd name="T110" fmla="*/ 19 w 19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46">
                  <a:moveTo>
                    <a:pt x="3" y="45"/>
                  </a:moveTo>
                  <a:lnTo>
                    <a:pt x="3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6" y="17"/>
                  </a:lnTo>
                  <a:lnTo>
                    <a:pt x="4" y="21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2" name="Freeform 457"/>
            <p:cNvSpPr>
              <a:spLocks/>
            </p:cNvSpPr>
            <p:nvPr/>
          </p:nvSpPr>
          <p:spPr bwMode="auto">
            <a:xfrm>
              <a:off x="1060" y="1662"/>
              <a:ext cx="69" cy="17"/>
            </a:xfrm>
            <a:custGeom>
              <a:avLst/>
              <a:gdLst>
                <a:gd name="T0" fmla="*/ 68 w 69"/>
                <a:gd name="T1" fmla="*/ 16 h 17"/>
                <a:gd name="T2" fmla="*/ 68 w 69"/>
                <a:gd name="T3" fmla="*/ 16 h 17"/>
                <a:gd name="T4" fmla="*/ 0 w 69"/>
                <a:gd name="T5" fmla="*/ 0 h 17"/>
                <a:gd name="T6" fmla="*/ 0 w 69"/>
                <a:gd name="T7" fmla="*/ 0 h 17"/>
                <a:gd name="T8" fmla="*/ 68 w 69"/>
                <a:gd name="T9" fmla="*/ 16 h 17"/>
                <a:gd name="T10" fmla="*/ 68 w 69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"/>
                <a:gd name="T20" fmla="*/ 69 w 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">
                  <a:moveTo>
                    <a:pt x="68" y="16"/>
                  </a:moveTo>
                  <a:lnTo>
                    <a:pt x="68" y="16"/>
                  </a:lnTo>
                  <a:lnTo>
                    <a:pt x="0" y="0"/>
                  </a:lnTo>
                  <a:lnTo>
                    <a:pt x="68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3" name="Freeform 458"/>
            <p:cNvSpPr>
              <a:spLocks/>
            </p:cNvSpPr>
            <p:nvPr/>
          </p:nvSpPr>
          <p:spPr bwMode="auto">
            <a:xfrm>
              <a:off x="1118" y="1651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0 w 17"/>
                <a:gd name="T5" fmla="*/ 17 h 18"/>
                <a:gd name="T6" fmla="*/ 0 w 17"/>
                <a:gd name="T7" fmla="*/ 17 h 18"/>
                <a:gd name="T8" fmla="*/ 13 w 17"/>
                <a:gd name="T9" fmla="*/ 0 h 18"/>
                <a:gd name="T10" fmla="*/ 13 w 17"/>
                <a:gd name="T11" fmla="*/ 0 h 18"/>
                <a:gd name="T12" fmla="*/ 16 w 17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4" name="Freeform 459"/>
            <p:cNvSpPr>
              <a:spLocks/>
            </p:cNvSpPr>
            <p:nvPr/>
          </p:nvSpPr>
          <p:spPr bwMode="auto">
            <a:xfrm>
              <a:off x="1110" y="1651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0 w 17"/>
                <a:gd name="T11" fmla="*/ 0 h 1"/>
                <a:gd name="T12" fmla="*/ 16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5" name="Freeform 460"/>
            <p:cNvSpPr>
              <a:spLocks/>
            </p:cNvSpPr>
            <p:nvPr/>
          </p:nvSpPr>
          <p:spPr bwMode="auto">
            <a:xfrm>
              <a:off x="1136" y="1593"/>
              <a:ext cx="17" cy="68"/>
            </a:xfrm>
            <a:custGeom>
              <a:avLst/>
              <a:gdLst>
                <a:gd name="T0" fmla="*/ 16 w 17"/>
                <a:gd name="T1" fmla="*/ 0 h 68"/>
                <a:gd name="T2" fmla="*/ 16 w 17"/>
                <a:gd name="T3" fmla="*/ 0 h 68"/>
                <a:gd name="T4" fmla="*/ 2 w 17"/>
                <a:gd name="T5" fmla="*/ 67 h 68"/>
                <a:gd name="T6" fmla="*/ 0 w 17"/>
                <a:gd name="T7" fmla="*/ 67 h 68"/>
                <a:gd name="T8" fmla="*/ 15 w 17"/>
                <a:gd name="T9" fmla="*/ 0 h 68"/>
                <a:gd name="T10" fmla="*/ 15 w 17"/>
                <a:gd name="T11" fmla="*/ 0 h 68"/>
                <a:gd name="T12" fmla="*/ 16 w 17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8"/>
                <a:gd name="T23" fmla="*/ 17 w 1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8">
                  <a:moveTo>
                    <a:pt x="16" y="0"/>
                  </a:moveTo>
                  <a:lnTo>
                    <a:pt x="16" y="0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6" name="Freeform 461"/>
            <p:cNvSpPr>
              <a:spLocks/>
            </p:cNvSpPr>
            <p:nvPr/>
          </p:nvSpPr>
          <p:spPr bwMode="auto">
            <a:xfrm>
              <a:off x="1106" y="1587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0 w 48"/>
                <a:gd name="T3" fmla="*/ 16 h 17"/>
                <a:gd name="T4" fmla="*/ 0 w 48"/>
                <a:gd name="T5" fmla="*/ 14 h 17"/>
                <a:gd name="T6" fmla="*/ 1 w 48"/>
                <a:gd name="T7" fmla="*/ 9 h 17"/>
                <a:gd name="T8" fmla="*/ 4 w 48"/>
                <a:gd name="T9" fmla="*/ 7 h 17"/>
                <a:gd name="T10" fmla="*/ 7 w 48"/>
                <a:gd name="T11" fmla="*/ 5 h 17"/>
                <a:gd name="T12" fmla="*/ 10 w 48"/>
                <a:gd name="T13" fmla="*/ 2 h 17"/>
                <a:gd name="T14" fmla="*/ 15 w 48"/>
                <a:gd name="T15" fmla="*/ 2 h 17"/>
                <a:gd name="T16" fmla="*/ 19 w 48"/>
                <a:gd name="T17" fmla="*/ 0 h 17"/>
                <a:gd name="T18" fmla="*/ 24 w 48"/>
                <a:gd name="T19" fmla="*/ 0 h 17"/>
                <a:gd name="T20" fmla="*/ 28 w 48"/>
                <a:gd name="T21" fmla="*/ 0 h 17"/>
                <a:gd name="T22" fmla="*/ 33 w 48"/>
                <a:gd name="T23" fmla="*/ 2 h 17"/>
                <a:gd name="T24" fmla="*/ 37 w 48"/>
                <a:gd name="T25" fmla="*/ 2 h 17"/>
                <a:gd name="T26" fmla="*/ 40 w 48"/>
                <a:gd name="T27" fmla="*/ 5 h 17"/>
                <a:gd name="T28" fmla="*/ 43 w 48"/>
                <a:gd name="T29" fmla="*/ 7 h 17"/>
                <a:gd name="T30" fmla="*/ 45 w 48"/>
                <a:gd name="T31" fmla="*/ 9 h 17"/>
                <a:gd name="T32" fmla="*/ 47 w 48"/>
                <a:gd name="T33" fmla="*/ 12 h 17"/>
                <a:gd name="T34" fmla="*/ 47 w 48"/>
                <a:gd name="T35" fmla="*/ 16 h 17"/>
                <a:gd name="T36" fmla="*/ 46 w 48"/>
                <a:gd name="T37" fmla="*/ 16 h 17"/>
                <a:gd name="T38" fmla="*/ 46 w 48"/>
                <a:gd name="T39" fmla="*/ 14 h 17"/>
                <a:gd name="T40" fmla="*/ 45 w 48"/>
                <a:gd name="T41" fmla="*/ 12 h 17"/>
                <a:gd name="T42" fmla="*/ 43 w 48"/>
                <a:gd name="T43" fmla="*/ 7 h 17"/>
                <a:gd name="T44" fmla="*/ 40 w 48"/>
                <a:gd name="T45" fmla="*/ 5 h 17"/>
                <a:gd name="T46" fmla="*/ 37 w 48"/>
                <a:gd name="T47" fmla="*/ 5 h 17"/>
                <a:gd name="T48" fmla="*/ 33 w 48"/>
                <a:gd name="T49" fmla="*/ 2 h 17"/>
                <a:gd name="T50" fmla="*/ 28 w 48"/>
                <a:gd name="T51" fmla="*/ 2 h 17"/>
                <a:gd name="T52" fmla="*/ 24 w 48"/>
                <a:gd name="T53" fmla="*/ 2 h 17"/>
                <a:gd name="T54" fmla="*/ 19 w 48"/>
                <a:gd name="T55" fmla="*/ 2 h 17"/>
                <a:gd name="T56" fmla="*/ 15 w 48"/>
                <a:gd name="T57" fmla="*/ 2 h 17"/>
                <a:gd name="T58" fmla="*/ 10 w 48"/>
                <a:gd name="T59" fmla="*/ 5 h 17"/>
                <a:gd name="T60" fmla="*/ 7 w 48"/>
                <a:gd name="T61" fmla="*/ 5 h 17"/>
                <a:gd name="T62" fmla="*/ 4 w 48"/>
                <a:gd name="T63" fmla="*/ 9 h 17"/>
                <a:gd name="T64" fmla="*/ 2 w 48"/>
                <a:gd name="T65" fmla="*/ 12 h 17"/>
                <a:gd name="T66" fmla="*/ 1 w 48"/>
                <a:gd name="T67" fmla="*/ 14 h 17"/>
                <a:gd name="T68" fmla="*/ 0 w 48"/>
                <a:gd name="T69" fmla="*/ 16 h 17"/>
                <a:gd name="T70" fmla="*/ 0 w 48"/>
                <a:gd name="T71" fmla="*/ 16 h 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17"/>
                <a:gd name="T110" fmla="*/ 48 w 48"/>
                <a:gd name="T111" fmla="*/ 17 h 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7" y="12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0" y="5"/>
                  </a:lnTo>
                  <a:lnTo>
                    <a:pt x="7" y="5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7" name="Freeform 462"/>
            <p:cNvSpPr>
              <a:spLocks/>
            </p:cNvSpPr>
            <p:nvPr/>
          </p:nvSpPr>
          <p:spPr bwMode="auto">
            <a:xfrm>
              <a:off x="1104" y="1593"/>
              <a:ext cx="17" cy="69"/>
            </a:xfrm>
            <a:custGeom>
              <a:avLst/>
              <a:gdLst>
                <a:gd name="T0" fmla="*/ 16 w 17"/>
                <a:gd name="T1" fmla="*/ 68 h 69"/>
                <a:gd name="T2" fmla="*/ 16 w 17"/>
                <a:gd name="T3" fmla="*/ 67 h 69"/>
                <a:gd name="T4" fmla="*/ 0 w 17"/>
                <a:gd name="T5" fmla="*/ 0 h 69"/>
                <a:gd name="T6" fmla="*/ 0 w 17"/>
                <a:gd name="T7" fmla="*/ 0 h 69"/>
                <a:gd name="T8" fmla="*/ 16 w 17"/>
                <a:gd name="T9" fmla="*/ 67 h 69"/>
                <a:gd name="T10" fmla="*/ 16 w 17"/>
                <a:gd name="T11" fmla="*/ 67 h 69"/>
                <a:gd name="T12" fmla="*/ 16 w 17"/>
                <a:gd name="T13" fmla="*/ 6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9"/>
                <a:gd name="T23" fmla="*/ 17 w 1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9">
                  <a:moveTo>
                    <a:pt x="16" y="68"/>
                  </a:moveTo>
                  <a:lnTo>
                    <a:pt x="16" y="67"/>
                  </a:lnTo>
                  <a:lnTo>
                    <a:pt x="0" y="0"/>
                  </a:lnTo>
                  <a:lnTo>
                    <a:pt x="16" y="67"/>
                  </a:lnTo>
                  <a:lnTo>
                    <a:pt x="16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8" name="Freeform 463"/>
            <p:cNvSpPr>
              <a:spLocks/>
            </p:cNvSpPr>
            <p:nvPr/>
          </p:nvSpPr>
          <p:spPr bwMode="auto">
            <a:xfrm>
              <a:off x="1121" y="1668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17 w 19"/>
                <a:gd name="T3" fmla="*/ 16 h 17"/>
                <a:gd name="T4" fmla="*/ 0 w 19"/>
                <a:gd name="T5" fmla="*/ 16 h 17"/>
                <a:gd name="T6" fmla="*/ 0 w 19"/>
                <a:gd name="T7" fmla="*/ 0 h 17"/>
                <a:gd name="T8" fmla="*/ 17 w 19"/>
                <a:gd name="T9" fmla="*/ 0 h 17"/>
                <a:gd name="T10" fmla="*/ 17 w 19"/>
                <a:gd name="T11" fmla="*/ 0 h 17"/>
                <a:gd name="T12" fmla="*/ 18 w 1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18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9" name="Freeform 464"/>
            <p:cNvSpPr>
              <a:spLocks/>
            </p:cNvSpPr>
            <p:nvPr/>
          </p:nvSpPr>
          <p:spPr bwMode="auto">
            <a:xfrm>
              <a:off x="1115" y="166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w 17"/>
                <a:gd name="T9" fmla="*/ 0 h 1"/>
                <a:gd name="T10" fmla="*/ 0 w 17"/>
                <a:gd name="T11" fmla="*/ 0 h 1"/>
                <a:gd name="T12" fmla="*/ 16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0" name="Freeform 465"/>
            <p:cNvSpPr>
              <a:spLocks/>
            </p:cNvSpPr>
            <p:nvPr/>
          </p:nvSpPr>
          <p:spPr bwMode="auto">
            <a:xfrm>
              <a:off x="1131" y="1660"/>
              <a:ext cx="69" cy="17"/>
            </a:xfrm>
            <a:custGeom>
              <a:avLst/>
              <a:gdLst>
                <a:gd name="T0" fmla="*/ 68 w 69"/>
                <a:gd name="T1" fmla="*/ 0 h 17"/>
                <a:gd name="T2" fmla="*/ 68 w 69"/>
                <a:gd name="T3" fmla="*/ 0 h 17"/>
                <a:gd name="T4" fmla="*/ 0 w 69"/>
                <a:gd name="T5" fmla="*/ 16 h 17"/>
                <a:gd name="T6" fmla="*/ 0 w 69"/>
                <a:gd name="T7" fmla="*/ 14 h 17"/>
                <a:gd name="T8" fmla="*/ 68 w 69"/>
                <a:gd name="T9" fmla="*/ 0 h 17"/>
                <a:gd name="T10" fmla="*/ 68 w 6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"/>
                <a:gd name="T20" fmla="*/ 69 w 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">
                  <a:moveTo>
                    <a:pt x="68" y="0"/>
                  </a:moveTo>
                  <a:lnTo>
                    <a:pt x="68" y="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1" name="Freeform 466"/>
            <p:cNvSpPr>
              <a:spLocks/>
            </p:cNvSpPr>
            <p:nvPr/>
          </p:nvSpPr>
          <p:spPr bwMode="auto">
            <a:xfrm>
              <a:off x="1185" y="1616"/>
              <a:ext cx="18" cy="4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1 w 18"/>
                <a:gd name="T5" fmla="*/ 0 h 45"/>
                <a:gd name="T6" fmla="*/ 3 w 18"/>
                <a:gd name="T7" fmla="*/ 0 h 45"/>
                <a:gd name="T8" fmla="*/ 5 w 18"/>
                <a:gd name="T9" fmla="*/ 2 h 45"/>
                <a:gd name="T10" fmla="*/ 7 w 18"/>
                <a:gd name="T11" fmla="*/ 5 h 45"/>
                <a:gd name="T12" fmla="*/ 9 w 18"/>
                <a:gd name="T13" fmla="*/ 8 h 45"/>
                <a:gd name="T14" fmla="*/ 10 w 18"/>
                <a:gd name="T15" fmla="*/ 12 h 45"/>
                <a:gd name="T16" fmla="*/ 12 w 18"/>
                <a:gd name="T17" fmla="*/ 16 h 45"/>
                <a:gd name="T18" fmla="*/ 14 w 18"/>
                <a:gd name="T19" fmla="*/ 20 h 45"/>
                <a:gd name="T20" fmla="*/ 15 w 18"/>
                <a:gd name="T21" fmla="*/ 25 h 45"/>
                <a:gd name="T22" fmla="*/ 16 w 18"/>
                <a:gd name="T23" fmla="*/ 29 h 45"/>
                <a:gd name="T24" fmla="*/ 17 w 18"/>
                <a:gd name="T25" fmla="*/ 33 h 45"/>
                <a:gd name="T26" fmla="*/ 17 w 18"/>
                <a:gd name="T27" fmla="*/ 36 h 45"/>
                <a:gd name="T28" fmla="*/ 17 w 18"/>
                <a:gd name="T29" fmla="*/ 40 h 45"/>
                <a:gd name="T30" fmla="*/ 17 w 18"/>
                <a:gd name="T31" fmla="*/ 42 h 45"/>
                <a:gd name="T32" fmla="*/ 16 w 18"/>
                <a:gd name="T33" fmla="*/ 44 h 45"/>
                <a:gd name="T34" fmla="*/ 14 w 18"/>
                <a:gd name="T35" fmla="*/ 44 h 45"/>
                <a:gd name="T36" fmla="*/ 14 w 18"/>
                <a:gd name="T37" fmla="*/ 44 h 45"/>
                <a:gd name="T38" fmla="*/ 16 w 18"/>
                <a:gd name="T39" fmla="*/ 43 h 45"/>
                <a:gd name="T40" fmla="*/ 16 w 18"/>
                <a:gd name="T41" fmla="*/ 42 h 45"/>
                <a:gd name="T42" fmla="*/ 17 w 18"/>
                <a:gd name="T43" fmla="*/ 40 h 45"/>
                <a:gd name="T44" fmla="*/ 17 w 18"/>
                <a:gd name="T45" fmla="*/ 36 h 45"/>
                <a:gd name="T46" fmla="*/ 16 w 18"/>
                <a:gd name="T47" fmla="*/ 33 h 45"/>
                <a:gd name="T48" fmla="*/ 16 w 18"/>
                <a:gd name="T49" fmla="*/ 29 h 45"/>
                <a:gd name="T50" fmla="*/ 14 w 18"/>
                <a:gd name="T51" fmla="*/ 25 h 45"/>
                <a:gd name="T52" fmla="*/ 13 w 18"/>
                <a:gd name="T53" fmla="*/ 20 h 45"/>
                <a:gd name="T54" fmla="*/ 12 w 18"/>
                <a:gd name="T55" fmla="*/ 16 h 45"/>
                <a:gd name="T56" fmla="*/ 10 w 18"/>
                <a:gd name="T57" fmla="*/ 12 h 45"/>
                <a:gd name="T58" fmla="*/ 8 w 18"/>
                <a:gd name="T59" fmla="*/ 8 h 45"/>
                <a:gd name="T60" fmla="*/ 7 w 18"/>
                <a:gd name="T61" fmla="*/ 5 h 45"/>
                <a:gd name="T62" fmla="*/ 5 w 18"/>
                <a:gd name="T63" fmla="*/ 3 h 45"/>
                <a:gd name="T64" fmla="*/ 3 w 18"/>
                <a:gd name="T65" fmla="*/ 1 h 45"/>
                <a:gd name="T66" fmla="*/ 1 w 18"/>
                <a:gd name="T67" fmla="*/ 0 h 45"/>
                <a:gd name="T68" fmla="*/ 0 w 18"/>
                <a:gd name="T69" fmla="*/ 0 h 45"/>
                <a:gd name="T70" fmla="*/ 0 w 18"/>
                <a:gd name="T71" fmla="*/ 0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45"/>
                <a:gd name="T110" fmla="*/ 18 w 18"/>
                <a:gd name="T111" fmla="*/ 45 h 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4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9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17" y="42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2" name="Freeform 467"/>
            <p:cNvSpPr>
              <a:spLocks/>
            </p:cNvSpPr>
            <p:nvPr/>
          </p:nvSpPr>
          <p:spPr bwMode="auto">
            <a:xfrm>
              <a:off x="1125" y="1616"/>
              <a:ext cx="61" cy="36"/>
            </a:xfrm>
            <a:custGeom>
              <a:avLst/>
              <a:gdLst>
                <a:gd name="T0" fmla="*/ 0 w 61"/>
                <a:gd name="T1" fmla="*/ 35 h 36"/>
                <a:gd name="T2" fmla="*/ 0 w 61"/>
                <a:gd name="T3" fmla="*/ 34 h 36"/>
                <a:gd name="T4" fmla="*/ 60 w 61"/>
                <a:gd name="T5" fmla="*/ 0 h 36"/>
                <a:gd name="T6" fmla="*/ 60 w 61"/>
                <a:gd name="T7" fmla="*/ 0 h 36"/>
                <a:gd name="T8" fmla="*/ 1 w 61"/>
                <a:gd name="T9" fmla="*/ 35 h 36"/>
                <a:gd name="T10" fmla="*/ 1 w 61"/>
                <a:gd name="T11" fmla="*/ 35 h 36"/>
                <a:gd name="T12" fmla="*/ 0 w 61"/>
                <a:gd name="T13" fmla="*/ 3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6"/>
                <a:gd name="T23" fmla="*/ 61 w 6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6">
                  <a:moveTo>
                    <a:pt x="0" y="35"/>
                  </a:moveTo>
                  <a:lnTo>
                    <a:pt x="0" y="34"/>
                  </a:lnTo>
                  <a:lnTo>
                    <a:pt x="60" y="0"/>
                  </a:lnTo>
                  <a:lnTo>
                    <a:pt x="1" y="35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3" name="Freeform 468"/>
            <p:cNvSpPr>
              <a:spLocks/>
            </p:cNvSpPr>
            <p:nvPr/>
          </p:nvSpPr>
          <p:spPr bwMode="auto">
            <a:xfrm>
              <a:off x="1115" y="1651"/>
              <a:ext cx="17" cy="18"/>
            </a:xfrm>
            <a:custGeom>
              <a:avLst/>
              <a:gdLst>
                <a:gd name="T0" fmla="*/ 16 w 17"/>
                <a:gd name="T1" fmla="*/ 17 h 18"/>
                <a:gd name="T2" fmla="*/ 16 w 17"/>
                <a:gd name="T3" fmla="*/ 16 h 18"/>
                <a:gd name="T4" fmla="*/ 0 w 17"/>
                <a:gd name="T5" fmla="*/ 0 h 18"/>
                <a:gd name="T6" fmla="*/ 3 w 17"/>
                <a:gd name="T7" fmla="*/ 0 h 18"/>
                <a:gd name="T8" fmla="*/ 16 w 17"/>
                <a:gd name="T9" fmla="*/ 16 h 18"/>
                <a:gd name="T10" fmla="*/ 16 w 17"/>
                <a:gd name="T11" fmla="*/ 16 h 18"/>
                <a:gd name="T12" fmla="*/ 16 w 17"/>
                <a:gd name="T13" fmla="*/ 1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17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16" y="16"/>
                  </a:lnTo>
                  <a:lnTo>
                    <a:pt x="16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4" name="Freeform 469"/>
            <p:cNvSpPr>
              <a:spLocks/>
            </p:cNvSpPr>
            <p:nvPr/>
          </p:nvSpPr>
          <p:spPr bwMode="auto">
            <a:xfrm>
              <a:off x="1109" y="163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16 w 41"/>
                <a:gd name="T3" fmla="*/ 0 h 41"/>
                <a:gd name="T4" fmla="*/ 13 w 41"/>
                <a:gd name="T5" fmla="*/ 1 h 41"/>
                <a:gd name="T6" fmla="*/ 9 w 41"/>
                <a:gd name="T7" fmla="*/ 3 h 41"/>
                <a:gd name="T8" fmla="*/ 6 w 41"/>
                <a:gd name="T9" fmla="*/ 6 h 41"/>
                <a:gd name="T10" fmla="*/ 4 w 41"/>
                <a:gd name="T11" fmla="*/ 9 h 41"/>
                <a:gd name="T12" fmla="*/ 2 w 41"/>
                <a:gd name="T13" fmla="*/ 12 h 41"/>
                <a:gd name="T14" fmla="*/ 1 w 41"/>
                <a:gd name="T15" fmla="*/ 16 h 41"/>
                <a:gd name="T16" fmla="*/ 0 w 41"/>
                <a:gd name="T17" fmla="*/ 20 h 41"/>
                <a:gd name="T18" fmla="*/ 1 w 41"/>
                <a:gd name="T19" fmla="*/ 24 h 41"/>
                <a:gd name="T20" fmla="*/ 2 w 41"/>
                <a:gd name="T21" fmla="*/ 28 h 41"/>
                <a:gd name="T22" fmla="*/ 4 w 41"/>
                <a:gd name="T23" fmla="*/ 31 h 41"/>
                <a:gd name="T24" fmla="*/ 6 w 41"/>
                <a:gd name="T25" fmla="*/ 34 h 41"/>
                <a:gd name="T26" fmla="*/ 9 w 41"/>
                <a:gd name="T27" fmla="*/ 36 h 41"/>
                <a:gd name="T28" fmla="*/ 13 w 41"/>
                <a:gd name="T29" fmla="*/ 38 h 41"/>
                <a:gd name="T30" fmla="*/ 16 w 41"/>
                <a:gd name="T31" fmla="*/ 39 h 41"/>
                <a:gd name="T32" fmla="*/ 20 w 41"/>
                <a:gd name="T33" fmla="*/ 40 h 41"/>
                <a:gd name="T34" fmla="*/ 24 w 41"/>
                <a:gd name="T35" fmla="*/ 39 h 41"/>
                <a:gd name="T36" fmla="*/ 28 w 41"/>
                <a:gd name="T37" fmla="*/ 38 h 41"/>
                <a:gd name="T38" fmla="*/ 31 w 41"/>
                <a:gd name="T39" fmla="*/ 36 h 41"/>
                <a:gd name="T40" fmla="*/ 34 w 41"/>
                <a:gd name="T41" fmla="*/ 34 h 41"/>
                <a:gd name="T42" fmla="*/ 37 w 41"/>
                <a:gd name="T43" fmla="*/ 31 h 41"/>
                <a:gd name="T44" fmla="*/ 39 w 41"/>
                <a:gd name="T45" fmla="*/ 28 h 41"/>
                <a:gd name="T46" fmla="*/ 40 w 41"/>
                <a:gd name="T47" fmla="*/ 24 h 41"/>
                <a:gd name="T48" fmla="*/ 40 w 41"/>
                <a:gd name="T49" fmla="*/ 20 h 41"/>
                <a:gd name="T50" fmla="*/ 40 w 41"/>
                <a:gd name="T51" fmla="*/ 16 h 41"/>
                <a:gd name="T52" fmla="*/ 39 w 41"/>
                <a:gd name="T53" fmla="*/ 12 h 41"/>
                <a:gd name="T54" fmla="*/ 37 w 41"/>
                <a:gd name="T55" fmla="*/ 9 h 41"/>
                <a:gd name="T56" fmla="*/ 34 w 41"/>
                <a:gd name="T57" fmla="*/ 6 h 41"/>
                <a:gd name="T58" fmla="*/ 31 w 41"/>
                <a:gd name="T59" fmla="*/ 3 h 41"/>
                <a:gd name="T60" fmla="*/ 28 w 41"/>
                <a:gd name="T61" fmla="*/ 1 h 41"/>
                <a:gd name="T62" fmla="*/ 24 w 41"/>
                <a:gd name="T63" fmla="*/ 0 h 41"/>
                <a:gd name="T64" fmla="*/ 20 w 41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41"/>
                <a:gd name="T101" fmla="*/ 41 w 41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41"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7" y="31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5" name="Freeform 470"/>
            <p:cNvSpPr>
              <a:spLocks/>
            </p:cNvSpPr>
            <p:nvPr/>
          </p:nvSpPr>
          <p:spPr bwMode="auto">
            <a:xfrm>
              <a:off x="1109" y="1639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1 w 21"/>
                <a:gd name="T5" fmla="*/ 16 h 21"/>
                <a:gd name="T6" fmla="*/ 2 w 21"/>
                <a:gd name="T7" fmla="*/ 12 h 21"/>
                <a:gd name="T8" fmla="*/ 4 w 21"/>
                <a:gd name="T9" fmla="*/ 8 h 21"/>
                <a:gd name="T10" fmla="*/ 6 w 21"/>
                <a:gd name="T11" fmla="*/ 5 h 21"/>
                <a:gd name="T12" fmla="*/ 9 w 21"/>
                <a:gd name="T13" fmla="*/ 3 h 21"/>
                <a:gd name="T14" fmla="*/ 12 w 21"/>
                <a:gd name="T15" fmla="*/ 1 h 21"/>
                <a:gd name="T16" fmla="*/ 16 w 21"/>
                <a:gd name="T17" fmla="*/ 0 h 21"/>
                <a:gd name="T18" fmla="*/ 20 w 21"/>
                <a:gd name="T19" fmla="*/ 0 h 21"/>
                <a:gd name="T20" fmla="*/ 20 w 21"/>
                <a:gd name="T21" fmla="*/ 0 h 21"/>
                <a:gd name="T22" fmla="*/ 16 w 21"/>
                <a:gd name="T23" fmla="*/ 0 h 21"/>
                <a:gd name="T24" fmla="*/ 13 w 21"/>
                <a:gd name="T25" fmla="*/ 2 h 21"/>
                <a:gd name="T26" fmla="*/ 9 w 21"/>
                <a:gd name="T27" fmla="*/ 3 h 21"/>
                <a:gd name="T28" fmla="*/ 6 w 21"/>
                <a:gd name="T29" fmla="*/ 6 h 21"/>
                <a:gd name="T30" fmla="*/ 4 w 21"/>
                <a:gd name="T31" fmla="*/ 9 h 21"/>
                <a:gd name="T32" fmla="*/ 2 w 21"/>
                <a:gd name="T33" fmla="*/ 12 h 21"/>
                <a:gd name="T34" fmla="*/ 1 w 21"/>
                <a:gd name="T35" fmla="*/ 16 h 21"/>
                <a:gd name="T36" fmla="*/ 1 w 21"/>
                <a:gd name="T37" fmla="*/ 20 h 21"/>
                <a:gd name="T38" fmla="*/ 1 w 21"/>
                <a:gd name="T39" fmla="*/ 20 h 21"/>
                <a:gd name="T40" fmla="*/ 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6" name="Freeform 471"/>
            <p:cNvSpPr>
              <a:spLocks/>
            </p:cNvSpPr>
            <p:nvPr/>
          </p:nvSpPr>
          <p:spPr bwMode="auto">
            <a:xfrm>
              <a:off x="1109" y="1659"/>
              <a:ext cx="21" cy="21"/>
            </a:xfrm>
            <a:custGeom>
              <a:avLst/>
              <a:gdLst>
                <a:gd name="T0" fmla="*/ 20 w 21"/>
                <a:gd name="T1" fmla="*/ 20 h 21"/>
                <a:gd name="T2" fmla="*/ 20 w 21"/>
                <a:gd name="T3" fmla="*/ 20 h 21"/>
                <a:gd name="T4" fmla="*/ 16 w 21"/>
                <a:gd name="T5" fmla="*/ 19 h 21"/>
                <a:gd name="T6" fmla="*/ 12 w 21"/>
                <a:gd name="T7" fmla="*/ 18 h 21"/>
                <a:gd name="T8" fmla="*/ 9 w 21"/>
                <a:gd name="T9" fmla="*/ 17 h 21"/>
                <a:gd name="T10" fmla="*/ 6 w 21"/>
                <a:gd name="T11" fmla="*/ 14 h 21"/>
                <a:gd name="T12" fmla="*/ 4 w 21"/>
                <a:gd name="T13" fmla="*/ 11 h 21"/>
                <a:gd name="T14" fmla="*/ 2 w 21"/>
                <a:gd name="T15" fmla="*/ 8 h 21"/>
                <a:gd name="T16" fmla="*/ 1 w 21"/>
                <a:gd name="T17" fmla="*/ 4 h 21"/>
                <a:gd name="T18" fmla="*/ 0 w 21"/>
                <a:gd name="T19" fmla="*/ 0 h 21"/>
                <a:gd name="T20" fmla="*/ 1 w 21"/>
                <a:gd name="T21" fmla="*/ 0 h 21"/>
                <a:gd name="T22" fmla="*/ 1 w 21"/>
                <a:gd name="T23" fmla="*/ 4 h 21"/>
                <a:gd name="T24" fmla="*/ 2 w 21"/>
                <a:gd name="T25" fmla="*/ 7 h 21"/>
                <a:gd name="T26" fmla="*/ 4 w 21"/>
                <a:gd name="T27" fmla="*/ 11 h 21"/>
                <a:gd name="T28" fmla="*/ 6 w 21"/>
                <a:gd name="T29" fmla="*/ 14 h 21"/>
                <a:gd name="T30" fmla="*/ 9 w 21"/>
                <a:gd name="T31" fmla="*/ 16 h 21"/>
                <a:gd name="T32" fmla="*/ 13 w 21"/>
                <a:gd name="T33" fmla="*/ 18 h 21"/>
                <a:gd name="T34" fmla="*/ 16 w 21"/>
                <a:gd name="T35" fmla="*/ 19 h 21"/>
                <a:gd name="T36" fmla="*/ 20 w 21"/>
                <a:gd name="T37" fmla="*/ 19 h 21"/>
                <a:gd name="T38" fmla="*/ 20 w 21"/>
                <a:gd name="T39" fmla="*/ 19 h 21"/>
                <a:gd name="T40" fmla="*/ 2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20"/>
                  </a:moveTo>
                  <a:lnTo>
                    <a:pt x="20" y="20"/>
                  </a:lnTo>
                  <a:lnTo>
                    <a:pt x="16" y="19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4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7" name="Freeform 472"/>
            <p:cNvSpPr>
              <a:spLocks/>
            </p:cNvSpPr>
            <p:nvPr/>
          </p:nvSpPr>
          <p:spPr bwMode="auto">
            <a:xfrm>
              <a:off x="1129" y="1659"/>
              <a:ext cx="22" cy="21"/>
            </a:xfrm>
            <a:custGeom>
              <a:avLst/>
              <a:gdLst>
                <a:gd name="T0" fmla="*/ 21 w 22"/>
                <a:gd name="T1" fmla="*/ 0 h 21"/>
                <a:gd name="T2" fmla="*/ 21 w 22"/>
                <a:gd name="T3" fmla="*/ 0 h 21"/>
                <a:gd name="T4" fmla="*/ 20 w 22"/>
                <a:gd name="T5" fmla="*/ 4 h 21"/>
                <a:gd name="T6" fmla="*/ 19 w 22"/>
                <a:gd name="T7" fmla="*/ 8 h 21"/>
                <a:gd name="T8" fmla="*/ 17 w 22"/>
                <a:gd name="T9" fmla="*/ 11 h 21"/>
                <a:gd name="T10" fmla="*/ 15 w 22"/>
                <a:gd name="T11" fmla="*/ 14 h 21"/>
                <a:gd name="T12" fmla="*/ 12 w 22"/>
                <a:gd name="T13" fmla="*/ 17 h 21"/>
                <a:gd name="T14" fmla="*/ 8 w 22"/>
                <a:gd name="T15" fmla="*/ 18 h 21"/>
                <a:gd name="T16" fmla="*/ 4 w 22"/>
                <a:gd name="T17" fmla="*/ 19 h 21"/>
                <a:gd name="T18" fmla="*/ 0 w 22"/>
                <a:gd name="T19" fmla="*/ 20 h 21"/>
                <a:gd name="T20" fmla="*/ 0 w 22"/>
                <a:gd name="T21" fmla="*/ 19 h 21"/>
                <a:gd name="T22" fmla="*/ 4 w 22"/>
                <a:gd name="T23" fmla="*/ 19 h 21"/>
                <a:gd name="T24" fmla="*/ 8 w 22"/>
                <a:gd name="T25" fmla="*/ 18 h 21"/>
                <a:gd name="T26" fmla="*/ 11 w 22"/>
                <a:gd name="T27" fmla="*/ 16 h 21"/>
                <a:gd name="T28" fmla="*/ 14 w 22"/>
                <a:gd name="T29" fmla="*/ 14 h 21"/>
                <a:gd name="T30" fmla="*/ 17 w 22"/>
                <a:gd name="T31" fmla="*/ 11 h 21"/>
                <a:gd name="T32" fmla="*/ 18 w 22"/>
                <a:gd name="T33" fmla="*/ 7 h 21"/>
                <a:gd name="T34" fmla="*/ 20 w 22"/>
                <a:gd name="T35" fmla="*/ 4 h 21"/>
                <a:gd name="T36" fmla="*/ 20 w 22"/>
                <a:gd name="T37" fmla="*/ 0 h 21"/>
                <a:gd name="T38" fmla="*/ 20 w 22"/>
                <a:gd name="T39" fmla="*/ 0 h 21"/>
                <a:gd name="T40" fmla="*/ 21 w 22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1"/>
                <a:gd name="T65" fmla="*/ 22 w 22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1">
                  <a:moveTo>
                    <a:pt x="21" y="0"/>
                  </a:moveTo>
                  <a:lnTo>
                    <a:pt x="21" y="0"/>
                  </a:lnTo>
                  <a:lnTo>
                    <a:pt x="20" y="4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8" name="Freeform 473"/>
            <p:cNvSpPr>
              <a:spLocks/>
            </p:cNvSpPr>
            <p:nvPr/>
          </p:nvSpPr>
          <p:spPr bwMode="auto">
            <a:xfrm>
              <a:off x="1129" y="163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0 w 22"/>
                <a:gd name="T3" fmla="*/ 0 h 21"/>
                <a:gd name="T4" fmla="*/ 4 w 22"/>
                <a:gd name="T5" fmla="*/ 0 h 21"/>
                <a:gd name="T6" fmla="*/ 8 w 22"/>
                <a:gd name="T7" fmla="*/ 1 h 21"/>
                <a:gd name="T8" fmla="*/ 12 w 22"/>
                <a:gd name="T9" fmla="*/ 3 h 21"/>
                <a:gd name="T10" fmla="*/ 15 w 22"/>
                <a:gd name="T11" fmla="*/ 5 h 21"/>
                <a:gd name="T12" fmla="*/ 17 w 22"/>
                <a:gd name="T13" fmla="*/ 8 h 21"/>
                <a:gd name="T14" fmla="*/ 19 w 22"/>
                <a:gd name="T15" fmla="*/ 12 h 21"/>
                <a:gd name="T16" fmla="*/ 20 w 22"/>
                <a:gd name="T17" fmla="*/ 16 h 21"/>
                <a:gd name="T18" fmla="*/ 21 w 22"/>
                <a:gd name="T19" fmla="*/ 20 h 21"/>
                <a:gd name="T20" fmla="*/ 20 w 22"/>
                <a:gd name="T21" fmla="*/ 20 h 21"/>
                <a:gd name="T22" fmla="*/ 20 w 22"/>
                <a:gd name="T23" fmla="*/ 16 h 21"/>
                <a:gd name="T24" fmla="*/ 18 w 22"/>
                <a:gd name="T25" fmla="*/ 12 h 21"/>
                <a:gd name="T26" fmla="*/ 17 w 22"/>
                <a:gd name="T27" fmla="*/ 9 h 21"/>
                <a:gd name="T28" fmla="*/ 14 w 22"/>
                <a:gd name="T29" fmla="*/ 6 h 21"/>
                <a:gd name="T30" fmla="*/ 11 w 22"/>
                <a:gd name="T31" fmla="*/ 3 h 21"/>
                <a:gd name="T32" fmla="*/ 8 w 22"/>
                <a:gd name="T33" fmla="*/ 2 h 21"/>
                <a:gd name="T34" fmla="*/ 4 w 22"/>
                <a:gd name="T35" fmla="*/ 0 h 21"/>
                <a:gd name="T36" fmla="*/ 0 w 22"/>
                <a:gd name="T37" fmla="*/ 0 h 21"/>
                <a:gd name="T38" fmla="*/ 0 w 22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1"/>
                <a:gd name="T62" fmla="*/ 22 w 2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9" y="12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9" name="Freeform 474"/>
            <p:cNvSpPr>
              <a:spLocks/>
            </p:cNvSpPr>
            <p:nvPr/>
          </p:nvSpPr>
          <p:spPr bwMode="auto">
            <a:xfrm>
              <a:off x="1111" y="1641"/>
              <a:ext cx="38" cy="17"/>
            </a:xfrm>
            <a:custGeom>
              <a:avLst/>
              <a:gdLst>
                <a:gd name="T0" fmla="*/ 37 w 38"/>
                <a:gd name="T1" fmla="*/ 16 h 17"/>
                <a:gd name="T2" fmla="*/ 36 w 38"/>
                <a:gd name="T3" fmla="*/ 12 h 17"/>
                <a:gd name="T4" fmla="*/ 34 w 38"/>
                <a:gd name="T5" fmla="*/ 9 h 17"/>
                <a:gd name="T6" fmla="*/ 32 w 38"/>
                <a:gd name="T7" fmla="*/ 7 h 17"/>
                <a:gd name="T8" fmla="*/ 30 w 38"/>
                <a:gd name="T9" fmla="*/ 4 h 17"/>
                <a:gd name="T10" fmla="*/ 27 w 38"/>
                <a:gd name="T11" fmla="*/ 3 h 17"/>
                <a:gd name="T12" fmla="*/ 25 w 38"/>
                <a:gd name="T13" fmla="*/ 2 h 17"/>
                <a:gd name="T14" fmla="*/ 22 w 38"/>
                <a:gd name="T15" fmla="*/ 1 h 17"/>
                <a:gd name="T16" fmla="*/ 19 w 38"/>
                <a:gd name="T17" fmla="*/ 0 h 17"/>
                <a:gd name="T18" fmla="*/ 17 w 38"/>
                <a:gd name="T19" fmla="*/ 0 h 17"/>
                <a:gd name="T20" fmla="*/ 14 w 38"/>
                <a:gd name="T21" fmla="*/ 1 h 17"/>
                <a:gd name="T22" fmla="*/ 11 w 38"/>
                <a:gd name="T23" fmla="*/ 2 h 17"/>
                <a:gd name="T24" fmla="*/ 9 w 38"/>
                <a:gd name="T25" fmla="*/ 3 h 17"/>
                <a:gd name="T26" fmla="*/ 6 w 38"/>
                <a:gd name="T27" fmla="*/ 5 h 17"/>
                <a:gd name="T28" fmla="*/ 4 w 38"/>
                <a:gd name="T29" fmla="*/ 8 h 17"/>
                <a:gd name="T30" fmla="*/ 2 w 38"/>
                <a:gd name="T31" fmla="*/ 11 h 17"/>
                <a:gd name="T32" fmla="*/ 0 w 38"/>
                <a:gd name="T33" fmla="*/ 16 h 17"/>
                <a:gd name="T34" fmla="*/ 2 w 38"/>
                <a:gd name="T35" fmla="*/ 12 h 17"/>
                <a:gd name="T36" fmla="*/ 4 w 38"/>
                <a:gd name="T37" fmla="*/ 10 h 17"/>
                <a:gd name="T38" fmla="*/ 6 w 38"/>
                <a:gd name="T39" fmla="*/ 8 h 17"/>
                <a:gd name="T40" fmla="*/ 8 w 38"/>
                <a:gd name="T41" fmla="*/ 6 h 17"/>
                <a:gd name="T42" fmla="*/ 10 w 38"/>
                <a:gd name="T43" fmla="*/ 5 h 17"/>
                <a:gd name="T44" fmla="*/ 13 w 38"/>
                <a:gd name="T45" fmla="*/ 4 h 17"/>
                <a:gd name="T46" fmla="*/ 15 w 38"/>
                <a:gd name="T47" fmla="*/ 3 h 17"/>
                <a:gd name="T48" fmla="*/ 18 w 38"/>
                <a:gd name="T49" fmla="*/ 3 h 17"/>
                <a:gd name="T50" fmla="*/ 20 w 38"/>
                <a:gd name="T51" fmla="*/ 3 h 17"/>
                <a:gd name="T52" fmla="*/ 23 w 38"/>
                <a:gd name="T53" fmla="*/ 4 h 17"/>
                <a:gd name="T54" fmla="*/ 26 w 38"/>
                <a:gd name="T55" fmla="*/ 4 h 17"/>
                <a:gd name="T56" fmla="*/ 28 w 38"/>
                <a:gd name="T57" fmla="*/ 6 h 17"/>
                <a:gd name="T58" fmla="*/ 30 w 38"/>
                <a:gd name="T59" fmla="*/ 7 h 17"/>
                <a:gd name="T60" fmla="*/ 33 w 38"/>
                <a:gd name="T61" fmla="*/ 9 h 17"/>
                <a:gd name="T62" fmla="*/ 35 w 38"/>
                <a:gd name="T63" fmla="*/ 12 h 17"/>
                <a:gd name="T64" fmla="*/ 37 w 38"/>
                <a:gd name="T65" fmla="*/ 1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17"/>
                <a:gd name="T101" fmla="*/ 38 w 38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17">
                  <a:moveTo>
                    <a:pt x="37" y="16"/>
                  </a:moveTo>
                  <a:lnTo>
                    <a:pt x="36" y="12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7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0" name="Freeform 475"/>
            <p:cNvSpPr>
              <a:spLocks/>
            </p:cNvSpPr>
            <p:nvPr/>
          </p:nvSpPr>
          <p:spPr bwMode="auto">
            <a:xfrm>
              <a:off x="1111" y="1641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0 w 38"/>
                <a:gd name="T3" fmla="*/ 14 h 17"/>
                <a:gd name="T4" fmla="*/ 2 w 38"/>
                <a:gd name="T5" fmla="*/ 11 h 17"/>
                <a:gd name="T6" fmla="*/ 4 w 38"/>
                <a:gd name="T7" fmla="*/ 8 h 17"/>
                <a:gd name="T8" fmla="*/ 6 w 38"/>
                <a:gd name="T9" fmla="*/ 5 h 17"/>
                <a:gd name="T10" fmla="*/ 9 w 38"/>
                <a:gd name="T11" fmla="*/ 3 h 17"/>
                <a:gd name="T12" fmla="*/ 11 w 38"/>
                <a:gd name="T13" fmla="*/ 2 h 17"/>
                <a:gd name="T14" fmla="*/ 14 w 38"/>
                <a:gd name="T15" fmla="*/ 1 h 17"/>
                <a:gd name="T16" fmla="*/ 17 w 38"/>
                <a:gd name="T17" fmla="*/ 0 h 17"/>
                <a:gd name="T18" fmla="*/ 19 w 38"/>
                <a:gd name="T19" fmla="*/ 0 h 17"/>
                <a:gd name="T20" fmla="*/ 22 w 38"/>
                <a:gd name="T21" fmla="*/ 1 h 17"/>
                <a:gd name="T22" fmla="*/ 25 w 38"/>
                <a:gd name="T23" fmla="*/ 1 h 17"/>
                <a:gd name="T24" fmla="*/ 27 w 38"/>
                <a:gd name="T25" fmla="*/ 3 h 17"/>
                <a:gd name="T26" fmla="*/ 30 w 38"/>
                <a:gd name="T27" fmla="*/ 4 h 17"/>
                <a:gd name="T28" fmla="*/ 32 w 38"/>
                <a:gd name="T29" fmla="*/ 6 h 17"/>
                <a:gd name="T30" fmla="*/ 34 w 38"/>
                <a:gd name="T31" fmla="*/ 9 h 17"/>
                <a:gd name="T32" fmla="*/ 36 w 38"/>
                <a:gd name="T33" fmla="*/ 11 h 17"/>
                <a:gd name="T34" fmla="*/ 37 w 38"/>
                <a:gd name="T35" fmla="*/ 14 h 17"/>
                <a:gd name="T36" fmla="*/ 37 w 38"/>
                <a:gd name="T37" fmla="*/ 16 h 17"/>
                <a:gd name="T38" fmla="*/ 35 w 38"/>
                <a:gd name="T39" fmla="*/ 12 h 17"/>
                <a:gd name="T40" fmla="*/ 33 w 38"/>
                <a:gd name="T41" fmla="*/ 9 h 17"/>
                <a:gd name="T42" fmla="*/ 32 w 38"/>
                <a:gd name="T43" fmla="*/ 7 h 17"/>
                <a:gd name="T44" fmla="*/ 29 w 38"/>
                <a:gd name="T45" fmla="*/ 5 h 17"/>
                <a:gd name="T46" fmla="*/ 27 w 38"/>
                <a:gd name="T47" fmla="*/ 3 h 17"/>
                <a:gd name="T48" fmla="*/ 24 w 38"/>
                <a:gd name="T49" fmla="*/ 2 h 17"/>
                <a:gd name="T50" fmla="*/ 22 w 38"/>
                <a:gd name="T51" fmla="*/ 1 h 17"/>
                <a:gd name="T52" fmla="*/ 19 w 38"/>
                <a:gd name="T53" fmla="*/ 1 h 17"/>
                <a:gd name="T54" fmla="*/ 17 w 38"/>
                <a:gd name="T55" fmla="*/ 1 h 17"/>
                <a:gd name="T56" fmla="*/ 14 w 38"/>
                <a:gd name="T57" fmla="*/ 1 h 17"/>
                <a:gd name="T58" fmla="*/ 12 w 38"/>
                <a:gd name="T59" fmla="*/ 2 h 17"/>
                <a:gd name="T60" fmla="*/ 9 w 38"/>
                <a:gd name="T61" fmla="*/ 3 h 17"/>
                <a:gd name="T62" fmla="*/ 6 w 38"/>
                <a:gd name="T63" fmla="*/ 6 h 17"/>
                <a:gd name="T64" fmla="*/ 4 w 38"/>
                <a:gd name="T65" fmla="*/ 8 h 17"/>
                <a:gd name="T66" fmla="*/ 2 w 38"/>
                <a:gd name="T67" fmla="*/ 11 h 17"/>
                <a:gd name="T68" fmla="*/ 0 w 38"/>
                <a:gd name="T69" fmla="*/ 16 h 17"/>
                <a:gd name="T70" fmla="*/ 0 w 38"/>
                <a:gd name="T71" fmla="*/ 14 h 17"/>
                <a:gd name="T72" fmla="*/ 0 w 38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0" y="16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2" y="7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1" name="Freeform 476"/>
            <p:cNvSpPr>
              <a:spLocks/>
            </p:cNvSpPr>
            <p:nvPr/>
          </p:nvSpPr>
          <p:spPr bwMode="auto">
            <a:xfrm>
              <a:off x="1111" y="1643"/>
              <a:ext cx="38" cy="17"/>
            </a:xfrm>
            <a:custGeom>
              <a:avLst/>
              <a:gdLst>
                <a:gd name="T0" fmla="*/ 37 w 38"/>
                <a:gd name="T1" fmla="*/ 15 h 17"/>
                <a:gd name="T2" fmla="*/ 37 w 38"/>
                <a:gd name="T3" fmla="*/ 16 h 17"/>
                <a:gd name="T4" fmla="*/ 35 w 38"/>
                <a:gd name="T5" fmla="*/ 12 h 17"/>
                <a:gd name="T6" fmla="*/ 32 w 38"/>
                <a:gd name="T7" fmla="*/ 8 h 17"/>
                <a:gd name="T8" fmla="*/ 30 w 38"/>
                <a:gd name="T9" fmla="*/ 7 h 17"/>
                <a:gd name="T10" fmla="*/ 28 w 38"/>
                <a:gd name="T11" fmla="*/ 4 h 17"/>
                <a:gd name="T12" fmla="*/ 25 w 38"/>
                <a:gd name="T13" fmla="*/ 3 h 17"/>
                <a:gd name="T14" fmla="*/ 23 w 38"/>
                <a:gd name="T15" fmla="*/ 1 h 17"/>
                <a:gd name="T16" fmla="*/ 20 w 38"/>
                <a:gd name="T17" fmla="*/ 0 h 17"/>
                <a:gd name="T18" fmla="*/ 18 w 38"/>
                <a:gd name="T19" fmla="*/ 1 h 17"/>
                <a:gd name="T20" fmla="*/ 15 w 38"/>
                <a:gd name="T21" fmla="*/ 1 h 17"/>
                <a:gd name="T22" fmla="*/ 13 w 38"/>
                <a:gd name="T23" fmla="*/ 1 h 17"/>
                <a:gd name="T24" fmla="*/ 11 w 38"/>
                <a:gd name="T25" fmla="*/ 3 h 17"/>
                <a:gd name="T26" fmla="*/ 8 w 38"/>
                <a:gd name="T27" fmla="*/ 5 h 17"/>
                <a:gd name="T28" fmla="*/ 6 w 38"/>
                <a:gd name="T29" fmla="*/ 7 h 17"/>
                <a:gd name="T30" fmla="*/ 4 w 38"/>
                <a:gd name="T31" fmla="*/ 9 h 17"/>
                <a:gd name="T32" fmla="*/ 2 w 38"/>
                <a:gd name="T33" fmla="*/ 12 h 17"/>
                <a:gd name="T34" fmla="*/ 0 w 38"/>
                <a:gd name="T35" fmla="*/ 16 h 17"/>
                <a:gd name="T36" fmla="*/ 0 w 38"/>
                <a:gd name="T37" fmla="*/ 15 h 17"/>
                <a:gd name="T38" fmla="*/ 2 w 38"/>
                <a:gd name="T39" fmla="*/ 12 h 17"/>
                <a:gd name="T40" fmla="*/ 3 w 38"/>
                <a:gd name="T41" fmla="*/ 9 h 17"/>
                <a:gd name="T42" fmla="*/ 6 w 38"/>
                <a:gd name="T43" fmla="*/ 7 h 17"/>
                <a:gd name="T44" fmla="*/ 8 w 38"/>
                <a:gd name="T45" fmla="*/ 4 h 17"/>
                <a:gd name="T46" fmla="*/ 10 w 38"/>
                <a:gd name="T47" fmla="*/ 3 h 17"/>
                <a:gd name="T48" fmla="*/ 13 w 38"/>
                <a:gd name="T49" fmla="*/ 1 h 17"/>
                <a:gd name="T50" fmla="*/ 15 w 38"/>
                <a:gd name="T51" fmla="*/ 0 h 17"/>
                <a:gd name="T52" fmla="*/ 18 w 38"/>
                <a:gd name="T53" fmla="*/ 0 h 17"/>
                <a:gd name="T54" fmla="*/ 20 w 38"/>
                <a:gd name="T55" fmla="*/ 0 h 17"/>
                <a:gd name="T56" fmla="*/ 23 w 38"/>
                <a:gd name="T57" fmla="*/ 0 h 17"/>
                <a:gd name="T58" fmla="*/ 26 w 38"/>
                <a:gd name="T59" fmla="*/ 1 h 17"/>
                <a:gd name="T60" fmla="*/ 28 w 38"/>
                <a:gd name="T61" fmla="*/ 4 h 17"/>
                <a:gd name="T62" fmla="*/ 31 w 38"/>
                <a:gd name="T63" fmla="*/ 5 h 17"/>
                <a:gd name="T64" fmla="*/ 33 w 38"/>
                <a:gd name="T65" fmla="*/ 8 h 17"/>
                <a:gd name="T66" fmla="*/ 35 w 38"/>
                <a:gd name="T67" fmla="*/ 11 h 17"/>
                <a:gd name="T68" fmla="*/ 37 w 38"/>
                <a:gd name="T69" fmla="*/ 15 h 17"/>
                <a:gd name="T70" fmla="*/ 37 w 38"/>
                <a:gd name="T71" fmla="*/ 16 h 17"/>
                <a:gd name="T72" fmla="*/ 37 w 38"/>
                <a:gd name="T73" fmla="*/ 15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37" y="15"/>
                  </a:moveTo>
                  <a:lnTo>
                    <a:pt x="37" y="16"/>
                  </a:lnTo>
                  <a:lnTo>
                    <a:pt x="35" y="12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2" name="Freeform 477"/>
            <p:cNvSpPr>
              <a:spLocks/>
            </p:cNvSpPr>
            <p:nvPr/>
          </p:nvSpPr>
          <p:spPr bwMode="auto">
            <a:xfrm>
              <a:off x="1084" y="1619"/>
              <a:ext cx="93" cy="88"/>
            </a:xfrm>
            <a:custGeom>
              <a:avLst/>
              <a:gdLst>
                <a:gd name="T0" fmla="*/ 84 w 93"/>
                <a:gd name="T1" fmla="*/ 47 h 88"/>
                <a:gd name="T2" fmla="*/ 81 w 93"/>
                <a:gd name="T3" fmla="*/ 49 h 88"/>
                <a:gd name="T4" fmla="*/ 80 w 93"/>
                <a:gd name="T5" fmla="*/ 53 h 88"/>
                <a:gd name="T6" fmla="*/ 84 w 93"/>
                <a:gd name="T7" fmla="*/ 58 h 88"/>
                <a:gd name="T8" fmla="*/ 90 w 93"/>
                <a:gd name="T9" fmla="*/ 57 h 88"/>
                <a:gd name="T10" fmla="*/ 92 w 93"/>
                <a:gd name="T11" fmla="*/ 52 h 88"/>
                <a:gd name="T12" fmla="*/ 90 w 93"/>
                <a:gd name="T13" fmla="*/ 49 h 88"/>
                <a:gd name="T14" fmla="*/ 87 w 93"/>
                <a:gd name="T15" fmla="*/ 47 h 88"/>
                <a:gd name="T16" fmla="*/ 46 w 93"/>
                <a:gd name="T17" fmla="*/ 75 h 88"/>
                <a:gd name="T18" fmla="*/ 41 w 93"/>
                <a:gd name="T19" fmla="*/ 79 h 88"/>
                <a:gd name="T20" fmla="*/ 41 w 93"/>
                <a:gd name="T21" fmla="*/ 84 h 88"/>
                <a:gd name="T22" fmla="*/ 43 w 93"/>
                <a:gd name="T23" fmla="*/ 86 h 88"/>
                <a:gd name="T24" fmla="*/ 46 w 93"/>
                <a:gd name="T25" fmla="*/ 87 h 88"/>
                <a:gd name="T26" fmla="*/ 50 w 93"/>
                <a:gd name="T27" fmla="*/ 86 h 88"/>
                <a:gd name="T28" fmla="*/ 52 w 93"/>
                <a:gd name="T29" fmla="*/ 84 h 88"/>
                <a:gd name="T30" fmla="*/ 52 w 93"/>
                <a:gd name="T31" fmla="*/ 79 h 88"/>
                <a:gd name="T32" fmla="*/ 46 w 93"/>
                <a:gd name="T33" fmla="*/ 75 h 88"/>
                <a:gd name="T34" fmla="*/ 3 w 93"/>
                <a:gd name="T35" fmla="*/ 49 h 88"/>
                <a:gd name="T36" fmla="*/ 0 w 93"/>
                <a:gd name="T37" fmla="*/ 54 h 88"/>
                <a:gd name="T38" fmla="*/ 1 w 93"/>
                <a:gd name="T39" fmla="*/ 58 h 88"/>
                <a:gd name="T40" fmla="*/ 3 w 93"/>
                <a:gd name="T41" fmla="*/ 60 h 88"/>
                <a:gd name="T42" fmla="*/ 7 w 93"/>
                <a:gd name="T43" fmla="*/ 60 h 88"/>
                <a:gd name="T44" fmla="*/ 10 w 93"/>
                <a:gd name="T45" fmla="*/ 59 h 88"/>
                <a:gd name="T46" fmla="*/ 12 w 93"/>
                <a:gd name="T47" fmla="*/ 56 h 88"/>
                <a:gd name="T48" fmla="*/ 11 w 93"/>
                <a:gd name="T49" fmla="*/ 52 h 88"/>
                <a:gd name="T50" fmla="*/ 9 w 93"/>
                <a:gd name="T51" fmla="*/ 49 h 88"/>
                <a:gd name="T52" fmla="*/ 6 w 93"/>
                <a:gd name="T53" fmla="*/ 48 h 88"/>
                <a:gd name="T54" fmla="*/ 18 w 93"/>
                <a:gd name="T55" fmla="*/ 1 h 88"/>
                <a:gd name="T56" fmla="*/ 15 w 93"/>
                <a:gd name="T57" fmla="*/ 6 h 88"/>
                <a:gd name="T58" fmla="*/ 16 w 93"/>
                <a:gd name="T59" fmla="*/ 10 h 88"/>
                <a:gd name="T60" fmla="*/ 18 w 93"/>
                <a:gd name="T61" fmla="*/ 12 h 88"/>
                <a:gd name="T62" fmla="*/ 22 w 93"/>
                <a:gd name="T63" fmla="*/ 12 h 88"/>
                <a:gd name="T64" fmla="*/ 25 w 93"/>
                <a:gd name="T65" fmla="*/ 11 h 88"/>
                <a:gd name="T66" fmla="*/ 27 w 93"/>
                <a:gd name="T67" fmla="*/ 8 h 88"/>
                <a:gd name="T68" fmla="*/ 26 w 93"/>
                <a:gd name="T69" fmla="*/ 4 h 88"/>
                <a:gd name="T70" fmla="*/ 24 w 93"/>
                <a:gd name="T71" fmla="*/ 1 h 88"/>
                <a:gd name="T72" fmla="*/ 21 w 93"/>
                <a:gd name="T73" fmla="*/ 0 h 88"/>
                <a:gd name="T74" fmla="*/ 68 w 93"/>
                <a:gd name="T75" fmla="*/ 1 h 88"/>
                <a:gd name="T76" fmla="*/ 64 w 93"/>
                <a:gd name="T77" fmla="*/ 6 h 88"/>
                <a:gd name="T78" fmla="*/ 68 w 93"/>
                <a:gd name="T79" fmla="*/ 12 h 88"/>
                <a:gd name="T80" fmla="*/ 74 w 93"/>
                <a:gd name="T81" fmla="*/ 10 h 88"/>
                <a:gd name="T82" fmla="*/ 76 w 93"/>
                <a:gd name="T83" fmla="*/ 4 h 88"/>
                <a:gd name="T84" fmla="*/ 70 w 93"/>
                <a:gd name="T85" fmla="*/ 0 h 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88"/>
                <a:gd name="T131" fmla="*/ 93 w 93"/>
                <a:gd name="T132" fmla="*/ 88 h 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88">
                  <a:moveTo>
                    <a:pt x="86" y="47"/>
                  </a:moveTo>
                  <a:lnTo>
                    <a:pt x="85" y="47"/>
                  </a:lnTo>
                  <a:lnTo>
                    <a:pt x="84" y="47"/>
                  </a:lnTo>
                  <a:lnTo>
                    <a:pt x="83" y="48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1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1" y="55"/>
                  </a:lnTo>
                  <a:lnTo>
                    <a:pt x="82" y="57"/>
                  </a:lnTo>
                  <a:lnTo>
                    <a:pt x="84" y="58"/>
                  </a:lnTo>
                  <a:lnTo>
                    <a:pt x="86" y="59"/>
                  </a:lnTo>
                  <a:lnTo>
                    <a:pt x="88" y="58"/>
                  </a:lnTo>
                  <a:lnTo>
                    <a:pt x="90" y="57"/>
                  </a:lnTo>
                  <a:lnTo>
                    <a:pt x="92" y="55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2" y="51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46" y="75"/>
                  </a:lnTo>
                  <a:lnTo>
                    <a:pt x="44" y="76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6" y="87"/>
                  </a:lnTo>
                  <a:lnTo>
                    <a:pt x="48" y="87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2" y="79"/>
                  </a:lnTo>
                  <a:lnTo>
                    <a:pt x="50" y="77"/>
                  </a:lnTo>
                  <a:lnTo>
                    <a:pt x="49" y="76"/>
                  </a:lnTo>
                  <a:lnTo>
                    <a:pt x="46" y="75"/>
                  </a:lnTo>
                  <a:lnTo>
                    <a:pt x="6" y="48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6" y="2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86" y="47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3" name="Freeform 478"/>
            <p:cNvSpPr>
              <a:spLocks/>
            </p:cNvSpPr>
            <p:nvPr/>
          </p:nvSpPr>
          <p:spPr bwMode="auto">
            <a:xfrm>
              <a:off x="1154" y="166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8 h 17"/>
                <a:gd name="T8" fmla="*/ 3 w 17"/>
                <a:gd name="T9" fmla="*/ 5 h 17"/>
                <a:gd name="T10" fmla="*/ 5 w 17"/>
                <a:gd name="T11" fmla="*/ 3 h 17"/>
                <a:gd name="T12" fmla="*/ 8 w 17"/>
                <a:gd name="T13" fmla="*/ 3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0 h 17"/>
                <a:gd name="T22" fmla="*/ 13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5 w 17"/>
                <a:gd name="T29" fmla="*/ 5 h 17"/>
                <a:gd name="T30" fmla="*/ 3 w 17"/>
                <a:gd name="T31" fmla="*/ 8 h 17"/>
                <a:gd name="T32" fmla="*/ 3 w 17"/>
                <a:gd name="T33" fmla="*/ 11 h 17"/>
                <a:gd name="T34" fmla="*/ 3 w 17"/>
                <a:gd name="T35" fmla="*/ 13 h 17"/>
                <a:gd name="T36" fmla="*/ 0 w 17"/>
                <a:gd name="T37" fmla="*/ 16 h 17"/>
                <a:gd name="T38" fmla="*/ 0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4" name="Freeform 479"/>
            <p:cNvSpPr>
              <a:spLocks/>
            </p:cNvSpPr>
            <p:nvPr/>
          </p:nvSpPr>
          <p:spPr bwMode="auto">
            <a:xfrm>
              <a:off x="1154" y="167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6 h 17"/>
                <a:gd name="T6" fmla="*/ 5 w 17"/>
                <a:gd name="T7" fmla="*/ 11 h 17"/>
                <a:gd name="T8" fmla="*/ 0 w 17"/>
                <a:gd name="T9" fmla="*/ 5 h 17"/>
                <a:gd name="T10" fmla="*/ 0 w 17"/>
                <a:gd name="T11" fmla="*/ 0 h 17"/>
                <a:gd name="T12" fmla="*/ 0 w 17"/>
                <a:gd name="T13" fmla="*/ 0 h 17"/>
                <a:gd name="T14" fmla="*/ 3 w 17"/>
                <a:gd name="T15" fmla="*/ 5 h 17"/>
                <a:gd name="T16" fmla="*/ 5 w 17"/>
                <a:gd name="T17" fmla="*/ 11 h 17"/>
                <a:gd name="T18" fmla="*/ 11 w 17"/>
                <a:gd name="T19" fmla="*/ 13 h 17"/>
                <a:gd name="T20" fmla="*/ 16 w 17"/>
                <a:gd name="T21" fmla="*/ 13 h 17"/>
                <a:gd name="T22" fmla="*/ 16 w 17"/>
                <a:gd name="T23" fmla="*/ 13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5" name="Freeform 480"/>
            <p:cNvSpPr>
              <a:spLocks/>
            </p:cNvSpPr>
            <p:nvPr/>
          </p:nvSpPr>
          <p:spPr bwMode="auto">
            <a:xfrm>
              <a:off x="1160" y="16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1 w 17"/>
                <a:gd name="T7" fmla="*/ 11 h 17"/>
                <a:gd name="T8" fmla="*/ 5 w 17"/>
                <a:gd name="T9" fmla="*/ 16 h 17"/>
                <a:gd name="T10" fmla="*/ 0 w 17"/>
                <a:gd name="T11" fmla="*/ 16 h 17"/>
                <a:gd name="T12" fmla="*/ 0 w 17"/>
                <a:gd name="T13" fmla="*/ 13 h 17"/>
                <a:gd name="T14" fmla="*/ 5 w 17"/>
                <a:gd name="T15" fmla="*/ 13 h 17"/>
                <a:gd name="T16" fmla="*/ 11 w 17"/>
                <a:gd name="T17" fmla="*/ 11 h 17"/>
                <a:gd name="T18" fmla="*/ 13 w 17"/>
                <a:gd name="T19" fmla="*/ 5 h 17"/>
                <a:gd name="T20" fmla="*/ 16 w 17"/>
                <a:gd name="T21" fmla="*/ 0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6" name="Freeform 481"/>
            <p:cNvSpPr>
              <a:spLocks/>
            </p:cNvSpPr>
            <p:nvPr/>
          </p:nvSpPr>
          <p:spPr bwMode="auto">
            <a:xfrm>
              <a:off x="1160" y="166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0 h 17"/>
                <a:gd name="T8" fmla="*/ 11 w 17"/>
                <a:gd name="T9" fmla="*/ 3 h 17"/>
                <a:gd name="T10" fmla="*/ 11 w 17"/>
                <a:gd name="T11" fmla="*/ 3 h 17"/>
                <a:gd name="T12" fmla="*/ 13 w 17"/>
                <a:gd name="T13" fmla="*/ 5 h 17"/>
                <a:gd name="T14" fmla="*/ 16 w 17"/>
                <a:gd name="T15" fmla="*/ 8 h 17"/>
                <a:gd name="T16" fmla="*/ 16 w 17"/>
                <a:gd name="T17" fmla="*/ 13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3 h 17"/>
                <a:gd name="T32" fmla="*/ 5 w 17"/>
                <a:gd name="T33" fmla="*/ 0 h 17"/>
                <a:gd name="T34" fmla="*/ 3 w 17"/>
                <a:gd name="T35" fmla="*/ 0 h 17"/>
                <a:gd name="T36" fmla="*/ 0 w 17"/>
                <a:gd name="T37" fmla="*/ 0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7" name="Freeform 482"/>
            <p:cNvSpPr>
              <a:spLocks/>
            </p:cNvSpPr>
            <p:nvPr/>
          </p:nvSpPr>
          <p:spPr bwMode="auto">
            <a:xfrm>
              <a:off x="1162" y="16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8" name="Freeform 483"/>
            <p:cNvSpPr>
              <a:spLocks/>
            </p:cNvSpPr>
            <p:nvPr/>
          </p:nvSpPr>
          <p:spPr bwMode="auto">
            <a:xfrm>
              <a:off x="1114" y="16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3 w 17"/>
                <a:gd name="T5" fmla="*/ 11 h 17"/>
                <a:gd name="T6" fmla="*/ 5 w 17"/>
                <a:gd name="T7" fmla="*/ 5 h 17"/>
                <a:gd name="T8" fmla="*/ 11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3 w 17"/>
                <a:gd name="T21" fmla="*/ 16 h 17"/>
                <a:gd name="T22" fmla="*/ 3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9" name="Freeform 484"/>
            <p:cNvSpPr>
              <a:spLocks/>
            </p:cNvSpPr>
            <p:nvPr/>
          </p:nvSpPr>
          <p:spPr bwMode="auto">
            <a:xfrm>
              <a:off x="1114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11 w 17"/>
                <a:gd name="T7" fmla="*/ 14 h 17"/>
                <a:gd name="T8" fmla="*/ 8 w 17"/>
                <a:gd name="T9" fmla="*/ 14 h 17"/>
                <a:gd name="T10" fmla="*/ 5 w 17"/>
                <a:gd name="T11" fmla="*/ 12 h 17"/>
                <a:gd name="T12" fmla="*/ 3 w 17"/>
                <a:gd name="T13" fmla="*/ 9 h 17"/>
                <a:gd name="T14" fmla="*/ 3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3 w 17"/>
                <a:gd name="T21" fmla="*/ 0 h 17"/>
                <a:gd name="T22" fmla="*/ 3 w 17"/>
                <a:gd name="T23" fmla="*/ 5 h 17"/>
                <a:gd name="T24" fmla="*/ 3 w 17"/>
                <a:gd name="T25" fmla="*/ 5 h 17"/>
                <a:gd name="T26" fmla="*/ 5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3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0" name="Freeform 485"/>
            <p:cNvSpPr>
              <a:spLocks/>
            </p:cNvSpPr>
            <p:nvPr/>
          </p:nvSpPr>
          <p:spPr bwMode="auto">
            <a:xfrm>
              <a:off x="1120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5 h 17"/>
                <a:gd name="T6" fmla="*/ 14 w 17"/>
                <a:gd name="T7" fmla="*/ 7 h 17"/>
                <a:gd name="T8" fmla="*/ 11 w 17"/>
                <a:gd name="T9" fmla="*/ 9 h 17"/>
                <a:gd name="T10" fmla="*/ 11 w 17"/>
                <a:gd name="T11" fmla="*/ 12 h 17"/>
                <a:gd name="T12" fmla="*/ 9 w 17"/>
                <a:gd name="T13" fmla="*/ 14 h 17"/>
                <a:gd name="T14" fmla="*/ 7 w 17"/>
                <a:gd name="T15" fmla="*/ 14 h 17"/>
                <a:gd name="T16" fmla="*/ 4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4 w 17"/>
                <a:gd name="T23" fmla="*/ 14 h 17"/>
                <a:gd name="T24" fmla="*/ 4 w 17"/>
                <a:gd name="T25" fmla="*/ 14 h 17"/>
                <a:gd name="T26" fmla="*/ 7 w 17"/>
                <a:gd name="T27" fmla="*/ 12 h 17"/>
                <a:gd name="T28" fmla="*/ 9 w 17"/>
                <a:gd name="T29" fmla="*/ 9 h 17"/>
                <a:gd name="T30" fmla="*/ 11 w 17"/>
                <a:gd name="T31" fmla="*/ 9 h 17"/>
                <a:gd name="T32" fmla="*/ 14 w 17"/>
                <a:gd name="T33" fmla="*/ 5 h 17"/>
                <a:gd name="T34" fmla="*/ 14 w 17"/>
                <a:gd name="T35" fmla="*/ 5 h 17"/>
                <a:gd name="T36" fmla="*/ 14 w 17"/>
                <a:gd name="T37" fmla="*/ 0 h 17"/>
                <a:gd name="T38" fmla="*/ 14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1" name="Freeform 486"/>
            <p:cNvSpPr>
              <a:spLocks/>
            </p:cNvSpPr>
            <p:nvPr/>
          </p:nvSpPr>
          <p:spPr bwMode="auto">
            <a:xfrm>
              <a:off x="1120" y="16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7 w 17"/>
                <a:gd name="T5" fmla="*/ 3 h 17"/>
                <a:gd name="T6" fmla="*/ 11 w 17"/>
                <a:gd name="T7" fmla="*/ 5 h 17"/>
                <a:gd name="T8" fmla="*/ 14 w 17"/>
                <a:gd name="T9" fmla="*/ 11 h 17"/>
                <a:gd name="T10" fmla="*/ 16 w 17"/>
                <a:gd name="T11" fmla="*/ 16 h 17"/>
                <a:gd name="T12" fmla="*/ 14 w 17"/>
                <a:gd name="T13" fmla="*/ 16 h 17"/>
                <a:gd name="T14" fmla="*/ 14 w 17"/>
                <a:gd name="T15" fmla="*/ 11 h 17"/>
                <a:gd name="T16" fmla="*/ 9 w 17"/>
                <a:gd name="T17" fmla="*/ 5 h 17"/>
                <a:gd name="T18" fmla="*/ 4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2" name="Freeform 487"/>
            <p:cNvSpPr>
              <a:spLocks/>
            </p:cNvSpPr>
            <p:nvPr/>
          </p:nvSpPr>
          <p:spPr bwMode="auto">
            <a:xfrm>
              <a:off x="1130" y="170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3" name="Freeform 488"/>
            <p:cNvSpPr>
              <a:spLocks/>
            </p:cNvSpPr>
            <p:nvPr/>
          </p:nvSpPr>
          <p:spPr bwMode="auto">
            <a:xfrm>
              <a:off x="1074" y="16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3 w 17"/>
                <a:gd name="T7" fmla="*/ 5 h 17"/>
                <a:gd name="T8" fmla="*/ 8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0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3" y="5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4" name="Freeform 489"/>
            <p:cNvSpPr>
              <a:spLocks/>
            </p:cNvSpPr>
            <p:nvPr/>
          </p:nvSpPr>
          <p:spPr bwMode="auto">
            <a:xfrm>
              <a:off x="1074" y="16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8 w 17"/>
                <a:gd name="T7" fmla="*/ 14 h 17"/>
                <a:gd name="T8" fmla="*/ 5 w 17"/>
                <a:gd name="T9" fmla="*/ 14 h 17"/>
                <a:gd name="T10" fmla="*/ 3 w 17"/>
                <a:gd name="T11" fmla="*/ 12 h 17"/>
                <a:gd name="T12" fmla="*/ 3 w 17"/>
                <a:gd name="T13" fmla="*/ 9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5 h 17"/>
                <a:gd name="T24" fmla="*/ 0 w 17"/>
                <a:gd name="T25" fmla="*/ 7 h 17"/>
                <a:gd name="T26" fmla="*/ 3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1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5" name="Freeform 490"/>
            <p:cNvSpPr>
              <a:spLocks/>
            </p:cNvSpPr>
            <p:nvPr/>
          </p:nvSpPr>
          <p:spPr bwMode="auto">
            <a:xfrm>
              <a:off x="1080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8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7 h 17"/>
                <a:gd name="T34" fmla="*/ 13 w 17"/>
                <a:gd name="T35" fmla="*/ 5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6" name="Freeform 491"/>
            <p:cNvSpPr>
              <a:spLocks/>
            </p:cNvSpPr>
            <p:nvPr/>
          </p:nvSpPr>
          <p:spPr bwMode="auto">
            <a:xfrm>
              <a:off x="1080" y="16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8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7" name="Freeform 492"/>
            <p:cNvSpPr>
              <a:spLocks/>
            </p:cNvSpPr>
            <p:nvPr/>
          </p:nvSpPr>
          <p:spPr bwMode="auto">
            <a:xfrm>
              <a:off x="1090" y="167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8" name="Freeform 493"/>
            <p:cNvSpPr>
              <a:spLocks/>
            </p:cNvSpPr>
            <p:nvPr/>
          </p:nvSpPr>
          <p:spPr bwMode="auto">
            <a:xfrm>
              <a:off x="1088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1 h 17"/>
                <a:gd name="T6" fmla="*/ 4 w 17"/>
                <a:gd name="T7" fmla="*/ 5 h 17"/>
                <a:gd name="T8" fmla="*/ 9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7 w 17"/>
                <a:gd name="T17" fmla="*/ 5 h 17"/>
                <a:gd name="T18" fmla="*/ 2 w 17"/>
                <a:gd name="T19" fmla="*/ 11 h 17"/>
                <a:gd name="T20" fmla="*/ 2 w 17"/>
                <a:gd name="T21" fmla="*/ 16 h 17"/>
                <a:gd name="T22" fmla="*/ 2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7" y="5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9" name="Freeform 494"/>
            <p:cNvSpPr>
              <a:spLocks/>
            </p:cNvSpPr>
            <p:nvPr/>
          </p:nvSpPr>
          <p:spPr bwMode="auto">
            <a:xfrm>
              <a:off x="1088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9 w 17"/>
                <a:gd name="T7" fmla="*/ 14 h 17"/>
                <a:gd name="T8" fmla="*/ 7 w 17"/>
                <a:gd name="T9" fmla="*/ 14 h 17"/>
                <a:gd name="T10" fmla="*/ 4 w 17"/>
                <a:gd name="T11" fmla="*/ 12 h 17"/>
                <a:gd name="T12" fmla="*/ 2 w 17"/>
                <a:gd name="T13" fmla="*/ 9 h 17"/>
                <a:gd name="T14" fmla="*/ 2 w 17"/>
                <a:gd name="T15" fmla="*/ 7 h 17"/>
                <a:gd name="T16" fmla="*/ 2 w 17"/>
                <a:gd name="T17" fmla="*/ 5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5 h 17"/>
                <a:gd name="T24" fmla="*/ 2 w 17"/>
                <a:gd name="T25" fmla="*/ 5 h 17"/>
                <a:gd name="T26" fmla="*/ 4 w 17"/>
                <a:gd name="T27" fmla="*/ 9 h 17"/>
                <a:gd name="T28" fmla="*/ 7 w 17"/>
                <a:gd name="T29" fmla="*/ 9 h 17"/>
                <a:gd name="T30" fmla="*/ 9 w 17"/>
                <a:gd name="T31" fmla="*/ 12 h 17"/>
                <a:gd name="T32" fmla="*/ 11 w 17"/>
                <a:gd name="T33" fmla="*/ 14 h 17"/>
                <a:gd name="T34" fmla="*/ 11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4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0" name="Freeform 495"/>
            <p:cNvSpPr>
              <a:spLocks/>
            </p:cNvSpPr>
            <p:nvPr/>
          </p:nvSpPr>
          <p:spPr bwMode="auto">
            <a:xfrm>
              <a:off x="1095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8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5 h 17"/>
                <a:gd name="T34" fmla="*/ 13 w 17"/>
                <a:gd name="T35" fmla="*/ 5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1" name="Freeform 496"/>
            <p:cNvSpPr>
              <a:spLocks/>
            </p:cNvSpPr>
            <p:nvPr/>
          </p:nvSpPr>
          <p:spPr bwMode="auto">
            <a:xfrm>
              <a:off x="1095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8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2" name="Freeform 497"/>
            <p:cNvSpPr>
              <a:spLocks/>
            </p:cNvSpPr>
            <p:nvPr/>
          </p:nvSpPr>
          <p:spPr bwMode="auto">
            <a:xfrm>
              <a:off x="1105" y="1627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3" name="Freeform 498"/>
            <p:cNvSpPr>
              <a:spLocks/>
            </p:cNvSpPr>
            <p:nvPr/>
          </p:nvSpPr>
          <p:spPr bwMode="auto">
            <a:xfrm>
              <a:off x="1138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5 w 17"/>
                <a:gd name="T7" fmla="*/ 5 h 17"/>
                <a:gd name="T8" fmla="*/ 11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4" name="Freeform 499"/>
            <p:cNvSpPr>
              <a:spLocks/>
            </p:cNvSpPr>
            <p:nvPr/>
          </p:nvSpPr>
          <p:spPr bwMode="auto">
            <a:xfrm>
              <a:off x="1138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5 w 17"/>
                <a:gd name="T7" fmla="*/ 12 h 17"/>
                <a:gd name="T8" fmla="*/ 0 w 17"/>
                <a:gd name="T9" fmla="*/ 7 h 17"/>
                <a:gd name="T10" fmla="*/ 0 w 17"/>
                <a:gd name="T11" fmla="*/ 0 h 17"/>
                <a:gd name="T12" fmla="*/ 0 w 17"/>
                <a:gd name="T13" fmla="*/ 0 h 17"/>
                <a:gd name="T14" fmla="*/ 3 w 17"/>
                <a:gd name="T15" fmla="*/ 5 h 17"/>
                <a:gd name="T16" fmla="*/ 5 w 17"/>
                <a:gd name="T17" fmla="*/ 9 h 17"/>
                <a:gd name="T18" fmla="*/ 11 w 17"/>
                <a:gd name="T19" fmla="*/ 14 h 17"/>
                <a:gd name="T20" fmla="*/ 16 w 17"/>
                <a:gd name="T21" fmla="*/ 14 h 17"/>
                <a:gd name="T22" fmla="*/ 16 w 17"/>
                <a:gd name="T23" fmla="*/ 14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5" name="Freeform 500"/>
            <p:cNvSpPr>
              <a:spLocks/>
            </p:cNvSpPr>
            <p:nvPr/>
          </p:nvSpPr>
          <p:spPr bwMode="auto">
            <a:xfrm>
              <a:off x="1144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7 h 17"/>
                <a:gd name="T6" fmla="*/ 11 w 17"/>
                <a:gd name="T7" fmla="*/ 12 h 17"/>
                <a:gd name="T8" fmla="*/ 8 w 17"/>
                <a:gd name="T9" fmla="*/ 14 h 17"/>
                <a:gd name="T10" fmla="*/ 0 w 17"/>
                <a:gd name="T11" fmla="*/ 16 h 17"/>
                <a:gd name="T12" fmla="*/ 0 w 17"/>
                <a:gd name="T13" fmla="*/ 14 h 17"/>
                <a:gd name="T14" fmla="*/ 5 w 17"/>
                <a:gd name="T15" fmla="*/ 14 h 17"/>
                <a:gd name="T16" fmla="*/ 11 w 17"/>
                <a:gd name="T17" fmla="*/ 9 h 17"/>
                <a:gd name="T18" fmla="*/ 13 w 17"/>
                <a:gd name="T19" fmla="*/ 5 h 17"/>
                <a:gd name="T20" fmla="*/ 16 w 17"/>
                <a:gd name="T21" fmla="*/ 0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6" name="Freeform 501"/>
            <p:cNvSpPr>
              <a:spLocks/>
            </p:cNvSpPr>
            <p:nvPr/>
          </p:nvSpPr>
          <p:spPr bwMode="auto">
            <a:xfrm>
              <a:off x="1144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8 w 17"/>
                <a:gd name="T5" fmla="*/ 3 h 17"/>
                <a:gd name="T6" fmla="*/ 11 w 17"/>
                <a:gd name="T7" fmla="*/ 5 h 17"/>
                <a:gd name="T8" fmla="*/ 16 w 17"/>
                <a:gd name="T9" fmla="*/ 11 h 17"/>
                <a:gd name="T10" fmla="*/ 16 w 17"/>
                <a:gd name="T11" fmla="*/ 16 h 17"/>
                <a:gd name="T12" fmla="*/ 16 w 17"/>
                <a:gd name="T13" fmla="*/ 16 h 17"/>
                <a:gd name="T14" fmla="*/ 13 w 17"/>
                <a:gd name="T15" fmla="*/ 11 h 17"/>
                <a:gd name="T16" fmla="*/ 11 w 17"/>
                <a:gd name="T17" fmla="*/ 5 h 17"/>
                <a:gd name="T18" fmla="*/ 5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11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7" name="Freeform 502"/>
            <p:cNvSpPr>
              <a:spLocks/>
            </p:cNvSpPr>
            <p:nvPr/>
          </p:nvSpPr>
          <p:spPr bwMode="auto">
            <a:xfrm>
              <a:off x="949" y="1498"/>
              <a:ext cx="1017" cy="261"/>
            </a:xfrm>
            <a:custGeom>
              <a:avLst/>
              <a:gdLst>
                <a:gd name="T0" fmla="*/ 1016 w 1017"/>
                <a:gd name="T1" fmla="*/ 16 h 261"/>
                <a:gd name="T2" fmla="*/ 1009 w 1017"/>
                <a:gd name="T3" fmla="*/ 16 h 261"/>
                <a:gd name="T4" fmla="*/ 1009 w 1017"/>
                <a:gd name="T5" fmla="*/ 260 h 261"/>
                <a:gd name="T6" fmla="*/ 1016 w 1017"/>
                <a:gd name="T7" fmla="*/ 260 h 261"/>
                <a:gd name="T8" fmla="*/ 1016 w 1017"/>
                <a:gd name="T9" fmla="*/ 16 h 261"/>
                <a:gd name="T10" fmla="*/ 1016 w 1017"/>
                <a:gd name="T11" fmla="*/ 16 h 261"/>
                <a:gd name="T12" fmla="*/ 7 w 1017"/>
                <a:gd name="T13" fmla="*/ 0 h 261"/>
                <a:gd name="T14" fmla="*/ 0 w 1017"/>
                <a:gd name="T15" fmla="*/ 0 h 261"/>
                <a:gd name="T16" fmla="*/ 0 w 1017"/>
                <a:gd name="T17" fmla="*/ 244 h 261"/>
                <a:gd name="T18" fmla="*/ 7 w 1017"/>
                <a:gd name="T19" fmla="*/ 244 h 261"/>
                <a:gd name="T20" fmla="*/ 7 w 1017"/>
                <a:gd name="T21" fmla="*/ 0 h 261"/>
                <a:gd name="T22" fmla="*/ 1016 w 1017"/>
                <a:gd name="T23" fmla="*/ 16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261"/>
                <a:gd name="T38" fmla="*/ 1017 w 1017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261">
                  <a:moveTo>
                    <a:pt x="1016" y="16"/>
                  </a:moveTo>
                  <a:lnTo>
                    <a:pt x="1009" y="16"/>
                  </a:lnTo>
                  <a:lnTo>
                    <a:pt x="1009" y="260"/>
                  </a:lnTo>
                  <a:lnTo>
                    <a:pt x="1016" y="260"/>
                  </a:lnTo>
                  <a:lnTo>
                    <a:pt x="1016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44"/>
                  </a:lnTo>
                  <a:lnTo>
                    <a:pt x="7" y="244"/>
                  </a:lnTo>
                  <a:lnTo>
                    <a:pt x="7" y="0"/>
                  </a:lnTo>
                  <a:lnTo>
                    <a:pt x="10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8" name="Freeform 503"/>
            <p:cNvSpPr>
              <a:spLocks/>
            </p:cNvSpPr>
            <p:nvPr/>
          </p:nvSpPr>
          <p:spPr bwMode="auto">
            <a:xfrm>
              <a:off x="1949" y="15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2 w 17"/>
                <a:gd name="T9" fmla="*/ 16 h 17"/>
                <a:gd name="T10" fmla="*/ 2 w 17"/>
                <a:gd name="T11" fmla="*/ 0 h 17"/>
                <a:gd name="T12" fmla="*/ 2 w 17"/>
                <a:gd name="T13" fmla="*/ 16 h 17"/>
                <a:gd name="T14" fmla="*/ 0 w 17"/>
                <a:gd name="T15" fmla="*/ 16 h 17"/>
                <a:gd name="T16" fmla="*/ 0 w 17"/>
                <a:gd name="T17" fmla="*/ 0 h 17"/>
                <a:gd name="T18" fmla="*/ 0 w 17"/>
                <a:gd name="T19" fmla="*/ 0 h 17"/>
                <a:gd name="T20" fmla="*/ 2 w 17"/>
                <a:gd name="T21" fmla="*/ 0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9" name="Freeform 504"/>
            <p:cNvSpPr>
              <a:spLocks/>
            </p:cNvSpPr>
            <p:nvPr/>
          </p:nvSpPr>
          <p:spPr bwMode="auto">
            <a:xfrm>
              <a:off x="1934" y="1514"/>
              <a:ext cx="17" cy="246"/>
            </a:xfrm>
            <a:custGeom>
              <a:avLst/>
              <a:gdLst>
                <a:gd name="T0" fmla="*/ 16 w 17"/>
                <a:gd name="T1" fmla="*/ 245 h 246"/>
                <a:gd name="T2" fmla="*/ 0 w 17"/>
                <a:gd name="T3" fmla="*/ 244 h 246"/>
                <a:gd name="T4" fmla="*/ 0 w 17"/>
                <a:gd name="T5" fmla="*/ 0 h 246"/>
                <a:gd name="T6" fmla="*/ 16 w 17"/>
                <a:gd name="T7" fmla="*/ 0 h 246"/>
                <a:gd name="T8" fmla="*/ 16 w 17"/>
                <a:gd name="T9" fmla="*/ 244 h 246"/>
                <a:gd name="T10" fmla="*/ 16 w 17"/>
                <a:gd name="T11" fmla="*/ 244 h 246"/>
                <a:gd name="T12" fmla="*/ 16 w 17"/>
                <a:gd name="T13" fmla="*/ 244 h 246"/>
                <a:gd name="T14" fmla="*/ 16 w 17"/>
                <a:gd name="T15" fmla="*/ 245 h 246"/>
                <a:gd name="T16" fmla="*/ 16 w 17"/>
                <a:gd name="T17" fmla="*/ 245 h 246"/>
                <a:gd name="T18" fmla="*/ 0 w 17"/>
                <a:gd name="T19" fmla="*/ 245 h 246"/>
                <a:gd name="T20" fmla="*/ 0 w 17"/>
                <a:gd name="T21" fmla="*/ 244 h 246"/>
                <a:gd name="T22" fmla="*/ 16 w 17"/>
                <a:gd name="T23" fmla="*/ 245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6"/>
                <a:gd name="T38" fmla="*/ 17 w 17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6">
                  <a:moveTo>
                    <a:pt x="16" y="245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4"/>
                  </a:lnTo>
                  <a:lnTo>
                    <a:pt x="16" y="245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16" y="2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0" name="Freeform 505"/>
            <p:cNvSpPr>
              <a:spLocks/>
            </p:cNvSpPr>
            <p:nvPr/>
          </p:nvSpPr>
          <p:spPr bwMode="auto">
            <a:xfrm>
              <a:off x="1950" y="176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4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4 w 17"/>
                <a:gd name="T9" fmla="*/ 0 h 17"/>
                <a:gd name="T10" fmla="*/ 12 w 17"/>
                <a:gd name="T11" fmla="*/ 0 h 17"/>
                <a:gd name="T12" fmla="*/ 14 w 17"/>
                <a:gd name="T13" fmla="*/ 0 h 17"/>
                <a:gd name="T14" fmla="*/ 14 w 17"/>
                <a:gd name="T15" fmla="*/ 0 h 17"/>
                <a:gd name="T16" fmla="*/ 16 w 17"/>
                <a:gd name="T17" fmla="*/ 0 h 17"/>
                <a:gd name="T18" fmla="*/ 14 w 17"/>
                <a:gd name="T19" fmla="*/ 16 h 17"/>
                <a:gd name="T20" fmla="*/ 14 w 17"/>
                <a:gd name="T21" fmla="*/ 16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1" name="Freeform 506"/>
            <p:cNvSpPr>
              <a:spLocks/>
            </p:cNvSpPr>
            <p:nvPr/>
          </p:nvSpPr>
          <p:spPr bwMode="auto">
            <a:xfrm>
              <a:off x="1950" y="1514"/>
              <a:ext cx="17" cy="245"/>
            </a:xfrm>
            <a:custGeom>
              <a:avLst/>
              <a:gdLst>
                <a:gd name="T0" fmla="*/ 8 w 17"/>
                <a:gd name="T1" fmla="*/ 0 h 245"/>
                <a:gd name="T2" fmla="*/ 16 w 17"/>
                <a:gd name="T3" fmla="*/ 0 h 245"/>
                <a:gd name="T4" fmla="*/ 16 w 17"/>
                <a:gd name="T5" fmla="*/ 244 h 245"/>
                <a:gd name="T6" fmla="*/ 0 w 17"/>
                <a:gd name="T7" fmla="*/ 244 h 245"/>
                <a:gd name="T8" fmla="*/ 0 w 17"/>
                <a:gd name="T9" fmla="*/ 0 h 245"/>
                <a:gd name="T10" fmla="*/ 8 w 17"/>
                <a:gd name="T11" fmla="*/ 1 h 245"/>
                <a:gd name="T12" fmla="*/ 0 w 17"/>
                <a:gd name="T13" fmla="*/ 0 h 245"/>
                <a:gd name="T14" fmla="*/ 0 w 17"/>
                <a:gd name="T15" fmla="*/ 0 h 245"/>
                <a:gd name="T16" fmla="*/ 8 w 17"/>
                <a:gd name="T17" fmla="*/ 0 h 245"/>
                <a:gd name="T18" fmla="*/ 8 w 17"/>
                <a:gd name="T19" fmla="*/ 0 h 245"/>
                <a:gd name="T20" fmla="*/ 16 w 17"/>
                <a:gd name="T21" fmla="*/ 0 h 245"/>
                <a:gd name="T22" fmla="*/ 8 w 17"/>
                <a:gd name="T23" fmla="*/ 0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5"/>
                <a:gd name="T38" fmla="*/ 17 w 17"/>
                <a:gd name="T39" fmla="*/ 245 h 2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5">
                  <a:moveTo>
                    <a:pt x="8" y="0"/>
                  </a:moveTo>
                  <a:lnTo>
                    <a:pt x="16" y="0"/>
                  </a:lnTo>
                  <a:lnTo>
                    <a:pt x="16" y="244"/>
                  </a:lnTo>
                  <a:lnTo>
                    <a:pt x="0" y="244"/>
                  </a:lnTo>
                  <a:lnTo>
                    <a:pt x="0" y="0"/>
                  </a:lnTo>
                  <a:lnTo>
                    <a:pt x="8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2" name="Freeform 507"/>
            <p:cNvSpPr>
              <a:spLocks/>
            </p:cNvSpPr>
            <p:nvPr/>
          </p:nvSpPr>
          <p:spPr bwMode="auto">
            <a:xfrm>
              <a:off x="940" y="15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2 w 17"/>
                <a:gd name="T9" fmla="*/ 16 h 17"/>
                <a:gd name="T10" fmla="*/ 4 w 17"/>
                <a:gd name="T11" fmla="*/ 0 h 17"/>
                <a:gd name="T12" fmla="*/ 2 w 17"/>
                <a:gd name="T13" fmla="*/ 16 h 17"/>
                <a:gd name="T14" fmla="*/ 0 w 17"/>
                <a:gd name="T15" fmla="*/ 16 h 17"/>
                <a:gd name="T16" fmla="*/ 0 w 17"/>
                <a:gd name="T17" fmla="*/ 0 h 17"/>
                <a:gd name="T18" fmla="*/ 0 w 17"/>
                <a:gd name="T19" fmla="*/ 0 h 17"/>
                <a:gd name="T20" fmla="*/ 2 w 17"/>
                <a:gd name="T21" fmla="*/ 0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3" name="Freeform 508"/>
            <p:cNvSpPr>
              <a:spLocks/>
            </p:cNvSpPr>
            <p:nvPr/>
          </p:nvSpPr>
          <p:spPr bwMode="auto">
            <a:xfrm>
              <a:off x="934" y="1498"/>
              <a:ext cx="17" cy="246"/>
            </a:xfrm>
            <a:custGeom>
              <a:avLst/>
              <a:gdLst>
                <a:gd name="T0" fmla="*/ 8 w 17"/>
                <a:gd name="T1" fmla="*/ 245 h 246"/>
                <a:gd name="T2" fmla="*/ 0 w 17"/>
                <a:gd name="T3" fmla="*/ 244 h 246"/>
                <a:gd name="T4" fmla="*/ 0 w 17"/>
                <a:gd name="T5" fmla="*/ 0 h 246"/>
                <a:gd name="T6" fmla="*/ 16 w 17"/>
                <a:gd name="T7" fmla="*/ 0 h 246"/>
                <a:gd name="T8" fmla="*/ 16 w 17"/>
                <a:gd name="T9" fmla="*/ 244 h 246"/>
                <a:gd name="T10" fmla="*/ 8 w 17"/>
                <a:gd name="T11" fmla="*/ 243 h 246"/>
                <a:gd name="T12" fmla="*/ 16 w 17"/>
                <a:gd name="T13" fmla="*/ 244 h 246"/>
                <a:gd name="T14" fmla="*/ 16 w 17"/>
                <a:gd name="T15" fmla="*/ 245 h 246"/>
                <a:gd name="T16" fmla="*/ 8 w 17"/>
                <a:gd name="T17" fmla="*/ 245 h 246"/>
                <a:gd name="T18" fmla="*/ 0 w 17"/>
                <a:gd name="T19" fmla="*/ 245 h 246"/>
                <a:gd name="T20" fmla="*/ 0 w 17"/>
                <a:gd name="T21" fmla="*/ 244 h 246"/>
                <a:gd name="T22" fmla="*/ 8 w 17"/>
                <a:gd name="T23" fmla="*/ 245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6"/>
                <a:gd name="T38" fmla="*/ 17 w 17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6">
                  <a:moveTo>
                    <a:pt x="8" y="245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4"/>
                  </a:lnTo>
                  <a:lnTo>
                    <a:pt x="8" y="243"/>
                  </a:lnTo>
                  <a:lnTo>
                    <a:pt x="16" y="244"/>
                  </a:lnTo>
                  <a:lnTo>
                    <a:pt x="16" y="245"/>
                  </a:lnTo>
                  <a:lnTo>
                    <a:pt x="8" y="245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8" y="2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4" name="Freeform 509"/>
            <p:cNvSpPr>
              <a:spLocks/>
            </p:cNvSpPr>
            <p:nvPr/>
          </p:nvSpPr>
          <p:spPr bwMode="auto">
            <a:xfrm>
              <a:off x="941" y="1741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4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4 w 17"/>
                <a:gd name="T9" fmla="*/ 0 h 17"/>
                <a:gd name="T10" fmla="*/ 12 w 17"/>
                <a:gd name="T11" fmla="*/ 8 h 17"/>
                <a:gd name="T12" fmla="*/ 14 w 17"/>
                <a:gd name="T13" fmla="*/ 0 h 17"/>
                <a:gd name="T14" fmla="*/ 16 w 17"/>
                <a:gd name="T15" fmla="*/ 8 h 17"/>
                <a:gd name="T16" fmla="*/ 16 w 17"/>
                <a:gd name="T17" fmla="*/ 8 h 17"/>
                <a:gd name="T18" fmla="*/ 16 w 17"/>
                <a:gd name="T19" fmla="*/ 16 h 17"/>
                <a:gd name="T20" fmla="*/ 14 w 17"/>
                <a:gd name="T21" fmla="*/ 16 h 17"/>
                <a:gd name="T22" fmla="*/ 16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5" name="Freeform 510"/>
            <p:cNvSpPr>
              <a:spLocks/>
            </p:cNvSpPr>
            <p:nvPr/>
          </p:nvSpPr>
          <p:spPr bwMode="auto">
            <a:xfrm>
              <a:off x="941" y="1498"/>
              <a:ext cx="17" cy="245"/>
            </a:xfrm>
            <a:custGeom>
              <a:avLst/>
              <a:gdLst>
                <a:gd name="T0" fmla="*/ 8 w 17"/>
                <a:gd name="T1" fmla="*/ 0 h 245"/>
                <a:gd name="T2" fmla="*/ 16 w 17"/>
                <a:gd name="T3" fmla="*/ 0 h 245"/>
                <a:gd name="T4" fmla="*/ 16 w 17"/>
                <a:gd name="T5" fmla="*/ 244 h 245"/>
                <a:gd name="T6" fmla="*/ 0 w 17"/>
                <a:gd name="T7" fmla="*/ 244 h 245"/>
                <a:gd name="T8" fmla="*/ 0 w 17"/>
                <a:gd name="T9" fmla="*/ 0 h 245"/>
                <a:gd name="T10" fmla="*/ 8 w 17"/>
                <a:gd name="T11" fmla="*/ 1 h 245"/>
                <a:gd name="T12" fmla="*/ 0 w 17"/>
                <a:gd name="T13" fmla="*/ 0 h 245"/>
                <a:gd name="T14" fmla="*/ 8 w 17"/>
                <a:gd name="T15" fmla="*/ 0 h 245"/>
                <a:gd name="T16" fmla="*/ 8 w 17"/>
                <a:gd name="T17" fmla="*/ 0 h 245"/>
                <a:gd name="T18" fmla="*/ 16 w 17"/>
                <a:gd name="T19" fmla="*/ 0 h 245"/>
                <a:gd name="T20" fmla="*/ 16 w 17"/>
                <a:gd name="T21" fmla="*/ 0 h 245"/>
                <a:gd name="T22" fmla="*/ 8 w 17"/>
                <a:gd name="T23" fmla="*/ 0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5"/>
                <a:gd name="T38" fmla="*/ 17 w 17"/>
                <a:gd name="T39" fmla="*/ 245 h 2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5">
                  <a:moveTo>
                    <a:pt x="8" y="0"/>
                  </a:moveTo>
                  <a:lnTo>
                    <a:pt x="16" y="0"/>
                  </a:lnTo>
                  <a:lnTo>
                    <a:pt x="16" y="244"/>
                  </a:lnTo>
                  <a:lnTo>
                    <a:pt x="0" y="244"/>
                  </a:lnTo>
                  <a:lnTo>
                    <a:pt x="0" y="0"/>
                  </a:lnTo>
                  <a:lnTo>
                    <a:pt x="8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4" name="Group 523"/>
          <p:cNvGrpSpPr>
            <a:grpSpLocks/>
          </p:cNvGrpSpPr>
          <p:nvPr/>
        </p:nvGrpSpPr>
        <p:grpSpPr bwMode="auto">
          <a:xfrm>
            <a:off x="5395913" y="2990850"/>
            <a:ext cx="4056062" cy="996950"/>
            <a:chOff x="3399" y="1884"/>
            <a:chExt cx="2555" cy="628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081" y="1928"/>
              <a:ext cx="1873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39933"/>
              </a:outerShdw>
            </a:effectLst>
          </p:spPr>
          <p:txBody>
            <a:bodyPr wrap="none" lIns="73025" tIns="36512" rIns="73025" bIns="36512" anchor="ctr"/>
            <a:lstStyle/>
            <a:p>
              <a:pPr defTabSz="487363"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0.. Anlagenkonto</a:t>
              </a:r>
            </a:p>
            <a:p>
              <a:pPr defTabSz="487363"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2500 Vorsteuer</a:t>
              </a:r>
            </a:p>
            <a:p>
              <a:pPr defTabSz="487363"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an 33.. Lieferantenkonto</a:t>
              </a:r>
            </a:p>
          </p:txBody>
        </p:sp>
        <p:sp>
          <p:nvSpPr>
            <p:cNvPr id="4115" name="Oval 513"/>
            <p:cNvSpPr>
              <a:spLocks noChangeArrowheads="1"/>
            </p:cNvSpPr>
            <p:nvPr/>
          </p:nvSpPr>
          <p:spPr bwMode="auto">
            <a:xfrm>
              <a:off x="3399" y="1884"/>
              <a:ext cx="632" cy="5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6" name="Rectangle 514"/>
            <p:cNvSpPr>
              <a:spLocks noChangeArrowheads="1"/>
            </p:cNvSpPr>
            <p:nvPr/>
          </p:nvSpPr>
          <p:spPr bwMode="auto">
            <a:xfrm>
              <a:off x="3504" y="1886"/>
              <a:ext cx="35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373063"/>
              <a:r>
                <a:rPr lang="de-DE" sz="6100">
                  <a:solidFill>
                    <a:srgbClr val="FF9999"/>
                  </a:solidFill>
                </a:rPr>
                <a:t>1</a:t>
              </a:r>
            </a:p>
          </p:txBody>
        </p:sp>
      </p:grpSp>
      <p:grpSp>
        <p:nvGrpSpPr>
          <p:cNvPr id="5" name="Group 521"/>
          <p:cNvGrpSpPr>
            <a:grpSpLocks/>
          </p:cNvGrpSpPr>
          <p:nvPr/>
        </p:nvGrpSpPr>
        <p:grpSpPr bwMode="auto">
          <a:xfrm>
            <a:off x="6350" y="3849688"/>
            <a:ext cx="5173663" cy="993775"/>
            <a:chOff x="4" y="2425"/>
            <a:chExt cx="3259" cy="626"/>
          </a:xfrm>
        </p:grpSpPr>
        <p:sp>
          <p:nvSpPr>
            <p:cNvPr id="15871" name="Rectangle 511"/>
            <p:cNvSpPr>
              <a:spLocks noChangeArrowheads="1"/>
            </p:cNvSpPr>
            <p:nvPr/>
          </p:nvSpPr>
          <p:spPr bwMode="auto">
            <a:xfrm>
              <a:off x="690" y="2494"/>
              <a:ext cx="2573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39933"/>
              </a:outerShdw>
            </a:effectLst>
          </p:spPr>
          <p:txBody>
            <a:bodyPr wrap="none" lIns="73025" tIns="36512" rIns="73025" bIns="36512" anchor="ctr"/>
            <a:lstStyle/>
            <a:p>
              <a:pPr defTabSz="487363">
                <a:lnSpc>
                  <a:spcPct val="9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33.. Lieferantenkonto</a:t>
              </a:r>
            </a:p>
            <a:p>
              <a:pPr defTabSz="487363">
                <a:lnSpc>
                  <a:spcPct val="9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an 4600 Erlöse aus Abg. v. Anlagen</a:t>
              </a:r>
            </a:p>
            <a:p>
              <a:pPr defTabSz="487363">
                <a:lnSpc>
                  <a:spcPct val="9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	    3500 Umsatzsteuer</a:t>
              </a:r>
            </a:p>
          </p:txBody>
        </p:sp>
        <p:sp>
          <p:nvSpPr>
            <p:cNvPr id="4112" name="Oval 515"/>
            <p:cNvSpPr>
              <a:spLocks noChangeArrowheads="1"/>
            </p:cNvSpPr>
            <p:nvPr/>
          </p:nvSpPr>
          <p:spPr bwMode="auto">
            <a:xfrm>
              <a:off x="4" y="2437"/>
              <a:ext cx="632" cy="5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3" name="Rectangle 516"/>
            <p:cNvSpPr>
              <a:spLocks noChangeArrowheads="1"/>
            </p:cNvSpPr>
            <p:nvPr/>
          </p:nvSpPr>
          <p:spPr bwMode="auto">
            <a:xfrm>
              <a:off x="151" y="2425"/>
              <a:ext cx="35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373063"/>
              <a:r>
                <a:rPr lang="de-DE" sz="6100">
                  <a:solidFill>
                    <a:srgbClr val="339933"/>
                  </a:solidFill>
                </a:rPr>
                <a:t>2</a:t>
              </a:r>
            </a:p>
          </p:txBody>
        </p:sp>
      </p:grpSp>
      <p:grpSp>
        <p:nvGrpSpPr>
          <p:cNvPr id="6" name="Group 522"/>
          <p:cNvGrpSpPr>
            <a:grpSpLocks/>
          </p:cNvGrpSpPr>
          <p:nvPr/>
        </p:nvGrpSpPr>
        <p:grpSpPr bwMode="auto">
          <a:xfrm>
            <a:off x="2903538" y="5426075"/>
            <a:ext cx="4090987" cy="996950"/>
            <a:chOff x="1829" y="3418"/>
            <a:chExt cx="2577" cy="628"/>
          </a:xfrm>
        </p:grpSpPr>
        <p:sp>
          <p:nvSpPr>
            <p:cNvPr id="15872" name="Rectangle 512"/>
            <p:cNvSpPr>
              <a:spLocks noChangeArrowheads="1"/>
            </p:cNvSpPr>
            <p:nvPr/>
          </p:nvSpPr>
          <p:spPr bwMode="auto">
            <a:xfrm>
              <a:off x="2533" y="3479"/>
              <a:ext cx="1873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39933"/>
              </a:outerShdw>
            </a:effectLst>
          </p:spPr>
          <p:txBody>
            <a:bodyPr wrap="none" lIns="73025" tIns="36512" rIns="73025" bIns="36512" anchor="ctr"/>
            <a:lstStyle/>
            <a:p>
              <a:pPr defTabSz="487363">
                <a:lnSpc>
                  <a:spcPct val="11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33.. Lieferantenkonto</a:t>
              </a:r>
            </a:p>
            <a:p>
              <a:pPr defTabSz="487363">
                <a:lnSpc>
                  <a:spcPct val="11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an 2700 Kassa (Bank...)</a:t>
              </a:r>
            </a:p>
          </p:txBody>
        </p:sp>
        <p:sp>
          <p:nvSpPr>
            <p:cNvPr id="4109" name="Oval 517"/>
            <p:cNvSpPr>
              <a:spLocks noChangeArrowheads="1"/>
            </p:cNvSpPr>
            <p:nvPr/>
          </p:nvSpPr>
          <p:spPr bwMode="auto">
            <a:xfrm>
              <a:off x="1829" y="3418"/>
              <a:ext cx="632" cy="5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0" name="Rectangle 518"/>
            <p:cNvSpPr>
              <a:spLocks noChangeArrowheads="1"/>
            </p:cNvSpPr>
            <p:nvPr/>
          </p:nvSpPr>
          <p:spPr bwMode="auto">
            <a:xfrm>
              <a:off x="1962" y="3420"/>
              <a:ext cx="35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373063"/>
              <a:r>
                <a:rPr lang="de-DE" sz="6100">
                  <a:solidFill>
                    <a:srgbClr val="FF9999"/>
                  </a:solidFill>
                </a:rPr>
                <a:t>3</a:t>
              </a:r>
            </a:p>
          </p:txBody>
        </p:sp>
      </p:grpSp>
      <p:sp>
        <p:nvSpPr>
          <p:cNvPr id="15879" name="Rectangle 519"/>
          <p:cNvSpPr>
            <a:spLocks noChangeArrowheads="1"/>
          </p:cNvSpPr>
          <p:nvPr/>
        </p:nvSpPr>
        <p:spPr bwMode="auto">
          <a:xfrm>
            <a:off x="533400" y="1030288"/>
            <a:ext cx="1411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800">
                <a:solidFill>
                  <a:srgbClr val="339933"/>
                </a:solidFill>
              </a:rPr>
              <a:t>Verkauf</a:t>
            </a:r>
          </a:p>
        </p:txBody>
      </p:sp>
      <p:sp>
        <p:nvSpPr>
          <p:cNvPr id="15880" name="Rectangle 520"/>
          <p:cNvSpPr>
            <a:spLocks noChangeArrowheads="1"/>
          </p:cNvSpPr>
          <p:nvPr/>
        </p:nvSpPr>
        <p:spPr bwMode="auto">
          <a:xfrm>
            <a:off x="8069263" y="1030288"/>
            <a:ext cx="91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800">
                <a:solidFill>
                  <a:srgbClr val="339933"/>
                </a:solidFill>
              </a:rPr>
              <a:t>Kauf</a:t>
            </a:r>
          </a:p>
        </p:txBody>
      </p:sp>
      <p:pic>
        <p:nvPicPr>
          <p:cNvPr id="4107" name="Picture 524" descr="BD0601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6738" y="1335088"/>
            <a:ext cx="619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9" grpId="0" autoUpdateAnimBg="0"/>
      <p:bldP spid="1588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46063" y="6699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1600" y="101600"/>
            <a:ext cx="52847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der Rechnungsabgrenzung - Überblick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42913" y="8636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74650" y="12890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143000" y="25844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147763" y="32559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097463" y="6699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5294313" y="8636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226050" y="12890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5994400" y="25844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5999163" y="32559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5097463" y="37941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5294313" y="39878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5226050" y="4413250"/>
            <a:ext cx="41417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nächsten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5994400" y="57086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5999163" y="63801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8" name="Rectangle 19"/>
          <p:cNvSpPr>
            <a:spLocks noChangeArrowheads="1"/>
          </p:cNvSpPr>
          <p:nvPr/>
        </p:nvSpPr>
        <p:spPr bwMode="auto">
          <a:xfrm>
            <a:off x="242888" y="3789363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59" name="Rectangle 20"/>
          <p:cNvSpPr>
            <a:spLocks noChangeArrowheads="1"/>
          </p:cNvSpPr>
          <p:nvPr/>
        </p:nvSpPr>
        <p:spPr bwMode="auto">
          <a:xfrm>
            <a:off x="439738" y="3983038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371475" y="4408488"/>
            <a:ext cx="42005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folgenden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5861" name="Rectangle 22"/>
          <p:cNvSpPr>
            <a:spLocks noChangeArrowheads="1"/>
          </p:cNvSpPr>
          <p:nvPr/>
        </p:nvSpPr>
        <p:spPr bwMode="auto">
          <a:xfrm>
            <a:off x="1139825" y="5703888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62" name="Rectangle 23"/>
          <p:cNvSpPr>
            <a:spLocks noChangeArrowheads="1"/>
          </p:cNvSpPr>
          <p:nvPr/>
        </p:nvSpPr>
        <p:spPr bwMode="auto">
          <a:xfrm>
            <a:off x="1144588" y="6375400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350838" y="631983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5224463" y="632618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5865" name="Oval 26"/>
          <p:cNvSpPr>
            <a:spLocks noChangeArrowheads="1"/>
          </p:cNvSpPr>
          <p:nvPr/>
        </p:nvSpPr>
        <p:spPr bwMode="auto">
          <a:xfrm>
            <a:off x="269875" y="70167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1.</a:t>
            </a:r>
          </a:p>
        </p:txBody>
      </p:sp>
      <p:sp>
        <p:nvSpPr>
          <p:cNvPr id="35866" name="Oval 27"/>
          <p:cNvSpPr>
            <a:spLocks noChangeArrowheads="1"/>
          </p:cNvSpPr>
          <p:nvPr/>
        </p:nvSpPr>
        <p:spPr bwMode="auto">
          <a:xfrm>
            <a:off x="5129213" y="69373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2.</a:t>
            </a:r>
          </a:p>
        </p:txBody>
      </p:sp>
      <p:sp>
        <p:nvSpPr>
          <p:cNvPr id="35867" name="Oval 28"/>
          <p:cNvSpPr>
            <a:spLocks noChangeArrowheads="1"/>
          </p:cNvSpPr>
          <p:nvPr/>
        </p:nvSpPr>
        <p:spPr bwMode="auto">
          <a:xfrm>
            <a:off x="266700" y="380682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3.</a:t>
            </a:r>
          </a:p>
        </p:txBody>
      </p:sp>
      <p:sp>
        <p:nvSpPr>
          <p:cNvPr id="35868" name="Oval 29"/>
          <p:cNvSpPr>
            <a:spLocks noChangeArrowheads="1"/>
          </p:cNvSpPr>
          <p:nvPr/>
        </p:nvSpPr>
        <p:spPr bwMode="auto">
          <a:xfrm>
            <a:off x="5113338" y="382428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4.</a:t>
            </a:r>
          </a:p>
        </p:txBody>
      </p:sp>
      <p:pic>
        <p:nvPicPr>
          <p:cNvPr id="3586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0"/>
            <a:ext cx="779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46063" y="6572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7163" y="127000"/>
            <a:ext cx="52847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der Rechnungsabgrenzung - Überblick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442913" y="8509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Eigene Vorauszahlungen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4650" y="12763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085850" y="2571750"/>
            <a:ext cx="2971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2900</a:t>
            </a:r>
            <a:r>
              <a:rPr lang="de-DE"/>
              <a:t> / Aufwandskonto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090613" y="3243263"/>
            <a:ext cx="2971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Aufwandskonto / </a:t>
            </a:r>
            <a:r>
              <a:rPr lang="de-DE" b="1"/>
              <a:t>2900</a:t>
            </a: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5097463" y="6572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5294313" y="8509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Fremde Vorauszahlungen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5226050" y="12763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5994400" y="25717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Ertragskonto / </a:t>
            </a:r>
            <a:r>
              <a:rPr lang="de-DE" b="1"/>
              <a:t>3900</a:t>
            </a:r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5999163" y="32432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3900</a:t>
            </a:r>
            <a:r>
              <a:rPr lang="de-DE"/>
              <a:t> / Ertragskonto</a:t>
            </a:r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5097463" y="37560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5294313" y="39497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Eigene Rückstände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5226050" y="4375150"/>
            <a:ext cx="41417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nächsten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5197475" y="5670550"/>
            <a:ext cx="4148138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Aufwandskonto / </a:t>
            </a:r>
            <a:r>
              <a:rPr lang="de-DE" b="1"/>
              <a:t>Verbindlichkeiten</a:t>
            </a: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5965825" y="6342063"/>
            <a:ext cx="3381375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Verbindlichkeiten</a:t>
            </a:r>
            <a:r>
              <a:rPr lang="de-DE"/>
              <a:t> / Kassa</a:t>
            </a:r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242888" y="3751263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83" name="Rectangle 20"/>
          <p:cNvSpPr>
            <a:spLocks noChangeArrowheads="1"/>
          </p:cNvSpPr>
          <p:nvPr/>
        </p:nvSpPr>
        <p:spPr bwMode="auto">
          <a:xfrm>
            <a:off x="439738" y="3944938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Fremde Rückstände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371475" y="4370388"/>
            <a:ext cx="42005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folgenden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6885" name="Rectangle 22"/>
          <p:cNvSpPr>
            <a:spLocks noChangeArrowheads="1"/>
          </p:cNvSpPr>
          <p:nvPr/>
        </p:nvSpPr>
        <p:spPr bwMode="auto">
          <a:xfrm>
            <a:off x="369888" y="5665788"/>
            <a:ext cx="41783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Forderungskonto</a:t>
            </a:r>
            <a:r>
              <a:rPr lang="de-DE"/>
              <a:t> / Ertragskonto</a:t>
            </a:r>
          </a:p>
        </p:txBody>
      </p:sp>
      <p:sp>
        <p:nvSpPr>
          <p:cNvPr id="36886" name="Rectangle 23"/>
          <p:cNvSpPr>
            <a:spLocks noChangeArrowheads="1"/>
          </p:cNvSpPr>
          <p:nvPr/>
        </p:nvSpPr>
        <p:spPr bwMode="auto">
          <a:xfrm>
            <a:off x="1158875" y="6337300"/>
            <a:ext cx="3379788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Kassa / </a:t>
            </a:r>
            <a:r>
              <a:rPr lang="de-DE" b="1"/>
              <a:t>Forderungskonto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350838" y="628173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5224463" y="628808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6889" name="Oval 26"/>
          <p:cNvSpPr>
            <a:spLocks noChangeArrowheads="1"/>
          </p:cNvSpPr>
          <p:nvPr/>
        </p:nvSpPr>
        <p:spPr bwMode="auto">
          <a:xfrm>
            <a:off x="269875" y="68897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1.</a:t>
            </a:r>
          </a:p>
        </p:txBody>
      </p:sp>
      <p:sp>
        <p:nvSpPr>
          <p:cNvPr id="36890" name="Oval 27"/>
          <p:cNvSpPr>
            <a:spLocks noChangeArrowheads="1"/>
          </p:cNvSpPr>
          <p:nvPr/>
        </p:nvSpPr>
        <p:spPr bwMode="auto">
          <a:xfrm>
            <a:off x="5129213" y="68103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2.</a:t>
            </a:r>
          </a:p>
        </p:txBody>
      </p:sp>
      <p:sp>
        <p:nvSpPr>
          <p:cNvPr id="36891" name="Oval 28"/>
          <p:cNvSpPr>
            <a:spLocks noChangeArrowheads="1"/>
          </p:cNvSpPr>
          <p:nvPr/>
        </p:nvSpPr>
        <p:spPr bwMode="auto">
          <a:xfrm>
            <a:off x="266700" y="376872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3.</a:t>
            </a:r>
          </a:p>
        </p:txBody>
      </p:sp>
      <p:sp>
        <p:nvSpPr>
          <p:cNvPr id="36892" name="Oval 29"/>
          <p:cNvSpPr>
            <a:spLocks noChangeArrowheads="1"/>
          </p:cNvSpPr>
          <p:nvPr/>
        </p:nvSpPr>
        <p:spPr bwMode="auto">
          <a:xfrm>
            <a:off x="5113338" y="378618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782888" y="2055813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76200" y="153988"/>
            <a:ext cx="750827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Eigene Vorauszahlungen = </a:t>
            </a:r>
            <a:r>
              <a:rPr lang="de-DE" sz="1800" dirty="0" smtClean="0">
                <a:latin typeface="Verdana" pitchFamily="34" charset="0"/>
              </a:rPr>
              <a:t>Aufwände am Beispiel Versicherung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127" name="Rectangle 508"/>
          <p:cNvSpPr>
            <a:spLocks noChangeArrowheads="1"/>
          </p:cNvSpPr>
          <p:nvPr/>
        </p:nvSpPr>
        <p:spPr bwMode="auto">
          <a:xfrm>
            <a:off x="4763" y="1589088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5128" name="Rectangle 509"/>
          <p:cNvSpPr>
            <a:spLocks noChangeArrowheads="1"/>
          </p:cNvSpPr>
          <p:nvPr/>
        </p:nvSpPr>
        <p:spPr bwMode="auto">
          <a:xfrm>
            <a:off x="4189413" y="2151063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129" name="Rectangle 510"/>
          <p:cNvSpPr>
            <a:spLocks noChangeArrowheads="1"/>
          </p:cNvSpPr>
          <p:nvPr/>
        </p:nvSpPr>
        <p:spPr bwMode="auto">
          <a:xfrm>
            <a:off x="2754313" y="3081338"/>
            <a:ext cx="5337175" cy="177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200" dirty="0" smtClean="0"/>
              <a:t>Versicherungsaufwand für ein Jahr</a:t>
            </a:r>
            <a:endParaRPr lang="de-AT" sz="1200" dirty="0"/>
          </a:p>
        </p:txBody>
      </p:sp>
      <p:sp>
        <p:nvSpPr>
          <p:cNvPr id="5130" name="Line 513"/>
          <p:cNvSpPr>
            <a:spLocks noChangeShapeType="1"/>
          </p:cNvSpPr>
          <p:nvPr/>
        </p:nvSpPr>
        <p:spPr bwMode="auto">
          <a:xfrm flipH="1">
            <a:off x="8008938" y="2052638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131" name="Rectangle 514"/>
          <p:cNvSpPr>
            <a:spLocks noChangeArrowheads="1"/>
          </p:cNvSpPr>
          <p:nvPr/>
        </p:nvSpPr>
        <p:spPr bwMode="auto">
          <a:xfrm>
            <a:off x="2668588" y="3287713"/>
            <a:ext cx="98424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1.9.2014</a:t>
            </a:r>
            <a:endParaRPr lang="de-DE" sz="1600" dirty="0"/>
          </a:p>
        </p:txBody>
      </p:sp>
      <p:sp>
        <p:nvSpPr>
          <p:cNvPr id="5132" name="Rectangle 515"/>
          <p:cNvSpPr>
            <a:spLocks noChangeArrowheads="1"/>
          </p:cNvSpPr>
          <p:nvPr/>
        </p:nvSpPr>
        <p:spPr bwMode="auto">
          <a:xfrm>
            <a:off x="7389813" y="3328988"/>
            <a:ext cx="10980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31.8.2015</a:t>
            </a:r>
            <a:endParaRPr lang="de-DE" sz="1600" dirty="0"/>
          </a:p>
        </p:txBody>
      </p:sp>
      <p:sp>
        <p:nvSpPr>
          <p:cNvPr id="5133" name="Rectangle 516"/>
          <p:cNvSpPr>
            <a:spLocks noChangeArrowheads="1"/>
          </p:cNvSpPr>
          <p:nvPr/>
        </p:nvSpPr>
        <p:spPr bwMode="auto">
          <a:xfrm>
            <a:off x="2779713" y="3987800"/>
            <a:ext cx="2124075" cy="228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200" dirty="0" smtClean="0"/>
              <a:t>Tatsächlicher Aufwand 2014</a:t>
            </a:r>
            <a:endParaRPr lang="de-AT" sz="1200" dirty="0"/>
          </a:p>
        </p:txBody>
      </p:sp>
      <p:sp>
        <p:nvSpPr>
          <p:cNvPr id="5134" name="Rectangle 517"/>
          <p:cNvSpPr>
            <a:spLocks noChangeArrowheads="1"/>
          </p:cNvSpPr>
          <p:nvPr/>
        </p:nvSpPr>
        <p:spPr bwMode="auto">
          <a:xfrm>
            <a:off x="382588" y="3684588"/>
            <a:ext cx="1781175" cy="407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600" dirty="0"/>
              <a:t>Aufwand wird </a:t>
            </a:r>
            <a:r>
              <a:rPr lang="de-AT" sz="1600" dirty="0" smtClean="0"/>
              <a:t> am 1.9. </a:t>
            </a:r>
          </a:p>
          <a:p>
            <a:r>
              <a:rPr lang="de-AT" sz="1600" dirty="0" smtClean="0"/>
              <a:t>zur Gänze erfasst!</a:t>
            </a:r>
            <a:endParaRPr lang="de-AT" sz="1600" dirty="0"/>
          </a:p>
        </p:txBody>
      </p:sp>
      <p:sp>
        <p:nvSpPr>
          <p:cNvPr id="5135" name="Rectangle 519"/>
          <p:cNvSpPr>
            <a:spLocks noChangeArrowheads="1"/>
          </p:cNvSpPr>
          <p:nvPr/>
        </p:nvSpPr>
        <p:spPr bwMode="auto">
          <a:xfrm>
            <a:off x="4972050" y="4327525"/>
            <a:ext cx="3135313" cy="1889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Aufwand betrifft 2015</a:t>
            </a:r>
            <a:endParaRPr lang="de-AT" sz="1400" dirty="0"/>
          </a:p>
        </p:txBody>
      </p:sp>
      <p:sp>
        <p:nvSpPr>
          <p:cNvPr id="5136" name="Rectangle 520"/>
          <p:cNvSpPr>
            <a:spLocks noChangeArrowheads="1"/>
          </p:cNvSpPr>
          <p:nvPr/>
        </p:nvSpPr>
        <p:spPr bwMode="auto">
          <a:xfrm>
            <a:off x="2824163" y="4173538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/>
              <a:t>4 Monate</a:t>
            </a:r>
          </a:p>
        </p:txBody>
      </p:sp>
      <p:sp>
        <p:nvSpPr>
          <p:cNvPr id="5137" name="Rectangle 521"/>
          <p:cNvSpPr>
            <a:spLocks noChangeArrowheads="1"/>
          </p:cNvSpPr>
          <p:nvPr/>
        </p:nvSpPr>
        <p:spPr bwMode="auto">
          <a:xfrm>
            <a:off x="4910138" y="4529138"/>
            <a:ext cx="399865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/>
              <a:t>8 Monate betreffen das nächste Jahr!</a:t>
            </a:r>
          </a:p>
          <a:p>
            <a:pPr defTabSz="762000"/>
            <a:r>
              <a:rPr lang="de-DE" sz="1600" dirty="0" smtClean="0"/>
              <a:t>Dieser Teil wird wieder herausgenommen!</a:t>
            </a:r>
            <a:endParaRPr lang="de-DE" sz="1600" dirty="0"/>
          </a:p>
        </p:txBody>
      </p:sp>
      <p:sp>
        <p:nvSpPr>
          <p:cNvPr id="60938" name="Rectangle 522"/>
          <p:cNvSpPr>
            <a:spLocks noChangeArrowheads="1"/>
          </p:cNvSpPr>
          <p:nvPr/>
        </p:nvSpPr>
        <p:spPr bwMode="auto">
          <a:xfrm>
            <a:off x="120650" y="2625725"/>
            <a:ext cx="2505075" cy="985838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Versicherungsaufwand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(Kassa)</a:t>
            </a:r>
          </a:p>
        </p:txBody>
      </p:sp>
      <p:sp>
        <p:nvSpPr>
          <p:cNvPr id="60939" name="Rectangle 523"/>
          <p:cNvSpPr>
            <a:spLocks noChangeArrowheads="1"/>
          </p:cNvSpPr>
          <p:nvPr/>
        </p:nvSpPr>
        <p:spPr bwMode="auto">
          <a:xfrm>
            <a:off x="5292725" y="5211763"/>
            <a:ext cx="4316334" cy="6778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2900 ARA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Versicherungsaufwand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0940" name="Rectangle 524"/>
          <p:cNvSpPr>
            <a:spLocks noChangeArrowheads="1"/>
          </p:cNvSpPr>
          <p:nvPr/>
        </p:nvSpPr>
        <p:spPr bwMode="auto">
          <a:xfrm>
            <a:off x="3756926" y="5340350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31.12.2014:</a:t>
            </a:r>
            <a:endParaRPr lang="de-DE" dirty="0"/>
          </a:p>
        </p:txBody>
      </p:sp>
      <p:sp>
        <p:nvSpPr>
          <p:cNvPr id="60941" name="Rectangle 525"/>
          <p:cNvSpPr>
            <a:spLocks noChangeArrowheads="1"/>
          </p:cNvSpPr>
          <p:nvPr/>
        </p:nvSpPr>
        <p:spPr bwMode="auto">
          <a:xfrm>
            <a:off x="4033222" y="6143625"/>
            <a:ext cx="125354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1.1.2015:</a:t>
            </a:r>
            <a:endParaRPr lang="de-DE" dirty="0"/>
          </a:p>
        </p:txBody>
      </p:sp>
      <p:sp>
        <p:nvSpPr>
          <p:cNvPr id="60942" name="Rectangle 526"/>
          <p:cNvSpPr>
            <a:spLocks noChangeArrowheads="1"/>
          </p:cNvSpPr>
          <p:nvPr/>
        </p:nvSpPr>
        <p:spPr bwMode="auto">
          <a:xfrm>
            <a:off x="5326062" y="6054725"/>
            <a:ext cx="4249738" cy="6778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Versicherungsaufwand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2900 ARA</a:t>
            </a:r>
          </a:p>
        </p:txBody>
      </p:sp>
      <p:sp>
        <p:nvSpPr>
          <p:cNvPr id="60943" name="Rectangle 527"/>
          <p:cNvSpPr>
            <a:spLocks noChangeArrowheads="1"/>
          </p:cNvSpPr>
          <p:nvPr/>
        </p:nvSpPr>
        <p:spPr bwMode="auto">
          <a:xfrm>
            <a:off x="1516650" y="5307013"/>
            <a:ext cx="15693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/>
              <a:t>Abgrenzung</a:t>
            </a:r>
          </a:p>
        </p:txBody>
      </p:sp>
      <p:sp>
        <p:nvSpPr>
          <p:cNvPr id="525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17475" y="130175"/>
            <a:ext cx="293016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Bewertungsvorschriften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81" y="927100"/>
            <a:ext cx="7460519" cy="34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430338" y="21463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422400" y="3195638"/>
            <a:ext cx="5337175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200" dirty="0" smtClean="0"/>
              <a:t>Mietertrag für ein Jahr</a:t>
            </a:r>
            <a:endParaRPr lang="de-AT" sz="1200" dirty="0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flipH="1">
            <a:off x="6724650" y="2165350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1158875" y="3335338"/>
            <a:ext cx="98424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1.6.2014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6316663" y="3397250"/>
            <a:ext cx="10980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31.5.2015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6157" name="Rectangle 515"/>
          <p:cNvSpPr>
            <a:spLocks noChangeArrowheads="1"/>
          </p:cNvSpPr>
          <p:nvPr/>
        </p:nvSpPr>
        <p:spPr bwMode="auto">
          <a:xfrm>
            <a:off x="1458913" y="4203700"/>
            <a:ext cx="3521075" cy="2032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200" dirty="0" smtClean="0"/>
              <a:t>Tatsächlicher Mietertrag für 2014</a:t>
            </a:r>
            <a:endParaRPr lang="de-AT" sz="1200" dirty="0"/>
          </a:p>
        </p:txBody>
      </p:sp>
      <p:sp>
        <p:nvSpPr>
          <p:cNvPr id="6158" name="Rectangle 518"/>
          <p:cNvSpPr>
            <a:spLocks noChangeArrowheads="1"/>
          </p:cNvSpPr>
          <p:nvPr/>
        </p:nvSpPr>
        <p:spPr bwMode="auto">
          <a:xfrm>
            <a:off x="4994275" y="4643438"/>
            <a:ext cx="1844675" cy="17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Ertrag betrifft 2015</a:t>
            </a:r>
            <a:endParaRPr lang="de-AT" sz="1400" dirty="0"/>
          </a:p>
        </p:txBody>
      </p:sp>
      <p:sp>
        <p:nvSpPr>
          <p:cNvPr id="6159" name="Rectangle 521"/>
          <p:cNvSpPr>
            <a:spLocks noChangeArrowheads="1"/>
          </p:cNvSpPr>
          <p:nvPr/>
        </p:nvSpPr>
        <p:spPr bwMode="auto">
          <a:xfrm>
            <a:off x="2690813" y="4367213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>
                <a:solidFill>
                  <a:srgbClr val="000066"/>
                </a:solidFill>
              </a:rPr>
              <a:t>7 Monate</a:t>
            </a:r>
          </a:p>
        </p:txBody>
      </p:sp>
      <p:sp>
        <p:nvSpPr>
          <p:cNvPr id="6160" name="Rectangle 522"/>
          <p:cNvSpPr>
            <a:spLocks noChangeArrowheads="1"/>
          </p:cNvSpPr>
          <p:nvPr/>
        </p:nvSpPr>
        <p:spPr bwMode="auto">
          <a:xfrm>
            <a:off x="5287963" y="4762500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>
                <a:solidFill>
                  <a:srgbClr val="000066"/>
                </a:solidFill>
              </a:rPr>
              <a:t>5 Monate</a:t>
            </a:r>
          </a:p>
        </p:txBody>
      </p:sp>
      <p:sp>
        <p:nvSpPr>
          <p:cNvPr id="61963" name="Rectangle 523"/>
          <p:cNvSpPr>
            <a:spLocks noChangeArrowheads="1"/>
          </p:cNvSpPr>
          <p:nvPr/>
        </p:nvSpPr>
        <p:spPr bwMode="auto">
          <a:xfrm>
            <a:off x="4679950" y="5270500"/>
            <a:ext cx="3138488" cy="6778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Mieterträge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3900 PRA</a:t>
            </a:r>
          </a:p>
        </p:txBody>
      </p:sp>
      <p:sp>
        <p:nvSpPr>
          <p:cNvPr id="61964" name="Rectangle 524"/>
          <p:cNvSpPr>
            <a:spLocks noChangeArrowheads="1"/>
          </p:cNvSpPr>
          <p:nvPr/>
        </p:nvSpPr>
        <p:spPr bwMode="auto">
          <a:xfrm>
            <a:off x="4668838" y="6069013"/>
            <a:ext cx="3168650" cy="6778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3900 PRA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Mieterträge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1965" name="Rectangle 525"/>
          <p:cNvSpPr>
            <a:spLocks noChangeArrowheads="1"/>
          </p:cNvSpPr>
          <p:nvPr/>
        </p:nvSpPr>
        <p:spPr bwMode="auto">
          <a:xfrm>
            <a:off x="3067050" y="5362575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31.12.2014:</a:t>
            </a:r>
            <a:endParaRPr lang="de-DE" dirty="0"/>
          </a:p>
        </p:txBody>
      </p:sp>
      <p:sp>
        <p:nvSpPr>
          <p:cNvPr id="61966" name="Rectangle 526"/>
          <p:cNvSpPr>
            <a:spLocks noChangeArrowheads="1"/>
          </p:cNvSpPr>
          <p:nvPr/>
        </p:nvSpPr>
        <p:spPr bwMode="auto">
          <a:xfrm>
            <a:off x="3363913" y="6169025"/>
            <a:ext cx="125354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1.1.2015:</a:t>
            </a:r>
            <a:endParaRPr lang="de-DE" dirty="0"/>
          </a:p>
        </p:txBody>
      </p:sp>
      <p:sp>
        <p:nvSpPr>
          <p:cNvPr id="61967" name="Rectangle 527"/>
          <p:cNvSpPr>
            <a:spLocks noChangeArrowheads="1"/>
          </p:cNvSpPr>
          <p:nvPr/>
        </p:nvSpPr>
        <p:spPr bwMode="auto">
          <a:xfrm>
            <a:off x="661988" y="5341938"/>
            <a:ext cx="15693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/>
              <a:t>Abgrenzung</a:t>
            </a:r>
          </a:p>
        </p:txBody>
      </p:sp>
      <p:sp>
        <p:nvSpPr>
          <p:cNvPr id="61968" name="Rectangle 528"/>
          <p:cNvSpPr>
            <a:spLocks noChangeArrowheads="1"/>
          </p:cNvSpPr>
          <p:nvPr/>
        </p:nvSpPr>
        <p:spPr bwMode="auto">
          <a:xfrm>
            <a:off x="185738" y="2206625"/>
            <a:ext cx="2505075" cy="7667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(Kassa)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an Mieterträge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 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Umsatzsteuer</a:t>
            </a:r>
          </a:p>
        </p:txBody>
      </p:sp>
      <p:sp>
        <p:nvSpPr>
          <p:cNvPr id="6167" name="Rectangle 529"/>
          <p:cNvSpPr>
            <a:spLocks noChangeArrowheads="1"/>
          </p:cNvSpPr>
          <p:nvPr/>
        </p:nvSpPr>
        <p:spPr bwMode="auto">
          <a:xfrm>
            <a:off x="241300" y="3683000"/>
            <a:ext cx="326390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de-AT" sz="1400" dirty="0"/>
              <a:t>Ertrag </a:t>
            </a:r>
            <a:r>
              <a:rPr lang="de-AT" sz="1400" dirty="0" smtClean="0"/>
              <a:t>wird am 1.6.</a:t>
            </a:r>
          </a:p>
          <a:p>
            <a:pPr algn="ctr">
              <a:lnSpc>
                <a:spcPct val="120000"/>
              </a:lnSpc>
            </a:pPr>
            <a:r>
              <a:rPr lang="de-AT" sz="1400" dirty="0" smtClean="0"/>
              <a:t> zur Gänze </a:t>
            </a:r>
            <a:r>
              <a:rPr lang="de-AT" sz="1400" dirty="0"/>
              <a:t>erfasst!</a:t>
            </a:r>
          </a:p>
        </p:txBody>
      </p:sp>
      <p:sp>
        <p:nvSpPr>
          <p:cNvPr id="6168" name="Rectangle 530"/>
          <p:cNvSpPr>
            <a:spLocks noChangeArrowheads="1"/>
          </p:cNvSpPr>
          <p:nvPr/>
        </p:nvSpPr>
        <p:spPr bwMode="auto">
          <a:xfrm>
            <a:off x="5010150" y="4056063"/>
            <a:ext cx="3554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/>
              <a:t>5 Monate betreffen das nächste Jahr!</a:t>
            </a:r>
          </a:p>
          <a:p>
            <a:pPr defTabSz="762000"/>
            <a:r>
              <a:rPr lang="de-DE" sz="1600"/>
              <a:t>Ausbuchung notwendig:</a:t>
            </a:r>
          </a:p>
        </p:txBody>
      </p:sp>
      <p:pic>
        <p:nvPicPr>
          <p:cNvPr id="522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523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26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88913" y="160338"/>
            <a:ext cx="644349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Fremde Vorauszahlungen = </a:t>
            </a:r>
            <a:r>
              <a:rPr lang="de-DE" sz="1800" dirty="0" smtClean="0">
                <a:latin typeface="Verdana" pitchFamily="34" charset="0"/>
              </a:rPr>
              <a:t>Erträge am Beispiel Miete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5" name="Rectangle 508"/>
          <p:cNvSpPr>
            <a:spLocks noChangeArrowheads="1"/>
          </p:cNvSpPr>
          <p:nvPr/>
        </p:nvSpPr>
        <p:spPr bwMode="auto">
          <a:xfrm>
            <a:off x="157163" y="1622954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26" name="Rectangle 509"/>
          <p:cNvSpPr>
            <a:spLocks noChangeArrowheads="1"/>
          </p:cNvSpPr>
          <p:nvPr/>
        </p:nvSpPr>
        <p:spPr bwMode="auto">
          <a:xfrm>
            <a:off x="4341813" y="2184929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5738" y="161925"/>
            <a:ext cx="53451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Fremde Rückstände = zu erwartender Ertrag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016375" y="21463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000500" y="3014663"/>
            <a:ext cx="4587875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Ertrag für 6 Monate</a:t>
            </a:r>
            <a:endParaRPr lang="de-AT" sz="1400" dirty="0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8583613" y="2165350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3482975" y="3197225"/>
            <a:ext cx="108279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2.11.2014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8010525" y="3216275"/>
            <a:ext cx="98424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2.5.2015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7181" name="Rectangle 515"/>
          <p:cNvSpPr>
            <a:spLocks noChangeArrowheads="1"/>
          </p:cNvSpPr>
          <p:nvPr/>
        </p:nvSpPr>
        <p:spPr bwMode="auto">
          <a:xfrm>
            <a:off x="4011613" y="3854450"/>
            <a:ext cx="1082675" cy="260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400" dirty="0" smtClean="0"/>
              <a:t>Ertrag 2014</a:t>
            </a:r>
            <a:endParaRPr lang="de-AT" sz="1400" dirty="0"/>
          </a:p>
        </p:txBody>
      </p:sp>
      <p:sp>
        <p:nvSpPr>
          <p:cNvPr id="7182" name="Rectangle 518"/>
          <p:cNvSpPr>
            <a:spLocks noChangeArrowheads="1"/>
          </p:cNvSpPr>
          <p:nvPr/>
        </p:nvSpPr>
        <p:spPr bwMode="auto">
          <a:xfrm>
            <a:off x="5146675" y="4294188"/>
            <a:ext cx="3508375" cy="241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600" dirty="0" smtClean="0"/>
              <a:t>Ertrag betrifft 2015</a:t>
            </a:r>
            <a:endParaRPr lang="de-AT" sz="1600" dirty="0"/>
          </a:p>
        </p:txBody>
      </p:sp>
      <p:sp>
        <p:nvSpPr>
          <p:cNvPr id="7183" name="Rectangle 521"/>
          <p:cNvSpPr>
            <a:spLocks noChangeArrowheads="1"/>
          </p:cNvSpPr>
          <p:nvPr/>
        </p:nvSpPr>
        <p:spPr bwMode="auto">
          <a:xfrm>
            <a:off x="3914775" y="4041775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7184" name="Rectangle 522"/>
          <p:cNvSpPr>
            <a:spLocks noChangeArrowheads="1"/>
          </p:cNvSpPr>
          <p:nvPr/>
        </p:nvSpPr>
        <p:spPr bwMode="auto">
          <a:xfrm>
            <a:off x="6162675" y="4479925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2987" name="Rectangle 523"/>
          <p:cNvSpPr>
            <a:spLocks noChangeArrowheads="1"/>
          </p:cNvSpPr>
          <p:nvPr/>
        </p:nvSpPr>
        <p:spPr bwMode="auto">
          <a:xfrm>
            <a:off x="430213" y="3978275"/>
            <a:ext cx="2505075" cy="8175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Forderungskonto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Ertragskonto</a:t>
            </a:r>
          </a:p>
        </p:txBody>
      </p:sp>
      <p:sp>
        <p:nvSpPr>
          <p:cNvPr id="62988" name="Rectangle 524"/>
          <p:cNvSpPr>
            <a:spLocks noChangeArrowheads="1"/>
          </p:cNvSpPr>
          <p:nvPr/>
        </p:nvSpPr>
        <p:spPr bwMode="auto">
          <a:xfrm>
            <a:off x="5392738" y="4964113"/>
            <a:ext cx="2914650" cy="8175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(Kassa...)	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Forderungskonto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   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Ertragskonto</a:t>
            </a:r>
          </a:p>
        </p:txBody>
      </p:sp>
      <p:sp>
        <p:nvSpPr>
          <p:cNvPr id="7187" name="Rectangle 525"/>
          <p:cNvSpPr>
            <a:spLocks noChangeArrowheads="1"/>
          </p:cNvSpPr>
          <p:nvPr/>
        </p:nvSpPr>
        <p:spPr bwMode="auto">
          <a:xfrm>
            <a:off x="8558213" y="516572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7188" name="Rectangle 526"/>
          <p:cNvSpPr>
            <a:spLocks noChangeArrowheads="1"/>
          </p:cNvSpPr>
          <p:nvPr/>
        </p:nvSpPr>
        <p:spPr bwMode="auto">
          <a:xfrm>
            <a:off x="8559800" y="5421313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2991" name="Rectangle 527"/>
          <p:cNvSpPr>
            <a:spLocks noChangeArrowheads="1"/>
          </p:cNvSpPr>
          <p:nvPr/>
        </p:nvSpPr>
        <p:spPr bwMode="auto">
          <a:xfrm>
            <a:off x="340223" y="3625850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DE" dirty="0" smtClean="0">
                <a:solidFill>
                  <a:srgbClr val="FF0033"/>
                </a:solidFill>
              </a:rPr>
              <a:t>31.12.2014:</a:t>
            </a:r>
            <a:endParaRPr lang="de-DE" dirty="0">
              <a:solidFill>
                <a:srgbClr val="FF0033"/>
              </a:solidFill>
            </a:endParaRPr>
          </a:p>
        </p:txBody>
      </p:sp>
      <p:sp>
        <p:nvSpPr>
          <p:cNvPr id="62992" name="Rectangle 528"/>
          <p:cNvSpPr>
            <a:spLocks noChangeArrowheads="1"/>
          </p:cNvSpPr>
          <p:nvPr/>
        </p:nvSpPr>
        <p:spPr bwMode="auto">
          <a:xfrm>
            <a:off x="7608888" y="3471863"/>
            <a:ext cx="195566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1800" dirty="0">
                <a:solidFill>
                  <a:srgbClr val="000066"/>
                </a:solidFill>
              </a:rPr>
              <a:t>Zahlungs</a:t>
            </a:r>
            <a:r>
              <a:rPr lang="de-DE" sz="1800" dirty="0">
                <a:solidFill>
                  <a:srgbClr val="FF0000"/>
                </a:solidFill>
              </a:rPr>
              <a:t>ein</a:t>
            </a:r>
            <a:r>
              <a:rPr lang="de-DE" sz="1800" dirty="0">
                <a:solidFill>
                  <a:srgbClr val="000066"/>
                </a:solidFill>
              </a:rPr>
              <a:t>gang</a:t>
            </a:r>
          </a:p>
        </p:txBody>
      </p:sp>
      <p:sp>
        <p:nvSpPr>
          <p:cNvPr id="62993" name="Rectangle 529"/>
          <p:cNvSpPr>
            <a:spLocks noChangeArrowheads="1"/>
          </p:cNvSpPr>
          <p:nvPr/>
        </p:nvSpPr>
        <p:spPr bwMode="auto">
          <a:xfrm>
            <a:off x="4134934" y="4962525"/>
            <a:ext cx="12535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DE" dirty="0" smtClean="0">
                <a:solidFill>
                  <a:srgbClr val="FF0033"/>
                </a:solidFill>
              </a:rPr>
              <a:t>2.5.2015:</a:t>
            </a:r>
            <a:endParaRPr lang="de-DE" dirty="0">
              <a:solidFill>
                <a:srgbClr val="FF0033"/>
              </a:solidFill>
            </a:endParaRPr>
          </a:p>
        </p:txBody>
      </p:sp>
      <p:sp>
        <p:nvSpPr>
          <p:cNvPr id="524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27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28" name="Textfeld 527"/>
          <p:cNvSpPr txBox="1"/>
          <p:nvPr/>
        </p:nvSpPr>
        <p:spPr>
          <a:xfrm>
            <a:off x="1816100" y="5963503"/>
            <a:ext cx="648970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Wir </a:t>
            </a:r>
            <a:r>
              <a:rPr lang="de-DE" sz="1600" dirty="0" smtClean="0">
                <a:solidFill>
                  <a:srgbClr val="FF0000"/>
                </a:solidFill>
              </a:rPr>
              <a:t>wissen</a:t>
            </a:r>
            <a:r>
              <a:rPr lang="de-DE" sz="1600" dirty="0" smtClean="0"/>
              <a:t> am 31.12.2014, dass wir am 2.5.2015 eine Zahlung für den Zeitraum 2.11.2014 bis 2.5.2015 </a:t>
            </a:r>
            <a:r>
              <a:rPr lang="de-DE" sz="1600" dirty="0" smtClean="0">
                <a:solidFill>
                  <a:srgbClr val="FF0000"/>
                </a:solidFill>
              </a:rPr>
              <a:t>erhalten</a:t>
            </a:r>
            <a:r>
              <a:rPr lang="de-DE" sz="1600" dirty="0" smtClean="0"/>
              <a:t>. Am 31.12.2014 werden daher 2 Monate </a:t>
            </a:r>
            <a:r>
              <a:rPr lang="de-DE" sz="1600" dirty="0" smtClean="0">
                <a:solidFill>
                  <a:srgbClr val="FF0000"/>
                </a:solidFill>
              </a:rPr>
              <a:t>vorzeitig</a:t>
            </a:r>
            <a:r>
              <a:rPr lang="de-DE" sz="1600" dirty="0" smtClean="0"/>
              <a:t> erfasst!</a:t>
            </a:r>
            <a:endParaRPr lang="de-DE" sz="1600" dirty="0"/>
          </a:p>
        </p:txBody>
      </p:sp>
      <p:sp>
        <p:nvSpPr>
          <p:cNvPr id="529" name="Pfeil nach rechts 528"/>
          <p:cNvSpPr/>
          <p:nvPr/>
        </p:nvSpPr>
        <p:spPr bwMode="auto">
          <a:xfrm>
            <a:off x="8153400" y="5283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0" name="Pfeil nach rechts 529"/>
          <p:cNvSpPr/>
          <p:nvPr/>
        </p:nvSpPr>
        <p:spPr bwMode="auto">
          <a:xfrm>
            <a:off x="8166100" y="5537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508"/>
          <p:cNvSpPr>
            <a:spLocks noChangeArrowheads="1"/>
          </p:cNvSpPr>
          <p:nvPr/>
        </p:nvSpPr>
        <p:spPr bwMode="auto">
          <a:xfrm>
            <a:off x="4763" y="1589088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28" name="Rectangle 509"/>
          <p:cNvSpPr>
            <a:spLocks noChangeArrowheads="1"/>
          </p:cNvSpPr>
          <p:nvPr/>
        </p:nvSpPr>
        <p:spPr bwMode="auto">
          <a:xfrm>
            <a:off x="4189413" y="2151063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30175" y="122238"/>
            <a:ext cx="55308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Eigene Rückstände = zu erwartender Aufwand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4016375" y="21463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4013200" y="3014663"/>
            <a:ext cx="4600575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Aufwand für 6 Monate</a:t>
            </a:r>
            <a:endParaRPr lang="de-AT" sz="1400" dirty="0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 flipH="1">
            <a:off x="8583613" y="2165350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3787775" y="31972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000066"/>
                </a:solidFill>
              </a:rPr>
              <a:t>2.11.</a:t>
            </a: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8175625" y="3216275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2.5.</a:t>
            </a:r>
          </a:p>
        </p:txBody>
      </p:sp>
      <p:sp>
        <p:nvSpPr>
          <p:cNvPr id="8205" name="Rectangle 515"/>
          <p:cNvSpPr>
            <a:spLocks noChangeArrowheads="1"/>
          </p:cNvSpPr>
          <p:nvPr/>
        </p:nvSpPr>
        <p:spPr bwMode="auto">
          <a:xfrm>
            <a:off x="4037013" y="3854450"/>
            <a:ext cx="1044575" cy="1905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100" dirty="0" smtClean="0"/>
              <a:t>Aufwand 2014</a:t>
            </a:r>
            <a:endParaRPr lang="de-AT" sz="1100" dirty="0"/>
          </a:p>
        </p:txBody>
      </p:sp>
      <p:sp>
        <p:nvSpPr>
          <p:cNvPr id="8206" name="Rectangle 518"/>
          <p:cNvSpPr>
            <a:spLocks noChangeArrowheads="1"/>
          </p:cNvSpPr>
          <p:nvPr/>
        </p:nvSpPr>
        <p:spPr bwMode="auto">
          <a:xfrm>
            <a:off x="5070475" y="4294188"/>
            <a:ext cx="3508375" cy="17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Aufwand betrifft 2015</a:t>
            </a:r>
            <a:endParaRPr lang="de-AT" sz="1400" dirty="0"/>
          </a:p>
        </p:txBody>
      </p:sp>
      <p:sp>
        <p:nvSpPr>
          <p:cNvPr id="8207" name="Rectangle 521"/>
          <p:cNvSpPr>
            <a:spLocks noChangeArrowheads="1"/>
          </p:cNvSpPr>
          <p:nvPr/>
        </p:nvSpPr>
        <p:spPr bwMode="auto">
          <a:xfrm>
            <a:off x="3914775" y="4041775"/>
            <a:ext cx="11477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 dirty="0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8208" name="Rectangle 522"/>
          <p:cNvSpPr>
            <a:spLocks noChangeArrowheads="1"/>
          </p:cNvSpPr>
          <p:nvPr/>
        </p:nvSpPr>
        <p:spPr bwMode="auto">
          <a:xfrm>
            <a:off x="6162675" y="4479925"/>
            <a:ext cx="11477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4011" name="Rectangle 523"/>
          <p:cNvSpPr>
            <a:spLocks noChangeArrowheads="1"/>
          </p:cNvSpPr>
          <p:nvPr/>
        </p:nvSpPr>
        <p:spPr bwMode="auto">
          <a:xfrm>
            <a:off x="960438" y="3698875"/>
            <a:ext cx="2838450" cy="8175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Aufwandskonto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Verbindlichkeiten</a:t>
            </a:r>
          </a:p>
        </p:txBody>
      </p:sp>
      <p:sp>
        <p:nvSpPr>
          <p:cNvPr id="64012" name="Rectangle 524"/>
          <p:cNvSpPr>
            <a:spLocks noChangeArrowheads="1"/>
          </p:cNvSpPr>
          <p:nvPr/>
        </p:nvSpPr>
        <p:spPr bwMode="auto">
          <a:xfrm>
            <a:off x="5392738" y="4964113"/>
            <a:ext cx="2914650" cy="8175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Verbindlichkeiten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Aufwandskonto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(Kassa...)	</a:t>
            </a:r>
          </a:p>
        </p:txBody>
      </p:sp>
      <p:sp>
        <p:nvSpPr>
          <p:cNvPr id="8211" name="Rectangle 525"/>
          <p:cNvSpPr>
            <a:spLocks noChangeArrowheads="1"/>
          </p:cNvSpPr>
          <p:nvPr/>
        </p:nvSpPr>
        <p:spPr bwMode="auto">
          <a:xfrm>
            <a:off x="8421688" y="489902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8212" name="Rectangle 526"/>
          <p:cNvSpPr>
            <a:spLocks noChangeArrowheads="1"/>
          </p:cNvSpPr>
          <p:nvPr/>
        </p:nvSpPr>
        <p:spPr bwMode="auto">
          <a:xfrm>
            <a:off x="8423275" y="5180013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4015" name="Rectangle 527"/>
          <p:cNvSpPr>
            <a:spLocks noChangeArrowheads="1"/>
          </p:cNvSpPr>
          <p:nvPr/>
        </p:nvSpPr>
        <p:spPr bwMode="auto">
          <a:xfrm>
            <a:off x="947738" y="3355975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31.12.2014:</a:t>
            </a:r>
            <a:endParaRPr lang="de-DE" dirty="0"/>
          </a:p>
        </p:txBody>
      </p:sp>
      <p:sp>
        <p:nvSpPr>
          <p:cNvPr id="64016" name="Rectangle 528"/>
          <p:cNvSpPr>
            <a:spLocks noChangeArrowheads="1"/>
          </p:cNvSpPr>
          <p:nvPr/>
        </p:nvSpPr>
        <p:spPr bwMode="auto">
          <a:xfrm>
            <a:off x="7583835" y="3433763"/>
            <a:ext cx="20197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1800" dirty="0" smtClean="0">
                <a:solidFill>
                  <a:srgbClr val="000066"/>
                </a:solidFill>
              </a:rPr>
              <a:t>Zahlungs</a:t>
            </a:r>
            <a:r>
              <a:rPr lang="de-DE" sz="1800" dirty="0" smtClean="0">
                <a:solidFill>
                  <a:srgbClr val="FF0000"/>
                </a:solidFill>
              </a:rPr>
              <a:t>aus</a:t>
            </a:r>
            <a:r>
              <a:rPr lang="de-DE" sz="1800" dirty="0" smtClean="0">
                <a:solidFill>
                  <a:srgbClr val="000066"/>
                </a:solidFill>
              </a:rPr>
              <a:t>gang</a:t>
            </a:r>
            <a:endParaRPr lang="de-DE" sz="1800" dirty="0">
              <a:solidFill>
                <a:srgbClr val="000066"/>
              </a:solidFill>
            </a:endParaRPr>
          </a:p>
        </p:txBody>
      </p:sp>
      <p:sp>
        <p:nvSpPr>
          <p:cNvPr id="64017" name="Rectangle 529"/>
          <p:cNvSpPr>
            <a:spLocks noChangeArrowheads="1"/>
          </p:cNvSpPr>
          <p:nvPr/>
        </p:nvSpPr>
        <p:spPr bwMode="auto">
          <a:xfrm>
            <a:off x="3965575" y="5000625"/>
            <a:ext cx="11140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/>
              <a:t>Zahlung</a:t>
            </a:r>
          </a:p>
        </p:txBody>
      </p:sp>
      <p:sp>
        <p:nvSpPr>
          <p:cNvPr id="527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30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31" name="Textfeld 530"/>
          <p:cNvSpPr txBox="1"/>
          <p:nvPr/>
        </p:nvSpPr>
        <p:spPr>
          <a:xfrm>
            <a:off x="1816100" y="5963503"/>
            <a:ext cx="648970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Wir </a:t>
            </a:r>
            <a:r>
              <a:rPr lang="de-DE" sz="1600" dirty="0" smtClean="0">
                <a:solidFill>
                  <a:srgbClr val="FF0000"/>
                </a:solidFill>
              </a:rPr>
              <a:t>wissen</a:t>
            </a:r>
            <a:r>
              <a:rPr lang="de-DE" sz="1600" dirty="0" smtClean="0"/>
              <a:t> am 31.12.2014, dass wir am 2.5.2015 eine Zahlung für den Zeitraum 2.11.2014 bis 2.5.2015 </a:t>
            </a:r>
            <a:r>
              <a:rPr lang="de-DE" sz="1600" dirty="0" smtClean="0">
                <a:solidFill>
                  <a:srgbClr val="FF0000"/>
                </a:solidFill>
              </a:rPr>
              <a:t>leisten müssen</a:t>
            </a:r>
            <a:r>
              <a:rPr lang="de-DE" sz="1600" dirty="0" smtClean="0"/>
              <a:t>. Am 31.12.2014 werden daher 2 Monate </a:t>
            </a:r>
            <a:r>
              <a:rPr lang="de-DE" sz="1600" dirty="0" smtClean="0">
                <a:solidFill>
                  <a:srgbClr val="FF0000"/>
                </a:solidFill>
              </a:rPr>
              <a:t>vorzeitig</a:t>
            </a:r>
            <a:r>
              <a:rPr lang="de-DE" sz="1600" dirty="0" smtClean="0"/>
              <a:t> erfasst!</a:t>
            </a:r>
            <a:endParaRPr lang="de-DE" sz="1600" dirty="0"/>
          </a:p>
        </p:txBody>
      </p:sp>
      <p:sp>
        <p:nvSpPr>
          <p:cNvPr id="532" name="Pfeil nach rechts 531"/>
          <p:cNvSpPr/>
          <p:nvPr/>
        </p:nvSpPr>
        <p:spPr bwMode="auto">
          <a:xfrm>
            <a:off x="8001000" y="5029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3" name="Pfeil nach rechts 532"/>
          <p:cNvSpPr/>
          <p:nvPr/>
        </p:nvSpPr>
        <p:spPr bwMode="auto">
          <a:xfrm>
            <a:off x="8013700" y="5283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508"/>
          <p:cNvSpPr>
            <a:spLocks noChangeArrowheads="1"/>
          </p:cNvSpPr>
          <p:nvPr/>
        </p:nvSpPr>
        <p:spPr bwMode="auto">
          <a:xfrm>
            <a:off x="4763" y="1589088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28" name="Rectangle 509"/>
          <p:cNvSpPr>
            <a:spLocks noChangeArrowheads="1"/>
          </p:cNvSpPr>
          <p:nvPr/>
        </p:nvSpPr>
        <p:spPr bwMode="auto">
          <a:xfrm>
            <a:off x="4189413" y="2151063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9"/>
          <p:cNvSpPr>
            <a:spLocks noChangeArrowheads="1"/>
          </p:cNvSpPr>
          <p:nvPr/>
        </p:nvSpPr>
        <p:spPr bwMode="auto">
          <a:xfrm>
            <a:off x="88900" y="141288"/>
            <a:ext cx="6911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Bildung &amp; Auflösung von Rückstellungen (3 Möglichkeiten)</a:t>
            </a:r>
          </a:p>
        </p:txBody>
      </p:sp>
      <p:sp>
        <p:nvSpPr>
          <p:cNvPr id="37891" name="Rectangle 1032"/>
          <p:cNvSpPr>
            <a:spLocks noChangeArrowheads="1"/>
          </p:cNvSpPr>
          <p:nvPr/>
        </p:nvSpPr>
        <p:spPr bwMode="auto">
          <a:xfrm>
            <a:off x="3459163" y="1582738"/>
            <a:ext cx="361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600" b="1"/>
              <a:t>Auflösung der Rückstellung:</a:t>
            </a:r>
          </a:p>
        </p:txBody>
      </p:sp>
      <p:sp>
        <p:nvSpPr>
          <p:cNvPr id="37892" name="Rectangle 1033"/>
          <p:cNvSpPr>
            <a:spLocks noChangeArrowheads="1"/>
          </p:cNvSpPr>
          <p:nvPr/>
        </p:nvSpPr>
        <p:spPr bwMode="auto">
          <a:xfrm>
            <a:off x="2068513" y="25765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10.000,--</a:t>
            </a:r>
          </a:p>
        </p:txBody>
      </p:sp>
      <p:sp>
        <p:nvSpPr>
          <p:cNvPr id="37893" name="Rectangle 1034"/>
          <p:cNvSpPr>
            <a:spLocks noChangeArrowheads="1"/>
          </p:cNvSpPr>
          <p:nvPr/>
        </p:nvSpPr>
        <p:spPr bwMode="auto">
          <a:xfrm>
            <a:off x="4356100" y="2058988"/>
            <a:ext cx="2820988" cy="10953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2500 Vorsteuer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2700 (2800...)</a:t>
            </a:r>
          </a:p>
        </p:txBody>
      </p:sp>
      <p:sp>
        <p:nvSpPr>
          <p:cNvPr id="37894" name="AutoShape 1035"/>
          <p:cNvSpPr>
            <a:spLocks noChangeArrowheads="1"/>
          </p:cNvSpPr>
          <p:nvPr/>
        </p:nvSpPr>
        <p:spPr bwMode="auto">
          <a:xfrm>
            <a:off x="190500" y="1819275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895" name="Oval 1036"/>
          <p:cNvSpPr>
            <a:spLocks noChangeArrowheads="1"/>
          </p:cNvSpPr>
          <p:nvPr/>
        </p:nvSpPr>
        <p:spPr bwMode="auto">
          <a:xfrm>
            <a:off x="52388" y="2252663"/>
            <a:ext cx="668337" cy="668337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40000"/>
              </a:lnSpc>
            </a:pPr>
            <a:r>
              <a:rPr lang="de-DE" sz="3600"/>
              <a:t>1</a:t>
            </a:r>
          </a:p>
        </p:txBody>
      </p:sp>
      <p:sp>
        <p:nvSpPr>
          <p:cNvPr id="37896" name="AutoShape 1037"/>
          <p:cNvSpPr>
            <a:spLocks noChangeArrowheads="1"/>
          </p:cNvSpPr>
          <p:nvPr/>
        </p:nvSpPr>
        <p:spPr bwMode="auto">
          <a:xfrm>
            <a:off x="190500" y="33924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897" name="Oval 1038"/>
          <p:cNvSpPr>
            <a:spLocks noChangeArrowheads="1"/>
          </p:cNvSpPr>
          <p:nvPr/>
        </p:nvSpPr>
        <p:spPr bwMode="auto">
          <a:xfrm>
            <a:off x="52388" y="3835400"/>
            <a:ext cx="668337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3600"/>
              <a:t>2</a:t>
            </a:r>
          </a:p>
        </p:txBody>
      </p:sp>
      <p:sp>
        <p:nvSpPr>
          <p:cNvPr id="37898" name="AutoShape 1039"/>
          <p:cNvSpPr>
            <a:spLocks noChangeArrowheads="1"/>
          </p:cNvSpPr>
          <p:nvPr/>
        </p:nvSpPr>
        <p:spPr bwMode="auto">
          <a:xfrm>
            <a:off x="214313" y="50815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899" name="Oval 1040"/>
          <p:cNvSpPr>
            <a:spLocks noChangeArrowheads="1"/>
          </p:cNvSpPr>
          <p:nvPr/>
        </p:nvSpPr>
        <p:spPr bwMode="auto">
          <a:xfrm>
            <a:off x="76200" y="5562600"/>
            <a:ext cx="668338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3600"/>
              <a:t>3</a:t>
            </a:r>
          </a:p>
        </p:txBody>
      </p:sp>
      <p:sp>
        <p:nvSpPr>
          <p:cNvPr id="37900" name="Rectangle 1041"/>
          <p:cNvSpPr>
            <a:spLocks noChangeArrowheads="1"/>
          </p:cNvSpPr>
          <p:nvPr/>
        </p:nvSpPr>
        <p:spPr bwMode="auto">
          <a:xfrm>
            <a:off x="2297113" y="29559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7901" name="Rectangle 1042"/>
          <p:cNvSpPr>
            <a:spLocks noChangeArrowheads="1"/>
          </p:cNvSpPr>
          <p:nvPr/>
        </p:nvSpPr>
        <p:spPr bwMode="auto">
          <a:xfrm>
            <a:off x="7350125" y="204152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10.000,--</a:t>
            </a:r>
          </a:p>
        </p:txBody>
      </p:sp>
      <p:sp>
        <p:nvSpPr>
          <p:cNvPr id="37902" name="Rectangle 1043"/>
          <p:cNvSpPr>
            <a:spLocks noChangeArrowheads="1"/>
          </p:cNvSpPr>
          <p:nvPr/>
        </p:nvSpPr>
        <p:spPr bwMode="auto">
          <a:xfrm>
            <a:off x="7388225" y="2441575"/>
            <a:ext cx="11747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03" name="Rectangle 1044"/>
          <p:cNvSpPr>
            <a:spLocks noChangeArrowheads="1"/>
          </p:cNvSpPr>
          <p:nvPr/>
        </p:nvSpPr>
        <p:spPr bwMode="auto">
          <a:xfrm>
            <a:off x="8610600" y="297973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12.000,--</a:t>
            </a:r>
          </a:p>
        </p:txBody>
      </p:sp>
      <p:sp>
        <p:nvSpPr>
          <p:cNvPr id="37904" name="Rectangle 1049"/>
          <p:cNvSpPr>
            <a:spLocks noChangeArrowheads="1"/>
          </p:cNvSpPr>
          <p:nvPr/>
        </p:nvSpPr>
        <p:spPr bwMode="auto">
          <a:xfrm>
            <a:off x="4373563" y="3527425"/>
            <a:ext cx="2820987" cy="13843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7840 Aufwand aus Vor...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2500 Vorsteuer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2700 (2800...)</a:t>
            </a:r>
          </a:p>
        </p:txBody>
      </p:sp>
      <p:sp>
        <p:nvSpPr>
          <p:cNvPr id="37905" name="Rectangle 1051"/>
          <p:cNvSpPr>
            <a:spLocks noChangeArrowheads="1"/>
          </p:cNvSpPr>
          <p:nvPr/>
        </p:nvSpPr>
        <p:spPr bwMode="auto">
          <a:xfrm>
            <a:off x="7407275" y="357822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10.000,--</a:t>
            </a:r>
          </a:p>
        </p:txBody>
      </p:sp>
      <p:sp>
        <p:nvSpPr>
          <p:cNvPr id="37906" name="Rectangle 1052"/>
          <p:cNvSpPr>
            <a:spLocks noChangeArrowheads="1"/>
          </p:cNvSpPr>
          <p:nvPr/>
        </p:nvSpPr>
        <p:spPr bwMode="auto">
          <a:xfrm>
            <a:off x="7407275" y="393223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07" name="Rectangle 1053"/>
          <p:cNvSpPr>
            <a:spLocks noChangeArrowheads="1"/>
          </p:cNvSpPr>
          <p:nvPr/>
        </p:nvSpPr>
        <p:spPr bwMode="auto">
          <a:xfrm>
            <a:off x="8632825" y="465137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14.400,--</a:t>
            </a:r>
          </a:p>
        </p:txBody>
      </p:sp>
      <p:sp>
        <p:nvSpPr>
          <p:cNvPr id="37908" name="Rectangle 1054"/>
          <p:cNvSpPr>
            <a:spLocks noChangeArrowheads="1"/>
          </p:cNvSpPr>
          <p:nvPr/>
        </p:nvSpPr>
        <p:spPr bwMode="auto">
          <a:xfrm>
            <a:off x="7407275" y="429577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2.400,--</a:t>
            </a:r>
          </a:p>
        </p:txBody>
      </p:sp>
      <p:sp>
        <p:nvSpPr>
          <p:cNvPr id="37909" name="Rectangle 1059"/>
          <p:cNvSpPr>
            <a:spLocks noChangeArrowheads="1"/>
          </p:cNvSpPr>
          <p:nvPr/>
        </p:nvSpPr>
        <p:spPr bwMode="auto">
          <a:xfrm>
            <a:off x="4367213" y="5116513"/>
            <a:ext cx="2820987" cy="8604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2500 Vorsteuer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2700 (280...)</a:t>
            </a:r>
          </a:p>
        </p:txBody>
      </p:sp>
      <p:sp>
        <p:nvSpPr>
          <p:cNvPr id="37910" name="Rectangle 1061"/>
          <p:cNvSpPr>
            <a:spLocks noChangeArrowheads="1"/>
          </p:cNvSpPr>
          <p:nvPr/>
        </p:nvSpPr>
        <p:spPr bwMode="auto">
          <a:xfrm>
            <a:off x="7426325" y="515143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8.000,--</a:t>
            </a:r>
          </a:p>
        </p:txBody>
      </p:sp>
      <p:sp>
        <p:nvSpPr>
          <p:cNvPr id="37911" name="Rectangle 1062"/>
          <p:cNvSpPr>
            <a:spLocks noChangeArrowheads="1"/>
          </p:cNvSpPr>
          <p:nvPr/>
        </p:nvSpPr>
        <p:spPr bwMode="auto">
          <a:xfrm>
            <a:off x="8656638" y="579278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9.600,--</a:t>
            </a:r>
          </a:p>
        </p:txBody>
      </p:sp>
      <p:sp>
        <p:nvSpPr>
          <p:cNvPr id="37912" name="Rectangle 1063"/>
          <p:cNvSpPr>
            <a:spLocks noChangeArrowheads="1"/>
          </p:cNvSpPr>
          <p:nvPr/>
        </p:nvSpPr>
        <p:spPr bwMode="auto">
          <a:xfrm>
            <a:off x="7431088" y="547528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1.600,--</a:t>
            </a:r>
          </a:p>
        </p:txBody>
      </p:sp>
      <p:sp>
        <p:nvSpPr>
          <p:cNvPr id="37913" name="Rectangle 1064"/>
          <p:cNvSpPr>
            <a:spLocks noChangeArrowheads="1"/>
          </p:cNvSpPr>
          <p:nvPr/>
        </p:nvSpPr>
        <p:spPr bwMode="auto">
          <a:xfrm>
            <a:off x="4367213" y="6180138"/>
            <a:ext cx="2820987" cy="5873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4700 Erträge...</a:t>
            </a:r>
          </a:p>
        </p:txBody>
      </p:sp>
      <p:sp>
        <p:nvSpPr>
          <p:cNvPr id="37914" name="Rectangle 1065"/>
          <p:cNvSpPr>
            <a:spLocks noChangeArrowheads="1"/>
          </p:cNvSpPr>
          <p:nvPr/>
        </p:nvSpPr>
        <p:spPr bwMode="auto">
          <a:xfrm>
            <a:off x="7429500" y="620712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15" name="Rectangle 1066"/>
          <p:cNvSpPr>
            <a:spLocks noChangeArrowheads="1"/>
          </p:cNvSpPr>
          <p:nvPr/>
        </p:nvSpPr>
        <p:spPr bwMode="auto">
          <a:xfrm>
            <a:off x="8655050" y="6546850"/>
            <a:ext cx="1225550" cy="2873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16" name="Line 1069"/>
          <p:cNvSpPr>
            <a:spLocks noChangeShapeType="1"/>
          </p:cNvSpPr>
          <p:nvPr/>
        </p:nvSpPr>
        <p:spPr bwMode="auto">
          <a:xfrm>
            <a:off x="0" y="3352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917" name="Line 1070"/>
          <p:cNvSpPr>
            <a:spLocks noChangeShapeType="1"/>
          </p:cNvSpPr>
          <p:nvPr/>
        </p:nvSpPr>
        <p:spPr bwMode="auto">
          <a:xfrm>
            <a:off x="-12700" y="50419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918" name="Rectangle 1072"/>
          <p:cNvSpPr>
            <a:spLocks noChangeArrowheads="1"/>
          </p:cNvSpPr>
          <p:nvPr/>
        </p:nvSpPr>
        <p:spPr bwMode="auto">
          <a:xfrm>
            <a:off x="1498600" y="954088"/>
            <a:ext cx="5653088" cy="4095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 b="1"/>
              <a:t>Aufwand</a:t>
            </a:r>
            <a:r>
              <a:rPr lang="de-DE" sz="1600"/>
              <a:t>skonto an </a:t>
            </a:r>
            <a:r>
              <a:rPr lang="de-DE" sz="1600" b="1"/>
              <a:t>30… </a:t>
            </a:r>
            <a:r>
              <a:rPr lang="de-DE" sz="1600"/>
              <a:t>Rückstellungen für …</a:t>
            </a:r>
          </a:p>
        </p:txBody>
      </p:sp>
      <p:sp>
        <p:nvSpPr>
          <p:cNvPr id="37919" name="Rectangle 1073"/>
          <p:cNvSpPr>
            <a:spLocks noChangeArrowheads="1"/>
          </p:cNvSpPr>
          <p:nvPr/>
        </p:nvSpPr>
        <p:spPr bwMode="auto">
          <a:xfrm>
            <a:off x="7402513" y="984250"/>
            <a:ext cx="1160462" cy="38735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10.000,--</a:t>
            </a:r>
          </a:p>
        </p:txBody>
      </p:sp>
      <p:sp>
        <p:nvSpPr>
          <p:cNvPr id="37920" name="Rectangle 1074"/>
          <p:cNvSpPr>
            <a:spLocks noChangeArrowheads="1"/>
          </p:cNvSpPr>
          <p:nvPr/>
        </p:nvSpPr>
        <p:spPr bwMode="auto">
          <a:xfrm>
            <a:off x="404813" y="9731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/>
              <a:t>Bildung:</a:t>
            </a:r>
          </a:p>
        </p:txBody>
      </p:sp>
      <p:sp>
        <p:nvSpPr>
          <p:cNvPr id="37921" name="Line 1075"/>
          <p:cNvSpPr>
            <a:spLocks noChangeShapeType="1"/>
          </p:cNvSpPr>
          <p:nvPr/>
        </p:nvSpPr>
        <p:spPr bwMode="auto">
          <a:xfrm>
            <a:off x="0" y="19177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922" name="Rectangle 1076"/>
          <p:cNvSpPr>
            <a:spLocks noChangeArrowheads="1"/>
          </p:cNvSpPr>
          <p:nvPr/>
        </p:nvSpPr>
        <p:spPr bwMode="auto">
          <a:xfrm>
            <a:off x="1668463" y="3551238"/>
            <a:ext cx="255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Rückstellung &lt; Zahlung:</a:t>
            </a:r>
          </a:p>
        </p:txBody>
      </p:sp>
      <p:sp>
        <p:nvSpPr>
          <p:cNvPr id="37923" name="Rectangle 1077"/>
          <p:cNvSpPr>
            <a:spLocks noChangeArrowheads="1"/>
          </p:cNvSpPr>
          <p:nvPr/>
        </p:nvSpPr>
        <p:spPr bwMode="auto">
          <a:xfrm>
            <a:off x="2081213" y="3998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12.000,--</a:t>
            </a:r>
          </a:p>
        </p:txBody>
      </p:sp>
      <p:sp>
        <p:nvSpPr>
          <p:cNvPr id="37924" name="Rectangle 1078"/>
          <p:cNvSpPr>
            <a:spLocks noChangeArrowheads="1"/>
          </p:cNvSpPr>
          <p:nvPr/>
        </p:nvSpPr>
        <p:spPr bwMode="auto">
          <a:xfrm>
            <a:off x="2309813" y="43783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7925" name="Rectangle 1079"/>
          <p:cNvSpPr>
            <a:spLocks noChangeArrowheads="1"/>
          </p:cNvSpPr>
          <p:nvPr/>
        </p:nvSpPr>
        <p:spPr bwMode="auto">
          <a:xfrm>
            <a:off x="1693863" y="5164138"/>
            <a:ext cx="255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Rückstellung &gt; Zahlung:</a:t>
            </a:r>
          </a:p>
        </p:txBody>
      </p:sp>
      <p:sp>
        <p:nvSpPr>
          <p:cNvPr id="37926" name="Rectangle 1080"/>
          <p:cNvSpPr>
            <a:spLocks noChangeArrowheads="1"/>
          </p:cNvSpPr>
          <p:nvPr/>
        </p:nvSpPr>
        <p:spPr bwMode="auto">
          <a:xfrm>
            <a:off x="2055813" y="56118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8.000,--</a:t>
            </a:r>
          </a:p>
        </p:txBody>
      </p:sp>
      <p:sp>
        <p:nvSpPr>
          <p:cNvPr id="37927" name="Rectangle 1081"/>
          <p:cNvSpPr>
            <a:spLocks noChangeArrowheads="1"/>
          </p:cNvSpPr>
          <p:nvPr/>
        </p:nvSpPr>
        <p:spPr bwMode="auto">
          <a:xfrm>
            <a:off x="2284413" y="59912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7928" name="Rectangle 1082"/>
          <p:cNvSpPr>
            <a:spLocks noChangeArrowheads="1"/>
          </p:cNvSpPr>
          <p:nvPr/>
        </p:nvSpPr>
        <p:spPr bwMode="auto">
          <a:xfrm>
            <a:off x="1312863" y="1976438"/>
            <a:ext cx="389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Rückstellung  in richtiger Höhe: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8900" y="141288"/>
            <a:ext cx="29337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Rückstellungen - Übung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46463" y="1646238"/>
            <a:ext cx="361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600" b="1"/>
              <a:t>3 Fälle können eintreten: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043113" y="2601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14.000,--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356100" y="1982788"/>
            <a:ext cx="5373688" cy="1285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90500" y="1819275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52388" y="2252663"/>
            <a:ext cx="668337" cy="668337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40000"/>
              </a:lnSpc>
            </a:pPr>
            <a:r>
              <a:rPr lang="de-DE" sz="3600"/>
              <a:t>1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90500" y="33924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2388" y="3835400"/>
            <a:ext cx="668337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3600"/>
              <a:t>2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214313" y="50815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76200" y="5562600"/>
            <a:ext cx="668338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3600"/>
              <a:t>3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297113" y="29559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4373563" y="3527425"/>
            <a:ext cx="5373687" cy="13843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26" name="Rectangle 21"/>
          <p:cNvSpPr>
            <a:spLocks noChangeArrowheads="1"/>
          </p:cNvSpPr>
          <p:nvPr/>
        </p:nvSpPr>
        <p:spPr bwMode="auto">
          <a:xfrm>
            <a:off x="4367213" y="5180013"/>
            <a:ext cx="5373687" cy="1406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0" y="3352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928" name="Line 29"/>
          <p:cNvSpPr>
            <a:spLocks noChangeShapeType="1"/>
          </p:cNvSpPr>
          <p:nvPr/>
        </p:nvSpPr>
        <p:spPr bwMode="auto">
          <a:xfrm>
            <a:off x="-12700" y="50419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929" name="Rectangle 30"/>
          <p:cNvSpPr>
            <a:spLocks noChangeArrowheads="1"/>
          </p:cNvSpPr>
          <p:nvPr/>
        </p:nvSpPr>
        <p:spPr bwMode="auto">
          <a:xfrm>
            <a:off x="1498600" y="1220788"/>
            <a:ext cx="8142288" cy="4095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30" name="Rectangle 32"/>
          <p:cNvSpPr>
            <a:spLocks noChangeArrowheads="1"/>
          </p:cNvSpPr>
          <p:nvPr/>
        </p:nvSpPr>
        <p:spPr bwMode="auto">
          <a:xfrm>
            <a:off x="404813" y="12398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/>
              <a:t>Bildung:</a:t>
            </a:r>
          </a:p>
        </p:txBody>
      </p:sp>
      <p:sp>
        <p:nvSpPr>
          <p:cNvPr id="38931" name="Line 33"/>
          <p:cNvSpPr>
            <a:spLocks noChangeShapeType="1"/>
          </p:cNvSpPr>
          <p:nvPr/>
        </p:nvSpPr>
        <p:spPr bwMode="auto">
          <a:xfrm>
            <a:off x="0" y="19177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932" name="Rectangle 35"/>
          <p:cNvSpPr>
            <a:spLocks noChangeArrowheads="1"/>
          </p:cNvSpPr>
          <p:nvPr/>
        </p:nvSpPr>
        <p:spPr bwMode="auto">
          <a:xfrm>
            <a:off x="2081213" y="3998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12.000,--</a:t>
            </a:r>
          </a:p>
        </p:txBody>
      </p:sp>
      <p:sp>
        <p:nvSpPr>
          <p:cNvPr id="38933" name="Rectangle 36"/>
          <p:cNvSpPr>
            <a:spLocks noChangeArrowheads="1"/>
          </p:cNvSpPr>
          <p:nvPr/>
        </p:nvSpPr>
        <p:spPr bwMode="auto">
          <a:xfrm>
            <a:off x="2309813" y="43783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8934" name="Rectangle 38"/>
          <p:cNvSpPr>
            <a:spLocks noChangeArrowheads="1"/>
          </p:cNvSpPr>
          <p:nvPr/>
        </p:nvSpPr>
        <p:spPr bwMode="auto">
          <a:xfrm>
            <a:off x="2055813" y="5776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15.600,--</a:t>
            </a:r>
          </a:p>
        </p:txBody>
      </p:sp>
      <p:sp>
        <p:nvSpPr>
          <p:cNvPr id="38935" name="Rectangle 39"/>
          <p:cNvSpPr>
            <a:spLocks noChangeArrowheads="1"/>
          </p:cNvSpPr>
          <p:nvPr/>
        </p:nvSpPr>
        <p:spPr bwMode="auto">
          <a:xfrm>
            <a:off x="2284413" y="6156325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 b="1"/>
              <a:t>Inkl</a:t>
            </a:r>
            <a:r>
              <a:rPr lang="de-DE" sz="1400"/>
              <a:t>. 20 % Vst.</a:t>
            </a:r>
          </a:p>
        </p:txBody>
      </p:sp>
      <p:sp>
        <p:nvSpPr>
          <p:cNvPr id="38936" name="Rectangle 40"/>
          <p:cNvSpPr>
            <a:spLocks noChangeArrowheads="1"/>
          </p:cNvSpPr>
          <p:nvPr/>
        </p:nvSpPr>
        <p:spPr bwMode="auto">
          <a:xfrm>
            <a:off x="1744663" y="1976438"/>
            <a:ext cx="389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Rechnung Rechtsanwalt:</a:t>
            </a:r>
          </a:p>
          <a:p>
            <a:pPr defTabSz="762000"/>
            <a:r>
              <a:rPr lang="de-DE" sz="1600"/>
              <a:t>(Banküberweisung)</a:t>
            </a:r>
          </a:p>
        </p:txBody>
      </p:sp>
      <p:sp>
        <p:nvSpPr>
          <p:cNvPr id="38937" name="Text Box 41"/>
          <p:cNvSpPr txBox="1">
            <a:spLocks noChangeArrowheads="1"/>
          </p:cNvSpPr>
          <p:nvPr/>
        </p:nvSpPr>
        <p:spPr bwMode="auto">
          <a:xfrm>
            <a:off x="212725" y="631825"/>
            <a:ext cx="820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Beispiel:</a:t>
            </a:r>
            <a:r>
              <a:rPr lang="de-DE" sz="1600"/>
              <a:t> 	Bildung einer Rückstellung für einen Prozess, der im nächsten Jahr stattfindet: </a:t>
            </a:r>
          </a:p>
          <a:p>
            <a:r>
              <a:rPr lang="de-DE" sz="1600"/>
              <a:t>	Kosten ca. 13.000,--</a:t>
            </a:r>
          </a:p>
        </p:txBody>
      </p:sp>
      <p:sp>
        <p:nvSpPr>
          <p:cNvPr id="38938" name="Rectangle 42"/>
          <p:cNvSpPr>
            <a:spLocks noChangeArrowheads="1"/>
          </p:cNvSpPr>
          <p:nvPr/>
        </p:nvSpPr>
        <p:spPr bwMode="auto">
          <a:xfrm>
            <a:off x="1693863" y="3411538"/>
            <a:ext cx="389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Rechnung Rechtsanwalt</a:t>
            </a:r>
            <a:r>
              <a:rPr lang="de-DE" sz="1200"/>
              <a:t>:</a:t>
            </a:r>
          </a:p>
          <a:p>
            <a:pPr defTabSz="762000"/>
            <a:r>
              <a:rPr lang="de-DE" sz="1600"/>
              <a:t>(Banküberweisung)</a:t>
            </a:r>
          </a:p>
        </p:txBody>
      </p:sp>
      <p:sp>
        <p:nvSpPr>
          <p:cNvPr id="38939" name="Rectangle 43"/>
          <p:cNvSpPr>
            <a:spLocks noChangeArrowheads="1"/>
          </p:cNvSpPr>
          <p:nvPr/>
        </p:nvSpPr>
        <p:spPr bwMode="auto">
          <a:xfrm>
            <a:off x="1744663" y="5176838"/>
            <a:ext cx="389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Rechnung Rechtsanwalt:</a:t>
            </a:r>
          </a:p>
          <a:p>
            <a:pPr defTabSz="762000"/>
            <a:r>
              <a:rPr lang="de-DE" sz="1600"/>
              <a:t>(Banküberweisung)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3416300"/>
            <a:ext cx="5029200" cy="13081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5029200" cy="16129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194476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Rückstellungen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9100" y="660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S. </a:t>
            </a:r>
            <a:r>
              <a:rPr lang="de-DE" sz="1200" b="1" dirty="0" err="1" smtClean="0"/>
              <a:t>Prödl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b="1" dirty="0" smtClean="0"/>
              <a:t> - Fahrradhändler:</a:t>
            </a:r>
          </a:p>
          <a:p>
            <a:r>
              <a:rPr lang="de-DE" sz="1200" dirty="0" smtClean="0"/>
              <a:t>18. 10.2014:  Ein Kunde von uns bricht sich</a:t>
            </a:r>
          </a:p>
          <a:p>
            <a:r>
              <a:rPr lang="de-DE" sz="1200" dirty="0" smtClean="0"/>
              <a:t>mit  einem bei uns gekauften Rennrad</a:t>
            </a:r>
          </a:p>
          <a:p>
            <a:r>
              <a:rPr lang="de-DE" sz="1200" dirty="0" smtClean="0"/>
              <a:t>den Arm, da unser Lehrling vergaß, das Vorder-</a:t>
            </a:r>
          </a:p>
          <a:p>
            <a:r>
              <a:rPr lang="de-DE" sz="1200" dirty="0" smtClean="0"/>
              <a:t>rad festzuschrauben.  Der Kunde ist verärgert</a:t>
            </a:r>
          </a:p>
          <a:p>
            <a:r>
              <a:rPr lang="de-DE" sz="1200" dirty="0" smtClean="0"/>
              <a:t>und  klagt uns auf Schadenersatz. Wir </a:t>
            </a:r>
          </a:p>
          <a:p>
            <a:r>
              <a:rPr lang="de-DE" sz="1200" dirty="0" smtClean="0"/>
              <a:t>Rechnen mit € 3.000,-  Der Prozess findet</a:t>
            </a:r>
          </a:p>
          <a:p>
            <a:r>
              <a:rPr lang="de-DE" sz="1200" dirty="0"/>
              <a:t>n</a:t>
            </a:r>
            <a:r>
              <a:rPr lang="de-DE" sz="1200" dirty="0" smtClean="0"/>
              <a:t>ächstes Jahr statt.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60937" y="832668"/>
            <a:ext cx="4945063" cy="1357893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75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3060 Gewährleistungs- Schadenersatzverpflichtungen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827035" y="6596390"/>
            <a:ext cx="71384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2014-15, Erfassung in den Konten inkl. Eröffnung (2014) und Abschluss 2014/15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31426" name="Picture 2" descr="http://www.spassfieber.de/funpics/fahrrad-unfall.jpg"/>
          <p:cNvPicPr>
            <a:picLocks noChangeAspect="1" noChangeArrowheads="1"/>
          </p:cNvPicPr>
          <p:nvPr/>
        </p:nvPicPr>
        <p:blipFill>
          <a:blip r:embed="rId3" cstate="print"/>
          <a:srcRect t="20889" r="35197" b="9389"/>
          <a:stretch>
            <a:fillRect/>
          </a:stretch>
        </p:blipFill>
        <p:spPr bwMode="auto">
          <a:xfrm>
            <a:off x="50800" y="723900"/>
            <a:ext cx="1705810" cy="1409700"/>
          </a:xfrm>
          <a:prstGeom prst="rect">
            <a:avLst/>
          </a:prstGeom>
          <a:noFill/>
        </p:spPr>
      </p:pic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4960937" y="3512368"/>
            <a:ext cx="4945063" cy="1357893"/>
            <a:chOff x="2937" y="3392"/>
            <a:chExt cx="3130" cy="927"/>
          </a:xfrm>
        </p:grpSpPr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75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3060 Gewährleistungs- Schadenersatzverpflichtungen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31428" name="Picture 4" descr="http://www.blickpunkt-lateinamerika.de/cms/media/image/2010_11_02_Richterspruch.IXQUICK.flick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3465512"/>
            <a:ext cx="1752600" cy="1231353"/>
          </a:xfrm>
          <a:prstGeom prst="rect">
            <a:avLst/>
          </a:prstGeom>
          <a:noFill/>
        </p:spPr>
      </p:pic>
      <p:sp>
        <p:nvSpPr>
          <p:cNvPr id="36" name="Textfeld 35"/>
          <p:cNvSpPr txBox="1"/>
          <p:nvPr/>
        </p:nvSpPr>
        <p:spPr>
          <a:xfrm>
            <a:off x="1739900" y="3454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14. 02.2015: </a:t>
            </a:r>
            <a:br>
              <a:rPr lang="de-DE" sz="1200" dirty="0" smtClean="0"/>
            </a:br>
            <a:r>
              <a:rPr lang="de-DE" sz="1200" dirty="0" smtClean="0"/>
              <a:t>Richter Dr. Fuchs spricht sein Urteil:</a:t>
            </a:r>
          </a:p>
          <a:p>
            <a:r>
              <a:rPr lang="de-DE" sz="1200" dirty="0" smtClean="0"/>
              <a:t>Dem Kunden </a:t>
            </a:r>
            <a:r>
              <a:rPr lang="de-DE" sz="1200" dirty="0" err="1" smtClean="0"/>
              <a:t>Prödl</a:t>
            </a:r>
            <a:r>
              <a:rPr lang="de-DE" sz="1200" dirty="0" smtClean="0"/>
              <a:t> werden € 2.750,-</a:t>
            </a:r>
          </a:p>
          <a:p>
            <a:r>
              <a:rPr lang="de-DE" sz="1200" dirty="0" smtClean="0"/>
              <a:t>Schadenersatz zugesprochen. Wir akzeptieren</a:t>
            </a:r>
          </a:p>
          <a:p>
            <a:r>
              <a:rPr lang="de-DE" sz="1200" dirty="0" smtClean="0"/>
              <a:t>das  Urteil.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0" y="2387600"/>
            <a:ext cx="361669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 31.12.2014 -  Bildung der Rückstellung: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/>
          </a:p>
          <a:p>
            <a:endParaRPr lang="de-DE" sz="1100" dirty="0" smtClean="0"/>
          </a:p>
          <a:p>
            <a:endParaRPr lang="de-DE" sz="1100" dirty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Buchungssätze 14.02.2015: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6200" y="127000"/>
            <a:ext cx="40052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Besondere Fälle der Rückstellung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5875" y="838200"/>
            <a:ext cx="4130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/>
              <a:t>1. Rückstellung für Garantiearbeiten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0" y="2090738"/>
            <a:ext cx="126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Bildung</a:t>
            </a:r>
            <a:r>
              <a:rPr lang="de-DE" sz="1600"/>
              <a:t>:</a:t>
            </a:r>
          </a:p>
          <a:p>
            <a:r>
              <a:rPr lang="de-DE" sz="1600"/>
              <a:t>(erstmalig)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2482850" y="2852738"/>
            <a:ext cx="494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Während des Jahres keine Buchung auf Konto 3060!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636588" y="3390900"/>
            <a:ext cx="8526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31.12. - Anpassung des Kontos 3060 auf den neu ermittelten Rückstellungsbetrag</a:t>
            </a:r>
            <a:r>
              <a:rPr lang="de-DE" sz="1400"/>
              <a:t>: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4951413" y="3752850"/>
            <a:ext cx="1252537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H="1">
            <a:off x="3716338" y="3757613"/>
            <a:ext cx="1252537" cy="588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1719263" y="4340225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31. Dez.</a:t>
            </a: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5268913" y="4341813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31. Dez.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2951163" y="4383088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5400"/>
              <a:t>&gt;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6384925" y="4383088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5400"/>
              <a:t>&lt;</a:t>
            </a: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1719263" y="5070475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1. Jan.</a:t>
            </a: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5248275" y="507365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1. Jan.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519113" y="5595938"/>
            <a:ext cx="4259262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7810 Zuweisung an die Garantierückstellung  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</a:t>
            </a:r>
            <a:r>
              <a:rPr lang="de-DE" sz="1600" b="1"/>
              <a:t>an</a:t>
            </a:r>
            <a:r>
              <a:rPr lang="de-DE" sz="1600"/>
              <a:t>  3060 Garantierückstellungen</a:t>
            </a:r>
            <a:endParaRPr lang="de-DE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146675" y="5597525"/>
            <a:ext cx="4259263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3060 Garantierückstellungen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	</a:t>
            </a:r>
            <a:r>
              <a:rPr lang="de-DE" sz="1600" b="1"/>
              <a:t>an</a:t>
            </a:r>
            <a:r>
              <a:rPr lang="de-DE" sz="1600"/>
              <a:t> 4700 Erträge a.d.Auflös…</a:t>
            </a: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101600" y="1166813"/>
            <a:ext cx="7562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... für die am 31.12. unter Garantie stehenden Leistungen kann eine Rückstellung </a:t>
            </a:r>
          </a:p>
          <a:p>
            <a:r>
              <a:rPr lang="de-DE" sz="1600"/>
              <a:t>für die zu erwartenden Garantieleistungen gebildet werden. Für die übrigen unter </a:t>
            </a:r>
          </a:p>
          <a:p>
            <a:r>
              <a:rPr lang="de-DE" sz="1600"/>
              <a:t>Garantie stehenden Leistungen soll eine pauschale Garantierückstellung gebildet </a:t>
            </a:r>
          </a:p>
          <a:p>
            <a:r>
              <a:rPr lang="de-DE" sz="1600"/>
              <a:t>werden.</a:t>
            </a:r>
          </a:p>
        </p:txBody>
      </p:sp>
      <p:pic>
        <p:nvPicPr>
          <p:cNvPr id="39954" name="Picture 23" descr="money-money-money_photocase159471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288" y="660400"/>
            <a:ext cx="20113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295400" y="2216150"/>
            <a:ext cx="728027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7810 Zuweisung an die Garantierückstellung  </a:t>
            </a:r>
            <a:r>
              <a:rPr lang="de-DE" sz="1600" b="1"/>
              <a:t>an</a:t>
            </a:r>
            <a:r>
              <a:rPr lang="de-DE" sz="1600"/>
              <a:t>  3060 Garantierückstellungen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0800" y="127000"/>
            <a:ext cx="40052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Besondere Fälle der Rückstellung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95400" y="2216150"/>
            <a:ext cx="8289925" cy="5191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  <a:defRPr/>
            </a:pPr>
            <a:r>
              <a:rPr lang="de-DE" sz="1600"/>
              <a:t>6420 Zuweisung an die Abfertigungsrückstellung </a:t>
            </a:r>
            <a:r>
              <a:rPr lang="de-DE" sz="1600" b="1"/>
              <a:t>an</a:t>
            </a:r>
            <a:r>
              <a:rPr lang="de-DE" sz="1600"/>
              <a:t>  3000 Rückstellung für Abfertigungen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5875" y="862013"/>
            <a:ext cx="389504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2. Rückstellung für Abfertigungen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0" y="2338388"/>
            <a:ext cx="132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Bildung</a:t>
            </a:r>
            <a:r>
              <a:rPr lang="de-DE" sz="1600"/>
              <a:t>:</a:t>
            </a:r>
          </a:p>
          <a:p>
            <a:r>
              <a:rPr lang="de-DE" sz="1600"/>
              <a:t>(erstes Jahr)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58788" y="3365500"/>
            <a:ext cx="945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31.12. - Anpassung des Kontos 3000 auf den neu ermittelten Rückstellungsbetrag</a:t>
            </a:r>
            <a:r>
              <a:rPr lang="de-DE" sz="1600"/>
              <a:t>:</a:t>
            </a: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4951413" y="3752850"/>
            <a:ext cx="1252537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H="1">
            <a:off x="3716338" y="3757613"/>
            <a:ext cx="1252537" cy="588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719263" y="4364038"/>
            <a:ext cx="250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31. Dez.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5268913" y="4365625"/>
            <a:ext cx="250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31. Dez.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2951163" y="4454525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/>
              <a:t>&gt;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6384925" y="4454525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/>
              <a:t>&lt;</a:t>
            </a: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1719263" y="5094288"/>
            <a:ext cx="236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1. Jan.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5248275" y="5097463"/>
            <a:ext cx="236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1. Jan.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252413" y="5595938"/>
            <a:ext cx="4487862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400" dirty="0"/>
              <a:t>6420 Zuweisung an die </a:t>
            </a:r>
            <a:r>
              <a:rPr lang="de-DE" sz="1400" dirty="0" smtClean="0"/>
              <a:t>Abfertigungsrückstellung</a:t>
            </a:r>
            <a:endParaRPr lang="de-DE" sz="1400" dirty="0"/>
          </a:p>
          <a:p>
            <a:pPr defTabSz="762000">
              <a:lnSpc>
                <a:spcPct val="110000"/>
              </a:lnSpc>
            </a:pPr>
            <a:r>
              <a:rPr lang="de-DE" sz="1400" dirty="0"/>
              <a:t>	</a:t>
            </a:r>
            <a:r>
              <a:rPr lang="de-DE" sz="1400" b="1" dirty="0"/>
              <a:t>an</a:t>
            </a:r>
            <a:r>
              <a:rPr lang="de-DE" sz="1400" dirty="0"/>
              <a:t>  3000 Rückstellung f. Abfertigungen</a:t>
            </a:r>
            <a:endParaRPr lang="de-DE" sz="1800" dirty="0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5413375" y="5597525"/>
            <a:ext cx="4259263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defRPr/>
            </a:pPr>
            <a:r>
              <a:rPr lang="de-DE" sz="1400"/>
              <a:t>3000 Rückstellung f. Abfertigungen</a:t>
            </a:r>
          </a:p>
          <a:p>
            <a:pPr defTabSz="762000">
              <a:defRPr/>
            </a:pPr>
            <a:r>
              <a:rPr lang="de-DE" sz="1400"/>
              <a:t>		</a:t>
            </a:r>
            <a:r>
              <a:rPr lang="de-DE" sz="1400" b="1"/>
              <a:t>an</a:t>
            </a:r>
            <a:r>
              <a:rPr lang="de-DE" sz="1400"/>
              <a:t> 4700 Erträge a.d. Auflös.</a:t>
            </a:r>
          </a:p>
          <a:p>
            <a:pPr defTabSz="762000">
              <a:defRPr/>
            </a:pPr>
            <a:r>
              <a:rPr lang="de-DE" sz="1400"/>
              <a:t>		      von Rückstellungen</a:t>
            </a:r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101600" y="1244600"/>
            <a:ext cx="7328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/>
              <a:t>... eine Abfertigungsrückstellung kann im Ausmaß bis zu </a:t>
            </a:r>
            <a:r>
              <a:rPr lang="de-DE" sz="1400" dirty="0" smtClean="0"/>
              <a:t>45 % </a:t>
            </a:r>
            <a:r>
              <a:rPr lang="de-DE" sz="1400" dirty="0"/>
              <a:t>des Betrages, der den</a:t>
            </a:r>
          </a:p>
          <a:p>
            <a:r>
              <a:rPr lang="de-DE" sz="1400" dirty="0"/>
              <a:t>Arbeitnehmern bei Auflösung des Dienstverhältnisses oder als Abfertigung bezahlt werden</a:t>
            </a:r>
          </a:p>
          <a:p>
            <a:r>
              <a:rPr lang="de-DE" sz="1400" dirty="0"/>
              <a:t>müsste, gebildet werden.</a:t>
            </a:r>
          </a:p>
        </p:txBody>
      </p:sp>
      <p:pic>
        <p:nvPicPr>
          <p:cNvPr id="40978" name="Picture 22" descr="Money_2_0701051438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53623">
            <a:off x="6972300" y="427038"/>
            <a:ext cx="26416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3500" y="152400"/>
            <a:ext cx="27003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Forderungsbewertung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71450" y="1009650"/>
            <a:ext cx="2287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400"/>
              <a:t>Ausgangspunkt</a:t>
            </a:r>
          </a:p>
          <a:p>
            <a:pPr defTabSz="762000">
              <a:defRPr/>
            </a:pPr>
            <a:r>
              <a:rPr lang="de-DE" sz="2400"/>
              <a:t>Forderung: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579688" y="996950"/>
            <a:ext cx="3011487" cy="86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20. Forderungskonto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4000 HW-Erlöse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     3500 UST</a:t>
            </a:r>
          </a:p>
        </p:txBody>
      </p:sp>
      <p:pic>
        <p:nvPicPr>
          <p:cNvPr id="43013" name="Picture 46" descr="MitVerlust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  <a:lum bright="18000"/>
          </a:blip>
          <a:srcRect l="13277" t="7396" r="14290" b="18935"/>
          <a:stretch>
            <a:fillRect/>
          </a:stretch>
        </p:blipFill>
        <p:spPr bwMode="auto">
          <a:xfrm>
            <a:off x="6370638" y="723900"/>
            <a:ext cx="30067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7"/>
          <p:cNvSpPr txBox="1">
            <a:spLocks noChangeArrowheads="1"/>
          </p:cNvSpPr>
          <p:nvPr/>
        </p:nvSpPr>
        <p:spPr bwMode="auto">
          <a:xfrm>
            <a:off x="6791325" y="2360613"/>
            <a:ext cx="2395538" cy="396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/>
              <a:t>Wo ist mein Geld?</a:t>
            </a:r>
          </a:p>
        </p:txBody>
      </p:sp>
      <p:sp>
        <p:nvSpPr>
          <p:cNvPr id="43015" name="Rectangle 48"/>
          <p:cNvSpPr>
            <a:spLocks noChangeArrowheads="1"/>
          </p:cNvSpPr>
          <p:nvPr/>
        </p:nvSpPr>
        <p:spPr bwMode="auto">
          <a:xfrm>
            <a:off x="228600" y="3073400"/>
            <a:ext cx="4635500" cy="3543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Die Forderung (oder ein Teil davon)</a:t>
            </a:r>
          </a:p>
          <a:p>
            <a:pPr algn="ctr"/>
            <a:r>
              <a:rPr lang="de-AT" dirty="0"/>
              <a:t>ist </a:t>
            </a:r>
            <a:r>
              <a:rPr lang="de-AT" dirty="0" smtClean="0">
                <a:solidFill>
                  <a:srgbClr val="FF0000"/>
                </a:solidFill>
              </a:rPr>
              <a:t>fix</a:t>
            </a:r>
            <a:r>
              <a:rPr lang="de-AT" dirty="0" smtClean="0"/>
              <a:t> verloren</a:t>
            </a:r>
            <a:r>
              <a:rPr lang="de-AT" dirty="0"/>
              <a:t>:</a:t>
            </a:r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dirty="0"/>
              <a:t>Verlust steht 100 %</a:t>
            </a:r>
            <a:r>
              <a:rPr lang="de-AT" dirty="0" err="1"/>
              <a:t>ig</a:t>
            </a:r>
            <a:r>
              <a:rPr lang="de-AT" dirty="0"/>
              <a:t> fest!</a:t>
            </a:r>
          </a:p>
        </p:txBody>
      </p:sp>
      <p:sp>
        <p:nvSpPr>
          <p:cNvPr id="43016" name="Rectangle 49"/>
          <p:cNvSpPr>
            <a:spLocks noChangeArrowheads="1"/>
          </p:cNvSpPr>
          <p:nvPr/>
        </p:nvSpPr>
        <p:spPr bwMode="auto">
          <a:xfrm>
            <a:off x="4940300" y="3073400"/>
            <a:ext cx="4635500" cy="3543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Die Forderung ist zweifelhaft.</a:t>
            </a:r>
          </a:p>
          <a:p>
            <a:pPr algn="ctr"/>
            <a:r>
              <a:rPr lang="de-AT" dirty="0"/>
              <a:t>Es ist </a:t>
            </a:r>
            <a:r>
              <a:rPr lang="de-AT" dirty="0">
                <a:solidFill>
                  <a:srgbClr val="FF0000"/>
                </a:solidFill>
              </a:rPr>
              <a:t>unsicher</a:t>
            </a:r>
            <a:r>
              <a:rPr lang="de-AT" dirty="0"/>
              <a:t> welcher Betrag</a:t>
            </a:r>
          </a:p>
          <a:p>
            <a:pPr algn="ctr"/>
            <a:r>
              <a:rPr lang="de-AT" dirty="0"/>
              <a:t>nächstes Jahr eingehen wird.</a:t>
            </a:r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dirty="0"/>
              <a:t>Voraussichtlicher Verlust wird verbucht!</a:t>
            </a:r>
          </a:p>
        </p:txBody>
      </p:sp>
      <p:sp>
        <p:nvSpPr>
          <p:cNvPr id="43017" name="Text Box 50"/>
          <p:cNvSpPr txBox="1">
            <a:spLocks noChangeArrowheads="1"/>
          </p:cNvSpPr>
          <p:nvPr/>
        </p:nvSpPr>
        <p:spPr bwMode="auto">
          <a:xfrm>
            <a:off x="1520825" y="222885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Verdana" pitchFamily="34" charset="0"/>
              </a:rPr>
              <a:t>2 Möglichkeiten:</a:t>
            </a:r>
          </a:p>
        </p:txBody>
      </p:sp>
      <p:sp>
        <p:nvSpPr>
          <p:cNvPr id="138296" name="Rectangle 56"/>
          <p:cNvSpPr>
            <a:spLocks noChangeArrowheads="1"/>
          </p:cNvSpPr>
          <p:nvPr/>
        </p:nvSpPr>
        <p:spPr bwMode="auto">
          <a:xfrm>
            <a:off x="947738" y="5016500"/>
            <a:ext cx="3341687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 dirty="0" smtClean="0"/>
              <a:t>7802  Abschreibung. </a:t>
            </a:r>
            <a:r>
              <a:rPr lang="de-DE" sz="1800" dirty="0"/>
              <a:t>v. </a:t>
            </a:r>
            <a:r>
              <a:rPr lang="de-DE" sz="1800" dirty="0" err="1"/>
              <a:t>Forder</a:t>
            </a:r>
            <a:r>
              <a:rPr lang="de-DE" sz="1800" dirty="0"/>
              <a:t>..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 dirty="0"/>
              <a:t>3500 UST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 dirty="0"/>
              <a:t>	an 20. </a:t>
            </a:r>
            <a:r>
              <a:rPr lang="de-DE" sz="1800" dirty="0" err="1"/>
              <a:t>Forderungskto</a:t>
            </a:r>
            <a:r>
              <a:rPr lang="de-DE" sz="1800" dirty="0"/>
              <a:t>. </a:t>
            </a:r>
          </a:p>
        </p:txBody>
      </p:sp>
      <p:sp>
        <p:nvSpPr>
          <p:cNvPr id="43019" name="Oval 57"/>
          <p:cNvSpPr>
            <a:spLocks noChangeArrowheads="1"/>
          </p:cNvSpPr>
          <p:nvPr/>
        </p:nvSpPr>
        <p:spPr bwMode="auto">
          <a:xfrm>
            <a:off x="50800" y="2679700"/>
            <a:ext cx="584200" cy="584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4000"/>
              <a:t>1</a:t>
            </a:r>
          </a:p>
        </p:txBody>
      </p:sp>
      <p:sp>
        <p:nvSpPr>
          <p:cNvPr id="43020" name="Oval 58"/>
          <p:cNvSpPr>
            <a:spLocks noChangeArrowheads="1"/>
          </p:cNvSpPr>
          <p:nvPr/>
        </p:nvSpPr>
        <p:spPr bwMode="auto">
          <a:xfrm>
            <a:off x="4940300" y="2705100"/>
            <a:ext cx="584200" cy="584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4000"/>
              <a:t>2</a:t>
            </a:r>
          </a:p>
        </p:txBody>
      </p:sp>
      <p:sp>
        <p:nvSpPr>
          <p:cNvPr id="138299" name="Rectangle 59"/>
          <p:cNvSpPr>
            <a:spLocks noChangeArrowheads="1"/>
          </p:cNvSpPr>
          <p:nvPr/>
        </p:nvSpPr>
        <p:spPr bwMode="auto">
          <a:xfrm>
            <a:off x="5608638" y="5133975"/>
            <a:ext cx="3024187" cy="73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9933"/>
            </a:outerShdw>
          </a:effectLst>
        </p:spPr>
        <p:txBody>
          <a:bodyPr wrap="none" lIns="92075" tIns="46038" rIns="92075" bIns="46038" anchor="ctr"/>
          <a:lstStyle/>
          <a:p>
            <a:pPr defTabSz="566738">
              <a:lnSpc>
                <a:spcPct val="90000"/>
              </a:lnSpc>
              <a:defRPr/>
            </a:pPr>
            <a:r>
              <a:rPr lang="de-DE" sz="1800"/>
              <a:t>7805 Zuweisungen an ...</a:t>
            </a:r>
          </a:p>
          <a:p>
            <a:pPr defTabSz="566738">
              <a:lnSpc>
                <a:spcPct val="90000"/>
              </a:lnSpc>
              <a:defRPr/>
            </a:pPr>
            <a:r>
              <a:rPr lang="de-DE" sz="1800"/>
              <a:t>	an 2080 Einzelwertb.</a:t>
            </a:r>
          </a:p>
        </p:txBody>
      </p:sp>
      <p:sp>
        <p:nvSpPr>
          <p:cNvPr id="43022" name="Text Box 60"/>
          <p:cNvSpPr txBox="1">
            <a:spLocks noChangeArrowheads="1"/>
          </p:cNvSpPr>
          <p:nvPr/>
        </p:nvSpPr>
        <p:spPr bwMode="auto">
          <a:xfrm>
            <a:off x="1101725" y="4633913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/>
              <a:t>Abschreibung der Forderung</a:t>
            </a:r>
          </a:p>
        </p:txBody>
      </p:sp>
      <p:sp>
        <p:nvSpPr>
          <p:cNvPr id="43023" name="Text Box 61"/>
          <p:cNvSpPr txBox="1">
            <a:spLocks noChangeArrowheads="1"/>
          </p:cNvSpPr>
          <p:nvPr/>
        </p:nvSpPr>
        <p:spPr bwMode="auto">
          <a:xfrm>
            <a:off x="5432425" y="4532313"/>
            <a:ext cx="343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1800"/>
              <a:t>Auf Konto 2080 wird der </a:t>
            </a:r>
          </a:p>
          <a:p>
            <a:pPr algn="ctr"/>
            <a:r>
              <a:rPr lang="de-AT" sz="1800"/>
              <a:t>Voraussichtliche Verlust erfasst: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303213" y="4610100"/>
            <a:ext cx="0" cy="9302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3500" y="152400"/>
            <a:ext cx="27003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Forderungsbewertung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5250" y="1098550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400"/>
              <a:t>Ausgangspunkt: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303588" y="857250"/>
            <a:ext cx="3011487" cy="86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20. Forderungskonto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4000 HW-Erlöse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     3500 UST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670675" y="1046163"/>
            <a:ext cx="1519238" cy="795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6648450" y="955675"/>
            <a:ext cx="3205163" cy="884238"/>
            <a:chOff x="4220" y="730"/>
            <a:chExt cx="2019" cy="557"/>
          </a:xfrm>
        </p:grpSpPr>
        <p:sp>
          <p:nvSpPr>
            <p:cNvPr id="42027" name="Line 10"/>
            <p:cNvSpPr>
              <a:spLocks noChangeShapeType="1"/>
            </p:cNvSpPr>
            <p:nvPr/>
          </p:nvSpPr>
          <p:spPr bwMode="auto">
            <a:xfrm>
              <a:off x="4220" y="730"/>
              <a:ext cx="2019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028" name="Line 11"/>
            <p:cNvSpPr>
              <a:spLocks noChangeShapeType="1"/>
            </p:cNvSpPr>
            <p:nvPr/>
          </p:nvSpPr>
          <p:spPr bwMode="auto">
            <a:xfrm>
              <a:off x="5229" y="744"/>
              <a:ext cx="0" cy="54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7826375" y="60166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/>
              <a:t>20…</a:t>
            </a:r>
          </a:p>
        </p:txBody>
      </p:sp>
      <p:sp>
        <p:nvSpPr>
          <p:cNvPr id="41993" name="AutoShape 13"/>
          <p:cNvSpPr>
            <a:spLocks noChangeArrowheads="1"/>
          </p:cNvSpPr>
          <p:nvPr/>
        </p:nvSpPr>
        <p:spPr bwMode="auto">
          <a:xfrm>
            <a:off x="144463" y="2125663"/>
            <a:ext cx="815975" cy="1230312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994" name="Oval 14"/>
          <p:cNvSpPr>
            <a:spLocks noChangeArrowheads="1"/>
          </p:cNvSpPr>
          <p:nvPr/>
        </p:nvSpPr>
        <p:spPr bwMode="auto">
          <a:xfrm>
            <a:off x="0" y="2479675"/>
            <a:ext cx="528638" cy="528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30000"/>
              </a:lnSpc>
            </a:pPr>
            <a:r>
              <a:rPr lang="de-DE" sz="4400"/>
              <a:t>1</a:t>
            </a: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139825" y="2473325"/>
            <a:ext cx="1506538" cy="601663"/>
          </a:xfrm>
          <a:prstGeom prst="rec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 flipV="1">
            <a:off x="1119188" y="2246313"/>
            <a:ext cx="1677987" cy="10207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997" name="Line 17"/>
          <p:cNvSpPr>
            <a:spLocks noChangeShapeType="1"/>
          </p:cNvSpPr>
          <p:nvPr/>
        </p:nvSpPr>
        <p:spPr bwMode="auto">
          <a:xfrm>
            <a:off x="1073150" y="2178050"/>
            <a:ext cx="1452563" cy="10445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348038" y="2362200"/>
            <a:ext cx="3024187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780. Abschreib. v. Forder..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3500 UST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20. Ford. Kto.</a:t>
            </a:r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6721475" y="2535238"/>
            <a:ext cx="1519238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grpSp>
        <p:nvGrpSpPr>
          <p:cNvPr id="42000" name="Group 20"/>
          <p:cNvGrpSpPr>
            <a:grpSpLocks/>
          </p:cNvGrpSpPr>
          <p:nvPr/>
        </p:nvGrpSpPr>
        <p:grpSpPr bwMode="auto">
          <a:xfrm>
            <a:off x="6699250" y="2444750"/>
            <a:ext cx="3205163" cy="884238"/>
            <a:chOff x="4220" y="1540"/>
            <a:chExt cx="2019" cy="557"/>
          </a:xfrm>
        </p:grpSpPr>
        <p:sp>
          <p:nvSpPr>
            <p:cNvPr id="42025" name="Line 21"/>
            <p:cNvSpPr>
              <a:spLocks noChangeShapeType="1"/>
            </p:cNvSpPr>
            <p:nvPr/>
          </p:nvSpPr>
          <p:spPr bwMode="auto">
            <a:xfrm>
              <a:off x="4220" y="1540"/>
              <a:ext cx="2019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026" name="Line 22"/>
            <p:cNvSpPr>
              <a:spLocks noChangeShapeType="1"/>
            </p:cNvSpPr>
            <p:nvPr/>
          </p:nvSpPr>
          <p:spPr bwMode="auto">
            <a:xfrm>
              <a:off x="5229" y="1554"/>
              <a:ext cx="0" cy="54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2001" name="Rectangle 23"/>
          <p:cNvSpPr>
            <a:spLocks noChangeArrowheads="1"/>
          </p:cNvSpPr>
          <p:nvPr/>
        </p:nvSpPr>
        <p:spPr bwMode="auto">
          <a:xfrm>
            <a:off x="7877175" y="207803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/>
              <a:t>20…</a:t>
            </a:r>
          </a:p>
        </p:txBody>
      </p:sp>
      <p:sp>
        <p:nvSpPr>
          <p:cNvPr id="42002" name="Rectangle 24"/>
          <p:cNvSpPr>
            <a:spLocks noChangeArrowheads="1"/>
          </p:cNvSpPr>
          <p:nvPr/>
        </p:nvSpPr>
        <p:spPr bwMode="auto">
          <a:xfrm>
            <a:off x="8391525" y="2557463"/>
            <a:ext cx="1506538" cy="75247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sp>
        <p:nvSpPr>
          <p:cNvPr id="42003" name="AutoShape 25"/>
          <p:cNvSpPr>
            <a:spLocks noChangeArrowheads="1"/>
          </p:cNvSpPr>
          <p:nvPr/>
        </p:nvSpPr>
        <p:spPr bwMode="auto">
          <a:xfrm>
            <a:off x="144463" y="3617913"/>
            <a:ext cx="815975" cy="1230312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04" name="Oval 26"/>
          <p:cNvSpPr>
            <a:spLocks noChangeArrowheads="1"/>
          </p:cNvSpPr>
          <p:nvPr/>
        </p:nvSpPr>
        <p:spPr bwMode="auto">
          <a:xfrm>
            <a:off x="0" y="3971925"/>
            <a:ext cx="528638" cy="528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4400"/>
              <a:t>2</a:t>
            </a:r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1133475" y="3986213"/>
            <a:ext cx="1519238" cy="614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 dirty="0"/>
              <a:t>Forderung</a:t>
            </a:r>
          </a:p>
          <a:p>
            <a:pPr algn="ctr" defTabSz="762000"/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zweifelhaft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3348038" y="3927475"/>
            <a:ext cx="3024187" cy="73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9933"/>
            </a:outerShdw>
          </a:effectLst>
        </p:spPr>
        <p:txBody>
          <a:bodyPr wrap="none" lIns="92075" tIns="46038" rIns="92075" bIns="46038" anchor="ctr"/>
          <a:lstStyle/>
          <a:p>
            <a:pPr defTabSz="566738">
              <a:lnSpc>
                <a:spcPct val="90000"/>
              </a:lnSpc>
              <a:defRPr/>
            </a:pPr>
            <a:r>
              <a:rPr lang="de-DE" sz="1800"/>
              <a:t>7805 Zuweisungen an ...</a:t>
            </a:r>
          </a:p>
          <a:p>
            <a:pPr defTabSz="566738">
              <a:lnSpc>
                <a:spcPct val="90000"/>
              </a:lnSpc>
              <a:defRPr/>
            </a:pPr>
            <a:r>
              <a:rPr lang="de-DE" sz="1800"/>
              <a:t>	an 2080 Einzelwertb.</a:t>
            </a:r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6705600" y="3986213"/>
            <a:ext cx="1519238" cy="614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voraussichtl.</a:t>
            </a:r>
          </a:p>
          <a:p>
            <a:pPr algn="ctr" defTabSz="762000"/>
            <a:r>
              <a:rPr lang="de-DE"/>
              <a:t>Verlust</a:t>
            </a:r>
          </a:p>
        </p:txBody>
      </p:sp>
      <p:sp>
        <p:nvSpPr>
          <p:cNvPr id="42008" name="Line 30"/>
          <p:cNvSpPr>
            <a:spLocks noChangeShapeType="1"/>
          </p:cNvSpPr>
          <p:nvPr/>
        </p:nvSpPr>
        <p:spPr bwMode="auto">
          <a:xfrm>
            <a:off x="280988" y="5562600"/>
            <a:ext cx="566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1147763" y="5207000"/>
            <a:ext cx="1519237" cy="61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/>
              <a:t> feststehender</a:t>
            </a:r>
          </a:p>
          <a:p>
            <a:pPr algn="ctr" defTabSz="762000"/>
            <a:r>
              <a:rPr lang="de-DE" sz="1800"/>
              <a:t>Verlust</a:t>
            </a: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3348038" y="5081588"/>
            <a:ext cx="3024187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780. Abschreib. v. Forder..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3500 UST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200. Ford. Kto.</a:t>
            </a:r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8335963" y="5360988"/>
            <a:ext cx="1519237" cy="449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70000"/>
              </a:lnSpc>
            </a:pPr>
            <a:r>
              <a:rPr lang="de-DE" sz="1800"/>
              <a:t> feststehender</a:t>
            </a:r>
          </a:p>
          <a:p>
            <a:pPr algn="ctr" defTabSz="762000">
              <a:lnSpc>
                <a:spcPct val="70000"/>
              </a:lnSpc>
            </a:pPr>
            <a:r>
              <a:rPr lang="de-DE" sz="1800"/>
              <a:t>Verlust</a:t>
            </a:r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1147763" y="6116638"/>
            <a:ext cx="1519237" cy="614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/>
              <a:t> restliche</a:t>
            </a:r>
          </a:p>
          <a:p>
            <a:pPr algn="ctr" defTabSz="762000"/>
            <a:r>
              <a:rPr lang="de-DE" sz="1800"/>
              <a:t>Zahlung</a:t>
            </a: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3354388" y="6127750"/>
            <a:ext cx="3071812" cy="61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2800 (2700...)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200. Ford. Kto.</a:t>
            </a:r>
          </a:p>
        </p:txBody>
      </p:sp>
      <p:grpSp>
        <p:nvGrpSpPr>
          <p:cNvPr id="42014" name="Group 36"/>
          <p:cNvGrpSpPr>
            <a:grpSpLocks/>
          </p:cNvGrpSpPr>
          <p:nvPr/>
        </p:nvGrpSpPr>
        <p:grpSpPr bwMode="auto">
          <a:xfrm>
            <a:off x="6707188" y="5251450"/>
            <a:ext cx="3205162" cy="884238"/>
            <a:chOff x="4225" y="3308"/>
            <a:chExt cx="2019" cy="557"/>
          </a:xfrm>
        </p:grpSpPr>
        <p:sp>
          <p:nvSpPr>
            <p:cNvPr id="42023" name="Line 37"/>
            <p:cNvSpPr>
              <a:spLocks noChangeShapeType="1"/>
            </p:cNvSpPr>
            <p:nvPr/>
          </p:nvSpPr>
          <p:spPr bwMode="auto">
            <a:xfrm>
              <a:off x="4225" y="3308"/>
              <a:ext cx="2019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024" name="Line 38"/>
            <p:cNvSpPr>
              <a:spLocks noChangeShapeType="1"/>
            </p:cNvSpPr>
            <p:nvPr/>
          </p:nvSpPr>
          <p:spPr bwMode="auto">
            <a:xfrm>
              <a:off x="5234" y="3322"/>
              <a:ext cx="0" cy="54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2015" name="Rectangle 39"/>
          <p:cNvSpPr>
            <a:spLocks noChangeArrowheads="1"/>
          </p:cNvSpPr>
          <p:nvPr/>
        </p:nvSpPr>
        <p:spPr bwMode="auto">
          <a:xfrm>
            <a:off x="7885113" y="488473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/>
              <a:t>20…</a:t>
            </a:r>
          </a:p>
        </p:txBody>
      </p:sp>
      <p:sp>
        <p:nvSpPr>
          <p:cNvPr id="42016" name="Rectangle 40"/>
          <p:cNvSpPr>
            <a:spLocks noChangeArrowheads="1"/>
          </p:cNvSpPr>
          <p:nvPr/>
        </p:nvSpPr>
        <p:spPr bwMode="auto">
          <a:xfrm>
            <a:off x="6707188" y="5364163"/>
            <a:ext cx="1519237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sp>
        <p:nvSpPr>
          <p:cNvPr id="42017" name="Rectangle 41"/>
          <p:cNvSpPr>
            <a:spLocks noChangeArrowheads="1"/>
          </p:cNvSpPr>
          <p:nvPr/>
        </p:nvSpPr>
        <p:spPr bwMode="auto">
          <a:xfrm>
            <a:off x="8335963" y="5856288"/>
            <a:ext cx="1519237" cy="296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 Zahlung</a:t>
            </a:r>
          </a:p>
        </p:txBody>
      </p:sp>
      <p:sp>
        <p:nvSpPr>
          <p:cNvPr id="42018" name="Line 42"/>
          <p:cNvSpPr>
            <a:spLocks noChangeShapeType="1"/>
          </p:cNvSpPr>
          <p:nvPr/>
        </p:nvSpPr>
        <p:spPr bwMode="auto">
          <a:xfrm>
            <a:off x="6707188" y="6626225"/>
            <a:ext cx="23971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19" name="Line 43"/>
          <p:cNvSpPr>
            <a:spLocks noChangeShapeType="1"/>
          </p:cNvSpPr>
          <p:nvPr/>
        </p:nvSpPr>
        <p:spPr bwMode="auto">
          <a:xfrm flipV="1">
            <a:off x="9104313" y="6210300"/>
            <a:ext cx="0" cy="4127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20" name="Line 45"/>
          <p:cNvSpPr>
            <a:spLocks noChangeShapeType="1"/>
          </p:cNvSpPr>
          <p:nvPr/>
        </p:nvSpPr>
        <p:spPr bwMode="auto">
          <a:xfrm>
            <a:off x="0" y="19939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2021" name="Text Box 46"/>
          <p:cNvSpPr txBox="1">
            <a:spLocks noChangeArrowheads="1"/>
          </p:cNvSpPr>
          <p:nvPr/>
        </p:nvSpPr>
        <p:spPr bwMode="auto">
          <a:xfrm>
            <a:off x="3463925" y="19796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Forderung ist verloren!</a:t>
            </a:r>
          </a:p>
        </p:txBody>
      </p:sp>
      <p:sp>
        <p:nvSpPr>
          <p:cNvPr id="42022" name="Line 47"/>
          <p:cNvSpPr>
            <a:spLocks noChangeShapeType="1"/>
          </p:cNvSpPr>
          <p:nvPr/>
        </p:nvSpPr>
        <p:spPr bwMode="auto">
          <a:xfrm>
            <a:off x="0" y="35814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17475" y="130175"/>
            <a:ext cx="14334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141412"/>
            <a:ext cx="8202649" cy="31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3784600"/>
            <a:ext cx="5029200" cy="1308100"/>
          </a:xfrm>
          <a:prstGeom prst="rect">
            <a:avLst/>
          </a:prstGeom>
          <a:solidFill>
            <a:srgbClr val="FF33CC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990600"/>
            <a:ext cx="5029200" cy="1612900"/>
          </a:xfrm>
          <a:prstGeom prst="rect">
            <a:avLst/>
          </a:prstGeom>
          <a:solidFill>
            <a:srgbClr val="FF33CC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7197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Forderungsbewertung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71600" y="10033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Sport 2000 GmbH - Sporthandel:</a:t>
            </a:r>
          </a:p>
          <a:p>
            <a:r>
              <a:rPr lang="de-DE" sz="1200" dirty="0" smtClean="0"/>
              <a:t>11. 1.2014:  Verkauf von Fußbällen an den Kunden Leitgeb </a:t>
            </a:r>
            <a:r>
              <a:rPr lang="de-DE" sz="1200" dirty="0" err="1" smtClean="0"/>
              <a:t>e.U</a:t>
            </a:r>
            <a:r>
              <a:rPr lang="de-DE" sz="1200" dirty="0" smtClean="0"/>
              <a:t>. (20111) € 4.000,- + € 800,-  </a:t>
            </a:r>
            <a:br>
              <a:rPr lang="de-DE" sz="1200" dirty="0" smtClean="0"/>
            </a:br>
            <a:r>
              <a:rPr lang="de-DE" sz="1200" dirty="0" smtClean="0"/>
              <a:t>€ 4.800,-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22837" y="2737668"/>
            <a:ext cx="4945063" cy="1357893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05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20111 Leitgeb </a:t>
              </a:r>
              <a:r>
                <a:rPr lang="de-DE" sz="1200" dirty="0" err="1" smtClean="0">
                  <a:solidFill>
                    <a:srgbClr val="003300"/>
                  </a:solidFill>
                  <a:latin typeface="Verdana" pitchFamily="34" charset="0"/>
                </a:rPr>
                <a:t>e.U</a:t>
              </a:r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.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827035" y="6596390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2011, Erfassung in den Konten inkl.  Abschluss 2011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409700" y="3886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14. 12.2014: </a:t>
            </a:r>
            <a:br>
              <a:rPr lang="de-DE" sz="1200" dirty="0" smtClean="0"/>
            </a:br>
            <a:r>
              <a:rPr lang="de-DE" sz="1200" dirty="0" smtClean="0"/>
              <a:t>Die Firma Leitgeb </a:t>
            </a:r>
            <a:r>
              <a:rPr lang="de-DE" sz="1200" dirty="0" err="1" smtClean="0"/>
              <a:t>e.U</a:t>
            </a:r>
            <a:r>
              <a:rPr lang="de-DE" sz="1200" dirty="0" smtClean="0"/>
              <a:t>. geht in Konkurs! Wir haben unsere Forderung verloren…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0" y="2578100"/>
            <a:ext cx="1938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Buchungssatz  11.1.2014: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 14.12.2014:</a:t>
            </a:r>
          </a:p>
          <a:p>
            <a:endParaRPr lang="de-DE" sz="1100" dirty="0" smtClean="0"/>
          </a:p>
        </p:txBody>
      </p:sp>
      <p:pic>
        <p:nvPicPr>
          <p:cNvPr id="237572" name="Picture 4" descr="http://t1.gstatic.com/images?q=tbn:ANd9GcQP4WvqtTA6EpEJjvkP_vgAgcFfQsZ5nwHLveHu-gwzptpRxyBv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1" y="3822700"/>
            <a:ext cx="1022350" cy="1226821"/>
          </a:xfrm>
          <a:prstGeom prst="rect">
            <a:avLst/>
          </a:prstGeom>
          <a:noFill/>
        </p:spPr>
      </p:pic>
      <p:pic>
        <p:nvPicPr>
          <p:cNvPr id="237574" name="Picture 6" descr="http://t2.gstatic.com/images?q=tbn:ANd9GcS0c_xHhXMhRRQZBEkPGecqPrUq9fCMmrVWlHNMvoYdF1g0N-Go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1128712"/>
            <a:ext cx="1200150" cy="116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50800" y="3568700"/>
            <a:ext cx="4800600" cy="13081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5400" y="876300"/>
            <a:ext cx="4800600" cy="12954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7197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Forderungsbewertung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46200" y="850898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Ihr Unternehmen: Berger GmbH - Sporthandel:</a:t>
            </a:r>
          </a:p>
          <a:p>
            <a:r>
              <a:rPr lang="de-DE" sz="1200" dirty="0" smtClean="0"/>
              <a:t>31.12.2013:  </a:t>
            </a:r>
            <a:br>
              <a:rPr lang="de-DE" sz="1200" dirty="0" smtClean="0"/>
            </a:br>
            <a:r>
              <a:rPr lang="de-DE" sz="1200" dirty="0" smtClean="0"/>
              <a:t>Die Forderung an die </a:t>
            </a:r>
            <a:r>
              <a:rPr lang="de-DE" sz="1200" b="1" dirty="0" err="1" smtClean="0"/>
              <a:t>Jantscher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dirty="0" smtClean="0"/>
              <a:t>.</a:t>
            </a:r>
          </a:p>
          <a:p>
            <a:r>
              <a:rPr lang="de-DE" sz="1200" dirty="0" smtClean="0"/>
              <a:t>(20555) Ist zweifelhaft. Wir haben gehört, das Unternehmen hat große Probleme. Wir rechnen </a:t>
            </a:r>
          </a:p>
          <a:p>
            <a:r>
              <a:rPr lang="de-DE" sz="1200" dirty="0" smtClean="0"/>
              <a:t>mit  einem Ausfall von 60 % unserer Forderung.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052571" y="2609086"/>
            <a:ext cx="4853429" cy="1054674"/>
            <a:chOff x="2995" y="3599"/>
            <a:chExt cx="3072" cy="720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827035" y="6596390"/>
            <a:ext cx="5575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Erstellen Sie die Buchungssätze und erfassen Sie die Werte in den Konten!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960937" y="1200483"/>
            <a:ext cx="4945063" cy="1371076"/>
            <a:chOff x="2937" y="3383"/>
            <a:chExt cx="3130" cy="936"/>
          </a:xfrm>
        </p:grpSpPr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37" y="3383"/>
              <a:ext cx="256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2080 Einzelwertberichtigung zu Lieferforderungen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092200" y="36703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14. 1.2014: </a:t>
            </a:r>
            <a:br>
              <a:rPr lang="de-DE" sz="1200" dirty="0" smtClean="0"/>
            </a:br>
            <a:r>
              <a:rPr lang="de-DE" sz="1200" dirty="0" smtClean="0"/>
              <a:t>Die Firma </a:t>
            </a:r>
            <a:r>
              <a:rPr lang="de-DE" sz="1200" b="1" dirty="0" err="1" smtClean="0"/>
              <a:t>Jantscher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dirty="0" smtClean="0"/>
              <a:t>. geht in Konkurs! Wir haben unsere Forderung verloren…</a:t>
            </a:r>
          </a:p>
        </p:txBody>
      </p:sp>
      <p:pic>
        <p:nvPicPr>
          <p:cNvPr id="237572" name="Picture 4" descr="http://t1.gstatic.com/images?q=tbn:ANd9GcQP4WvqtTA6EpEJjvkP_vgAgcFfQsZ5nwHLveHu-gwzptpRxyBv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1" y="3683001"/>
            <a:ext cx="882649" cy="1059180"/>
          </a:xfrm>
          <a:prstGeom prst="rect">
            <a:avLst/>
          </a:prstGeom>
          <a:noFill/>
        </p:spPr>
      </p:pic>
      <p:pic>
        <p:nvPicPr>
          <p:cNvPr id="237574" name="Picture 6" descr="http://t2.gstatic.com/images?q=tbn:ANd9GcS0c_xHhXMhRRQZBEkPGecqPrUq9fCMmrVWlHNMvoYdF1g0N-Go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963612"/>
            <a:ext cx="1200150" cy="1163304"/>
          </a:xfrm>
          <a:prstGeom prst="rect">
            <a:avLst/>
          </a:prstGeom>
          <a:noFill/>
        </p:spPr>
      </p:pic>
      <p:sp>
        <p:nvSpPr>
          <p:cNvPr id="23" name="Rechteck 22"/>
          <p:cNvSpPr/>
          <p:nvPr/>
        </p:nvSpPr>
        <p:spPr>
          <a:xfrm>
            <a:off x="25400" y="2212945"/>
            <a:ext cx="20327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Buchungssatz  31.12.2013:</a:t>
            </a:r>
          </a:p>
        </p:txBody>
      </p:sp>
      <p:sp>
        <p:nvSpPr>
          <p:cNvPr id="24" name="Rechteck 23"/>
          <p:cNvSpPr/>
          <p:nvPr/>
        </p:nvSpPr>
        <p:spPr>
          <a:xfrm>
            <a:off x="4940454" y="771555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2013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953000" y="1474857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/>
              <a:t> 1.1.13  EBK 		                                                 2.800,--</a:t>
            </a:r>
            <a:endParaRPr lang="de-DE" sz="1200" dirty="0"/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4960937" y="5226383"/>
            <a:ext cx="4945063" cy="1371076"/>
            <a:chOff x="2937" y="3383"/>
            <a:chExt cx="3130" cy="936"/>
          </a:xfrm>
        </p:grpSpPr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937" y="3383"/>
              <a:ext cx="256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2080 Einzelwertberichtigung zu Lieferforderungen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38" name="Rechteck 37"/>
          <p:cNvSpPr/>
          <p:nvPr/>
        </p:nvSpPr>
        <p:spPr>
          <a:xfrm>
            <a:off x="4940454" y="348294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2014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8100" y="5067300"/>
            <a:ext cx="4826000" cy="13081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15900" y="5054600"/>
            <a:ext cx="459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31 .12.2014: </a:t>
            </a:r>
            <a:br>
              <a:rPr lang="de-DE" sz="1200" dirty="0" smtClean="0"/>
            </a:br>
            <a:r>
              <a:rPr lang="de-DE" sz="1200" dirty="0" smtClean="0"/>
              <a:t>Die Firma </a:t>
            </a:r>
            <a:r>
              <a:rPr lang="de-DE" sz="1200" b="1" dirty="0" smtClean="0"/>
              <a:t>Wallner  </a:t>
            </a:r>
            <a:r>
              <a:rPr lang="de-DE" sz="1200" b="1" dirty="0" err="1" smtClean="0"/>
              <a:t>e.U</a:t>
            </a:r>
            <a:r>
              <a:rPr lang="de-DE" sz="1200" dirty="0" smtClean="0"/>
              <a:t>. hat große Probleme! Unsere Forderung über € 9.600,-- (inkl. 20 %) ist unsicher. Wir rechnen mit einem Eingang von  40 %!</a:t>
            </a:r>
          </a:p>
        </p:txBody>
      </p:sp>
      <p:sp>
        <p:nvSpPr>
          <p:cNvPr id="42" name="Rechteck 41"/>
          <p:cNvSpPr/>
          <p:nvPr/>
        </p:nvSpPr>
        <p:spPr>
          <a:xfrm>
            <a:off x="4924072" y="2352645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20555 </a:t>
            </a:r>
            <a:r>
              <a:rPr lang="de-DE" sz="1200" dirty="0" err="1" smtClean="0"/>
              <a:t>Jantscher</a:t>
            </a:r>
            <a:r>
              <a:rPr lang="de-DE" sz="1200" dirty="0" smtClean="0"/>
              <a:t> </a:t>
            </a:r>
            <a:r>
              <a:rPr lang="de-DE" sz="1200" dirty="0" err="1" smtClean="0"/>
              <a:t>e.U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5052571" y="4082286"/>
            <a:ext cx="4853429" cy="1054674"/>
            <a:chOff x="2995" y="3599"/>
            <a:chExt cx="3072" cy="720"/>
          </a:xfrm>
        </p:grpSpPr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</p:grpSp>
      <p:sp>
        <p:nvSpPr>
          <p:cNvPr id="48" name="Rechteck 47"/>
          <p:cNvSpPr/>
          <p:nvPr/>
        </p:nvSpPr>
        <p:spPr>
          <a:xfrm>
            <a:off x="4924072" y="3838545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20555 </a:t>
            </a:r>
            <a:r>
              <a:rPr lang="de-DE" sz="1200" dirty="0" err="1" smtClean="0"/>
              <a:t>Jantscher</a:t>
            </a:r>
            <a:r>
              <a:rPr lang="de-DE" sz="1200" dirty="0" smtClean="0"/>
              <a:t> </a:t>
            </a:r>
            <a:r>
              <a:rPr lang="de-DE" sz="1200" dirty="0" err="1" smtClean="0"/>
              <a:t>e.U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sp>
        <p:nvSpPr>
          <p:cNvPr id="37" name="Rechteck 36"/>
          <p:cNvSpPr/>
          <p:nvPr/>
        </p:nvSpPr>
        <p:spPr>
          <a:xfrm>
            <a:off x="4931995" y="2642344"/>
            <a:ext cx="340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20.11.13   4000, 3500                            6.000,--</a:t>
            </a:r>
            <a:endParaRPr lang="de-DE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7197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Forderungsbewertung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786080"/>
            <a:ext cx="9220731" cy="5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0800" y="128588"/>
            <a:ext cx="31115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Ursachen für Insolvenzen</a:t>
            </a:r>
          </a:p>
        </p:txBody>
      </p:sp>
      <p:sp>
        <p:nvSpPr>
          <p:cNvPr id="9220" name="Rectangle 45"/>
          <p:cNvSpPr>
            <a:spLocks noChangeArrowheads="1"/>
          </p:cNvSpPr>
          <p:nvPr/>
        </p:nvSpPr>
        <p:spPr bwMode="auto">
          <a:xfrm>
            <a:off x="279400" y="1200150"/>
            <a:ext cx="42560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Markteinbrüche,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Kalkulationsfehler,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Schuhkartonbuchhaltung,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dürre Kapitalausstattung,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strategische Fehlentscheidungen,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Kundeninsolvenzen,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Umsatzdenken,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üppige Overheads,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schlechte Zahlungsmoral,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Fehlinvestitionen, </a:t>
            </a:r>
          </a:p>
        </p:txBody>
      </p:sp>
      <p:sp>
        <p:nvSpPr>
          <p:cNvPr id="9221" name="Rectangle 46"/>
          <p:cNvSpPr>
            <a:spLocks noChangeArrowheads="1"/>
          </p:cNvSpPr>
          <p:nvPr/>
        </p:nvSpPr>
        <p:spPr bwMode="auto">
          <a:xfrm>
            <a:off x="4724400" y="1147763"/>
            <a:ext cx="4953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Preisschlachten,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waghalsige Expansionen,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Marketingdefizite,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professionelle Schattenwirtschaft,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saftige Privatentnahmen,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diffuse Zielsetzungen,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Selbstüberschätzung,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Qualitätsmängel,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private Umstände,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ungeordnete Hofübergaben. </a:t>
            </a:r>
          </a:p>
        </p:txBody>
      </p:sp>
      <p:graphicFrame>
        <p:nvGraphicFramePr>
          <p:cNvPr id="9218" name="Object 48"/>
          <p:cNvGraphicFramePr>
            <a:graphicFrameLocks noChangeAspect="1"/>
          </p:cNvGraphicFramePr>
          <p:nvPr/>
        </p:nvGraphicFramePr>
        <p:xfrm>
          <a:off x="9001125" y="5753100"/>
          <a:ext cx="590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HiJaak" r:id="rId4" imgW="590476" imgH="542857" progId="">
                  <p:embed/>
                </p:oleObj>
              </mc:Choice>
              <mc:Fallback>
                <p:oleObj name="HiJaak" r:id="rId4" imgW="590476" imgH="54285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25" y="5753100"/>
                        <a:ext cx="5905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49"/>
          <p:cNvSpPr txBox="1">
            <a:spLocks noChangeArrowheads="1"/>
          </p:cNvSpPr>
          <p:nvPr/>
        </p:nvSpPr>
        <p:spPr bwMode="auto">
          <a:xfrm>
            <a:off x="6003925" y="6297613"/>
            <a:ext cx="369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Quelle: KSV: http://www.ksv.at/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01600" y="114300"/>
            <a:ext cx="224593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Insolvenzen </a:t>
            </a:r>
            <a:r>
              <a:rPr lang="de-DE" sz="1800" dirty="0" smtClean="0">
                <a:latin typeface="Verdana" pitchFamily="34" charset="0"/>
              </a:rPr>
              <a:t>2009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6003925" y="6297613"/>
            <a:ext cx="2717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Quelle: </a:t>
            </a:r>
            <a:r>
              <a:rPr lang="de-DE" dirty="0" smtClean="0"/>
              <a:t>creditreform.at</a:t>
            </a:r>
            <a:endParaRPr lang="de-DE" dirty="0"/>
          </a:p>
        </p:txBody>
      </p:sp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071563"/>
            <a:ext cx="9201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1600" y="114300"/>
            <a:ext cx="360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Abschluss Einzelunternehmen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58813" y="793750"/>
            <a:ext cx="6335712" cy="576263"/>
          </a:xfrm>
          <a:prstGeom prst="rect">
            <a:avLst/>
          </a:prstGeom>
          <a:solidFill>
            <a:srgbClr val="5B87B7">
              <a:alpha val="59999"/>
            </a:srgbClr>
          </a:solidFill>
          <a:ln w="28575" cap="rnd" algn="ctr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2200">
                <a:solidFill>
                  <a:srgbClr val="001D3A"/>
                </a:solidFill>
                <a:latin typeface="Verdana" pitchFamily="34" charset="0"/>
              </a:rPr>
              <a:t>Arbeitsablauf</a:t>
            </a:r>
            <a:endParaRPr lang="de-AT" sz="2200">
              <a:solidFill>
                <a:srgbClr val="001D3A"/>
              </a:solidFill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3513" y="5459413"/>
            <a:ext cx="7272337" cy="744537"/>
            <a:chOff x="1071" y="3439"/>
            <a:chExt cx="4581" cy="469"/>
          </a:xfrm>
        </p:grpSpPr>
        <p:sp>
          <p:nvSpPr>
            <p:cNvPr id="45080" name="Text Box 7"/>
            <p:cNvSpPr txBox="1">
              <a:spLocks noChangeArrowheads="1"/>
            </p:cNvSpPr>
            <p:nvPr/>
          </p:nvSpPr>
          <p:spPr bwMode="auto">
            <a:xfrm>
              <a:off x="3429" y="3439"/>
              <a:ext cx="2223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Wird der Jahresabschluss mit Hilfe einer Datenverarbeitungsanlage erstellt, werden die Bilanz und die GuV-Rechnung im Allgemeinen ausgedruckt. </a:t>
              </a:r>
              <a:endParaRPr lang="de-DE" sz="1100">
                <a:latin typeface="Verdana" pitchFamily="34" charset="0"/>
              </a:endParaRPr>
            </a:p>
          </p:txBody>
        </p:sp>
        <p:sp>
          <p:nvSpPr>
            <p:cNvPr id="45081" name="Text Box 8"/>
            <p:cNvSpPr txBox="1">
              <a:spLocks noChangeArrowheads="1"/>
            </p:cNvSpPr>
            <p:nvPr/>
          </p:nvSpPr>
          <p:spPr bwMode="auto">
            <a:xfrm>
              <a:off x="1071" y="3455"/>
              <a:ext cx="2177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5. Erstellung der Bilanz und der GuV- </a:t>
              </a:r>
              <a:br>
                <a:rPr lang="de-AT" sz="1200" b="1">
                  <a:latin typeface="Verdana" pitchFamily="34" charset="0"/>
                </a:rPr>
              </a:br>
              <a:r>
                <a:rPr lang="de-AT" sz="1200" b="1">
                  <a:latin typeface="Verdana" pitchFamily="34" charset="0"/>
                </a:rPr>
                <a:t>    Rechnung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1200">
                <a:latin typeface="Verdan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813" y="904875"/>
            <a:ext cx="7272337" cy="5327650"/>
            <a:chOff x="1071" y="514"/>
            <a:chExt cx="4581" cy="3356"/>
          </a:xfrm>
        </p:grpSpPr>
        <p:sp>
          <p:nvSpPr>
            <p:cNvPr id="45075" name="Rectangle 10"/>
            <p:cNvSpPr>
              <a:spLocks noChangeArrowheads="1"/>
            </p:cNvSpPr>
            <p:nvPr/>
          </p:nvSpPr>
          <p:spPr bwMode="auto">
            <a:xfrm>
              <a:off x="3384" y="514"/>
              <a:ext cx="2054" cy="33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1297" y="514"/>
              <a:ext cx="2011" cy="33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1071" y="536"/>
              <a:ext cx="4581" cy="1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45078" name="Text Box 13"/>
            <p:cNvSpPr txBox="1">
              <a:spLocks noChangeArrowheads="1"/>
            </p:cNvSpPr>
            <p:nvPr/>
          </p:nvSpPr>
          <p:spPr bwMode="auto">
            <a:xfrm>
              <a:off x="1796" y="536"/>
              <a:ext cx="13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  <a:latin typeface="Verdana" pitchFamily="34" charset="0"/>
                </a:rPr>
                <a:t>Arbeitsablauf</a:t>
              </a:r>
              <a:endParaRPr lang="de-DE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9" name="Text Box 14"/>
            <p:cNvSpPr txBox="1">
              <a:spLocks noChangeArrowheads="1"/>
            </p:cNvSpPr>
            <p:nvPr/>
          </p:nvSpPr>
          <p:spPr bwMode="auto">
            <a:xfrm>
              <a:off x="3974" y="536"/>
              <a:ext cx="13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  <a:latin typeface="Verdana" pitchFamily="34" charset="0"/>
                </a:rPr>
                <a:t>Anmerkungen</a:t>
              </a:r>
              <a:endParaRPr lang="de-DE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3513" y="1239838"/>
            <a:ext cx="7265987" cy="647700"/>
            <a:chOff x="1071" y="725"/>
            <a:chExt cx="4577" cy="408"/>
          </a:xfrm>
        </p:grpSpPr>
        <p:sp>
          <p:nvSpPr>
            <p:cNvPr id="45073" name="Text Box 16"/>
            <p:cNvSpPr txBox="1">
              <a:spLocks noChangeArrowheads="1"/>
            </p:cNvSpPr>
            <p:nvPr/>
          </p:nvSpPr>
          <p:spPr bwMode="auto">
            <a:xfrm>
              <a:off x="1071" y="725"/>
              <a:ext cx="2177" cy="408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>
                  <a:latin typeface="Verdana" pitchFamily="34" charset="0"/>
                </a:rPr>
                <a:t> </a:t>
              </a:r>
              <a:r>
                <a:rPr lang="de-AT" sz="1200" b="1">
                  <a:latin typeface="Verdana" pitchFamily="34" charset="0"/>
                </a:rPr>
                <a:t>1. Erstellen der Summen-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    und Saldenbilanz</a:t>
              </a:r>
              <a:r>
                <a:rPr lang="de-AT" sz="1200">
                  <a:latin typeface="Verdana" pitchFamily="34" charset="0"/>
                </a:rPr>
                <a:t> (Rohbilanz)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300">
                <a:latin typeface="Verdana" pitchFamily="34" charset="0"/>
              </a:endParaRPr>
            </a:p>
          </p:txBody>
        </p:sp>
        <p:sp>
          <p:nvSpPr>
            <p:cNvPr id="45074" name="Text Box 17"/>
            <p:cNvSpPr txBox="1">
              <a:spLocks noChangeArrowheads="1"/>
            </p:cNvSpPr>
            <p:nvPr/>
          </p:nvSpPr>
          <p:spPr bwMode="auto">
            <a:xfrm>
              <a:off x="3425" y="725"/>
              <a:ext cx="2223" cy="408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Bei der Führung der Bücher mittels einer Datenverarbeitungsanlage kann die Summen- und Saldenbilanz ausgedruckt werden.</a:t>
              </a:r>
              <a:endParaRPr lang="de-DE" sz="1100">
                <a:latin typeface="Verdana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3513" y="1917700"/>
            <a:ext cx="7277100" cy="2016125"/>
            <a:chOff x="1071" y="1152"/>
            <a:chExt cx="4584" cy="1270"/>
          </a:xfrm>
        </p:grpSpPr>
        <p:sp>
          <p:nvSpPr>
            <p:cNvPr id="45071" name="Text Box 19"/>
            <p:cNvSpPr txBox="1">
              <a:spLocks noChangeArrowheads="1"/>
            </p:cNvSpPr>
            <p:nvPr/>
          </p:nvSpPr>
          <p:spPr bwMode="auto">
            <a:xfrm>
              <a:off x="1071" y="1152"/>
              <a:ext cx="2177" cy="1270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dirty="0">
                  <a:latin typeface="Verdana" pitchFamily="34" charset="0"/>
                </a:rPr>
                <a:t> </a:t>
              </a:r>
              <a:r>
                <a:rPr lang="de-AT" sz="1200" b="1" dirty="0">
                  <a:latin typeface="Verdana" pitchFamily="34" charset="0"/>
                </a:rPr>
                <a:t>2. Aufstellung der Um- und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sz="1200" b="1" dirty="0">
                  <a:latin typeface="Verdana" pitchFamily="34" charset="0"/>
                </a:rPr>
                <a:t>     Nachbuchungen</a:t>
              </a:r>
              <a:r>
                <a:rPr lang="de-AT" sz="1200" dirty="0">
                  <a:latin typeface="Verdana" pitchFamily="34" charset="0"/>
                </a:rPr>
                <a:t> </a:t>
              </a:r>
            </a:p>
            <a:p>
              <a:pPr eaLnBrk="1" hangingPunct="1"/>
              <a:r>
                <a:rPr lang="de-AT" sz="1200" dirty="0">
                  <a:latin typeface="Verdana" pitchFamily="34" charset="0"/>
                </a:rPr>
                <a:t>     (Vorabschlussbuchungen)</a:t>
              </a:r>
            </a:p>
            <a:p>
              <a:pPr eaLnBrk="1" hangingPunct="1">
                <a:spcBef>
                  <a:spcPct val="50000"/>
                </a:spcBef>
              </a:pPr>
              <a:endParaRPr lang="de-AT" sz="12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AT" sz="4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AT" sz="11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AT" sz="12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DE" sz="1800" dirty="0">
                <a:latin typeface="Verdana" pitchFamily="34" charset="0"/>
              </a:endParaRPr>
            </a:p>
          </p:txBody>
        </p:sp>
        <p:sp>
          <p:nvSpPr>
            <p:cNvPr id="45072" name="Text Box 20"/>
            <p:cNvSpPr txBox="1">
              <a:spLocks noChangeArrowheads="1"/>
            </p:cNvSpPr>
            <p:nvPr/>
          </p:nvSpPr>
          <p:spPr bwMode="auto">
            <a:xfrm>
              <a:off x="3432" y="1152"/>
              <a:ext cx="2223" cy="1270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Vor allem infolge der komplizierten steuerlichen Vorschriften ist die Ausarbeitung der Buchungsanweisungen für die Um- und Nachbuchungen im Allgemeinen eine schwierige und umfangreiche Arbeit, die meist von einem Steuerberater oder unter dessen Mithilfe durchgeführt wird. (Dabei wird die eigentliche Bilanzarbeit geleistet.)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Grundlage der Um- und Nachbuchungen bilden die Bewertungsmaßnahmen.</a:t>
              </a:r>
              <a:endParaRPr lang="de-DE" sz="1100">
                <a:latin typeface="Verdana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63513" y="3962400"/>
            <a:ext cx="7277100" cy="719138"/>
            <a:chOff x="1071" y="2448"/>
            <a:chExt cx="4584" cy="453"/>
          </a:xfrm>
        </p:grpSpPr>
        <p:sp>
          <p:nvSpPr>
            <p:cNvPr id="45069" name="Text Box 22"/>
            <p:cNvSpPr txBox="1">
              <a:spLocks noChangeArrowheads="1"/>
            </p:cNvSpPr>
            <p:nvPr/>
          </p:nvSpPr>
          <p:spPr bwMode="auto">
            <a:xfrm>
              <a:off x="1071" y="2448"/>
              <a:ext cx="2177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3</a:t>
              </a:r>
              <a:r>
                <a:rPr lang="de-AT" sz="1200">
                  <a:latin typeface="Verdana" pitchFamily="34" charset="0"/>
                </a:rPr>
                <a:t>. Aufstellung einer </a:t>
              </a:r>
              <a:r>
                <a:rPr lang="de-AT" sz="1200" b="1">
                  <a:latin typeface="Verdana" pitchFamily="34" charset="0"/>
                </a:rPr>
                <a:t/>
              </a:r>
              <a:br>
                <a:rPr lang="de-AT" sz="1200" b="1">
                  <a:latin typeface="Verdana" pitchFamily="34" charset="0"/>
                </a:rPr>
              </a:br>
              <a:r>
                <a:rPr lang="de-AT" sz="1200" b="1">
                  <a:latin typeface="Verdana" pitchFamily="34" charset="0"/>
                </a:rPr>
                <a:t>    Abschlusstabelle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1200">
                <a:latin typeface="Verdana" pitchFamily="34" charset="0"/>
              </a:endParaRPr>
            </a:p>
          </p:txBody>
        </p:sp>
        <p:sp>
          <p:nvSpPr>
            <p:cNvPr id="45070" name="Text Box 23"/>
            <p:cNvSpPr txBox="1">
              <a:spLocks noChangeArrowheads="1"/>
            </p:cNvSpPr>
            <p:nvPr/>
          </p:nvSpPr>
          <p:spPr bwMode="auto">
            <a:xfrm>
              <a:off x="3432" y="2448"/>
              <a:ext cx="2223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Auf die Aufstellung einer Abschlusstabelle kann man dann verzichten, wenn der Abschluss mit Hilfe einer Datenverarbeitungsanlage erstellt wird.</a:t>
              </a:r>
              <a:endParaRPr lang="de-DE" sz="1100">
                <a:latin typeface="Verdana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63513" y="4711700"/>
            <a:ext cx="7277100" cy="725488"/>
            <a:chOff x="1071" y="2944"/>
            <a:chExt cx="4584" cy="457"/>
          </a:xfrm>
        </p:grpSpPr>
        <p:sp>
          <p:nvSpPr>
            <p:cNvPr id="45067" name="Text Box 25"/>
            <p:cNvSpPr txBox="1">
              <a:spLocks noChangeArrowheads="1"/>
            </p:cNvSpPr>
            <p:nvPr/>
          </p:nvSpPr>
          <p:spPr bwMode="auto">
            <a:xfrm>
              <a:off x="1071" y="2948"/>
              <a:ext cx="2177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4</a:t>
              </a:r>
              <a:r>
                <a:rPr lang="de-AT" sz="1200">
                  <a:latin typeface="Verdana" pitchFamily="34" charset="0"/>
                </a:rPr>
                <a:t>. </a:t>
              </a:r>
              <a:r>
                <a:rPr lang="de-AT" sz="1200" b="1">
                  <a:latin typeface="Verdana" pitchFamily="34" charset="0"/>
                </a:rPr>
                <a:t>Erfassen der Um- und Nach-</a:t>
              </a:r>
              <a:br>
                <a:rPr lang="de-AT" sz="1200" b="1">
                  <a:latin typeface="Verdana" pitchFamily="34" charset="0"/>
                </a:rPr>
              </a:br>
              <a:r>
                <a:rPr lang="de-AT" sz="1200" b="1">
                  <a:latin typeface="Verdana" pitchFamily="34" charset="0"/>
                </a:rPr>
                <a:t>    Buchungen  im Hauptbuch</a:t>
              </a:r>
              <a:r>
                <a:rPr lang="de-AT" sz="1200">
                  <a:latin typeface="Verdana" pitchFamily="34" charset="0"/>
                </a:rPr>
                <a:t> und </a:t>
              </a:r>
              <a:br>
                <a:rPr lang="de-AT" sz="1200">
                  <a:latin typeface="Verdana" pitchFamily="34" charset="0"/>
                </a:rPr>
              </a:br>
              <a:r>
                <a:rPr lang="de-AT" sz="1200">
                  <a:latin typeface="Verdana" pitchFamily="34" charset="0"/>
                </a:rPr>
                <a:t>    </a:t>
              </a:r>
              <a:r>
                <a:rPr lang="de-AT" sz="1200" b="1">
                  <a:latin typeface="Verdana" pitchFamily="34" charset="0"/>
                </a:rPr>
                <a:t>formeller Abschluss der Konten</a:t>
              </a:r>
              <a:r>
                <a:rPr lang="de-AT" sz="1200">
                  <a:latin typeface="Verdana" pitchFamily="34" charset="0"/>
                </a:rPr>
                <a:t> </a:t>
              </a:r>
              <a:r>
                <a:rPr lang="de-AT" sz="1200" b="1">
                  <a:latin typeface="Verdana" pitchFamily="34" charset="0"/>
                </a:rPr>
                <a:t/>
              </a:r>
              <a:br>
                <a:rPr lang="de-AT" sz="1200" b="1">
                  <a:latin typeface="Verdana" pitchFamily="34" charset="0"/>
                </a:rPr>
              </a:br>
              <a:endParaRPr lang="de-DE" sz="1200">
                <a:latin typeface="Verdana" pitchFamily="34" charset="0"/>
              </a:endParaRPr>
            </a:p>
          </p:txBody>
        </p:sp>
        <p:sp>
          <p:nvSpPr>
            <p:cNvPr id="45068" name="Text Box 26"/>
            <p:cNvSpPr txBox="1">
              <a:spLocks noChangeArrowheads="1"/>
            </p:cNvSpPr>
            <p:nvPr/>
          </p:nvSpPr>
          <p:spPr bwMode="auto">
            <a:xfrm>
              <a:off x="3432" y="2944"/>
              <a:ext cx="2223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Ein Abschluss der Hauptbuchkonten gegen das Schlussbilanzkonto bzw. das Gewinn- und Verlustkonto erfolgt im Allgemeinen nicht. (Siehe die nachfolgenden Ausführungen.)</a:t>
              </a:r>
              <a:endParaRPr lang="de-DE" sz="1100">
                <a:latin typeface="Verdana" pitchFamily="34" charset="0"/>
              </a:endParaRPr>
            </a:p>
          </p:txBody>
        </p:sp>
      </p:grpSp>
      <p:pic>
        <p:nvPicPr>
          <p:cNvPr id="45066" name="Picture 28" descr="steuerberater_bild_13"/>
          <p:cNvPicPr>
            <a:picLocks noChangeAspect="1" noChangeArrowheads="1"/>
          </p:cNvPicPr>
          <p:nvPr/>
        </p:nvPicPr>
        <p:blipFill>
          <a:blip r:embed="rId3" cstate="print"/>
          <a:srcRect l="7431" t="20889" r="12677"/>
          <a:stretch>
            <a:fillRect/>
          </a:stretch>
        </p:blipFill>
        <p:spPr bwMode="auto">
          <a:xfrm>
            <a:off x="7585075" y="882650"/>
            <a:ext cx="2320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1600" y="114300"/>
            <a:ext cx="28082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Bestimmungen lt. UGB</a:t>
            </a:r>
          </a:p>
        </p:txBody>
      </p:sp>
      <p:pic>
        <p:nvPicPr>
          <p:cNvPr id="4608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1030288"/>
            <a:ext cx="9105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50800" y="114300"/>
            <a:ext cx="33575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Summen- und Saldenbilanz</a:t>
            </a:r>
          </a:p>
        </p:txBody>
      </p:sp>
      <p:pic>
        <p:nvPicPr>
          <p:cNvPr id="4710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639763"/>
            <a:ext cx="7470775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139700" y="153988"/>
            <a:ext cx="42545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GUV Beispiel Telekom Austria 2003</a:t>
            </a:r>
          </a:p>
        </p:txBody>
      </p:sp>
      <p:pic>
        <p:nvPicPr>
          <p:cNvPr id="4813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563563"/>
            <a:ext cx="6483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5213350"/>
            <a:ext cx="64579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74713" y="109538"/>
            <a:ext cx="43307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Wechselgeschäften</a:t>
            </a:r>
          </a:p>
        </p:txBody>
      </p:sp>
      <p:graphicFrame>
        <p:nvGraphicFramePr>
          <p:cNvPr id="10242" name="Object 5"/>
          <p:cNvGraphicFramePr>
            <a:graphicFrameLocks/>
          </p:cNvGraphicFramePr>
          <p:nvPr/>
        </p:nvGraphicFramePr>
        <p:xfrm>
          <a:off x="3405188" y="827088"/>
          <a:ext cx="1025525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GALLERY" r:id="rId4" imgW="36418680" imgH="57326760" progId="">
                  <p:embed/>
                </p:oleObj>
              </mc:Choice>
              <mc:Fallback>
                <p:oleObj name="GALLERY" r:id="rId4" imgW="36418680" imgH="57326760" progId="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827088"/>
                        <a:ext cx="1025525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/>
          </p:cNvGraphicFramePr>
          <p:nvPr/>
        </p:nvGraphicFramePr>
        <p:xfrm>
          <a:off x="6656388" y="749300"/>
          <a:ext cx="114141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GALLERY" r:id="rId6" imgW="42988320" imgH="50819040" progId="">
                  <p:embed/>
                </p:oleObj>
              </mc:Choice>
              <mc:Fallback>
                <p:oleObj name="GALLERY" r:id="rId6" imgW="42988320" imgH="50819040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749300"/>
                        <a:ext cx="1141412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162300" y="236537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Bezogene(r)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807075" y="2308225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Aussteller(in)/Begünstigter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225" y="2901950"/>
            <a:ext cx="127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9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800">
                <a:solidFill>
                  <a:srgbClr val="990066"/>
                </a:solidFill>
              </a:rPr>
              <a:t>Akzept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251075" y="2792413"/>
            <a:ext cx="33289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3380 Schuldwechsel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829300" y="2792413"/>
            <a:ext cx="32400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2030 Besitzwechsel...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20.. Kundenkonto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-268288" y="4451350"/>
            <a:ext cx="2584451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80000"/>
              </a:lnSpc>
              <a:defRPr/>
            </a:pPr>
            <a:r>
              <a:rPr lang="de-DE" sz="2800">
                <a:solidFill>
                  <a:srgbClr val="990066"/>
                </a:solidFill>
              </a:rPr>
              <a:t>Weitergabe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829300" y="4297363"/>
            <a:ext cx="32400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2030 Besitzwechsel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5507038"/>
            <a:ext cx="17494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9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80000"/>
              </a:lnSpc>
              <a:defRPr/>
            </a:pPr>
            <a:r>
              <a:rPr lang="de-DE" sz="2800">
                <a:solidFill>
                  <a:srgbClr val="990066"/>
                </a:solidFill>
              </a:rPr>
              <a:t>Inkasso</a:t>
            </a:r>
          </a:p>
          <a:p>
            <a:pPr defTabSz="762000">
              <a:lnSpc>
                <a:spcPct val="80000"/>
              </a:lnSpc>
              <a:defRPr/>
            </a:pPr>
            <a:r>
              <a:rPr lang="de-DE" sz="2800">
                <a:solidFill>
                  <a:srgbClr val="990066"/>
                </a:solidFill>
              </a:rPr>
              <a:t>Einlösung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829300" y="5467350"/>
            <a:ext cx="32400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>
                <a:solidFill>
                  <a:srgbClr val="000066"/>
                </a:solidFill>
              </a:rPr>
              <a:t>2700 (2800...)</a:t>
            </a:r>
            <a:br>
              <a:rPr lang="de-DE">
                <a:solidFill>
                  <a:srgbClr val="000066"/>
                </a:solidFill>
              </a:rPr>
            </a:br>
            <a:r>
              <a:rPr lang="de-DE">
                <a:solidFill>
                  <a:srgbClr val="000066"/>
                </a:solidFill>
              </a:rPr>
              <a:t>(7790 Spesen…)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>
                <a:solidFill>
                  <a:srgbClr val="000066"/>
                </a:solidFill>
              </a:rPr>
              <a:t>	an 2030 Besitzwechsel</a:t>
            </a:r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9082088" y="3133725"/>
            <a:ext cx="363537" cy="0"/>
          </a:xfrm>
          <a:prstGeom prst="line">
            <a:avLst/>
          </a:prstGeom>
          <a:noFill/>
          <a:ln w="508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9467850" y="3111500"/>
            <a:ext cx="0" cy="2770188"/>
          </a:xfrm>
          <a:prstGeom prst="line">
            <a:avLst/>
          </a:prstGeom>
          <a:noFill/>
          <a:ln w="508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9096375" y="5875338"/>
            <a:ext cx="363538" cy="0"/>
          </a:xfrm>
          <a:prstGeom prst="line">
            <a:avLst/>
          </a:prstGeom>
          <a:noFill/>
          <a:ln w="508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286000" y="5467350"/>
            <a:ext cx="33162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3380 Schuldwechsel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2800 (2700)</a:t>
            </a:r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 flipV="1">
            <a:off x="3455988" y="4498975"/>
            <a:ext cx="974725" cy="430213"/>
          </a:xfrm>
          <a:prstGeom prst="line">
            <a:avLst/>
          </a:prstGeom>
          <a:noFill/>
          <a:ln w="254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3524250" y="4384675"/>
            <a:ext cx="996950" cy="658813"/>
          </a:xfrm>
          <a:prstGeom prst="line">
            <a:avLst/>
          </a:prstGeom>
          <a:noFill/>
          <a:ln w="254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334645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von Anlagevermögen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944563"/>
            <a:ext cx="917098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800" y="101600"/>
            <a:ext cx="46005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der Wechseldiskontierung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1450" y="977900"/>
            <a:ext cx="2820988" cy="29495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/>
              <a:t>Wechselbetrag</a:t>
            </a:r>
          </a:p>
          <a:p>
            <a:pPr>
              <a:lnSpc>
                <a:spcPct val="130000"/>
              </a:lnSpc>
            </a:pPr>
            <a:r>
              <a:rPr lang="de-DE" sz="2400"/>
              <a:t>- Diskont</a:t>
            </a:r>
          </a:p>
          <a:p>
            <a:pPr>
              <a:lnSpc>
                <a:spcPct val="130000"/>
              </a:lnSpc>
            </a:pPr>
            <a:r>
              <a:rPr lang="de-DE" sz="2400"/>
              <a:t>- Wechselprovision</a:t>
            </a:r>
          </a:p>
          <a:p>
            <a:pPr>
              <a:lnSpc>
                <a:spcPct val="130000"/>
              </a:lnSpc>
            </a:pPr>
            <a:r>
              <a:rPr lang="de-DE" sz="2400"/>
              <a:t>- Inkassogebühr</a:t>
            </a:r>
          </a:p>
          <a:p>
            <a:pPr>
              <a:lnSpc>
                <a:spcPct val="130000"/>
              </a:lnSpc>
            </a:pPr>
            <a:r>
              <a:rPr lang="de-DE" sz="2400"/>
              <a:t>- Spesen (Stempel)</a:t>
            </a:r>
          </a:p>
          <a:p>
            <a:pPr>
              <a:lnSpc>
                <a:spcPct val="130000"/>
              </a:lnSpc>
            </a:pPr>
            <a:r>
              <a:rPr lang="de-DE" sz="2400" b="1"/>
              <a:t>  Diskonterlös</a:t>
            </a: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171450" y="34607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57" name="AutoShape 7"/>
          <p:cNvSpPr>
            <a:spLocks noChangeArrowheads="1"/>
          </p:cNvSpPr>
          <p:nvPr/>
        </p:nvSpPr>
        <p:spPr bwMode="auto">
          <a:xfrm>
            <a:off x="2997200" y="1111250"/>
            <a:ext cx="369888" cy="4238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58" name="AutoShape 8"/>
          <p:cNvSpPr>
            <a:spLocks noChangeArrowheads="1"/>
          </p:cNvSpPr>
          <p:nvPr/>
        </p:nvSpPr>
        <p:spPr bwMode="auto">
          <a:xfrm>
            <a:off x="2997200" y="1563688"/>
            <a:ext cx="369888" cy="4238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59" name="AutoShape 9"/>
          <p:cNvSpPr>
            <a:spLocks noChangeArrowheads="1"/>
          </p:cNvSpPr>
          <p:nvPr/>
        </p:nvSpPr>
        <p:spPr bwMode="auto">
          <a:xfrm>
            <a:off x="2997200" y="2068513"/>
            <a:ext cx="422275" cy="8826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0" name="AutoShape 11"/>
          <p:cNvSpPr>
            <a:spLocks noChangeArrowheads="1"/>
          </p:cNvSpPr>
          <p:nvPr/>
        </p:nvSpPr>
        <p:spPr bwMode="auto">
          <a:xfrm>
            <a:off x="2997200" y="2973388"/>
            <a:ext cx="369888" cy="4238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3508375" y="1477963"/>
            <a:ext cx="3994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/>
              <a:t>8320 </a:t>
            </a:r>
            <a:r>
              <a:rPr lang="de-DE" sz="1800"/>
              <a:t>Zinsen für Wechseldiskont</a:t>
            </a:r>
            <a:endParaRPr lang="de-DE"/>
          </a:p>
          <a:p>
            <a:pPr>
              <a:lnSpc>
                <a:spcPct val="140000"/>
              </a:lnSpc>
            </a:pPr>
            <a:endParaRPr lang="de-DE"/>
          </a:p>
          <a:p>
            <a:pPr>
              <a:lnSpc>
                <a:spcPct val="140000"/>
              </a:lnSpc>
            </a:pPr>
            <a:r>
              <a:rPr lang="de-DE"/>
              <a:t>8330 </a:t>
            </a:r>
            <a:r>
              <a:rPr lang="de-DE" sz="1800"/>
              <a:t>Sonst. Aufwand f. Fremdkapital</a:t>
            </a:r>
            <a:endParaRPr lang="de-DE"/>
          </a:p>
          <a:p>
            <a:pPr>
              <a:lnSpc>
                <a:spcPct val="140000"/>
              </a:lnSpc>
            </a:pPr>
            <a:endParaRPr lang="de-DE"/>
          </a:p>
        </p:txBody>
      </p:sp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3505200" y="3019425"/>
            <a:ext cx="371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7180 </a:t>
            </a:r>
            <a:r>
              <a:rPr lang="de-DE" sz="1800"/>
              <a:t>Gebühren &amp; Stempelmarken</a:t>
            </a:r>
          </a:p>
        </p:txBody>
      </p:sp>
      <p:sp>
        <p:nvSpPr>
          <p:cNvPr id="49163" name="Rectangle 14"/>
          <p:cNvSpPr>
            <a:spLocks noChangeArrowheads="1"/>
          </p:cNvSpPr>
          <p:nvPr/>
        </p:nvSpPr>
        <p:spPr bwMode="auto">
          <a:xfrm>
            <a:off x="3505200" y="3427413"/>
            <a:ext cx="1398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/>
              <a:t>2800 Bank</a:t>
            </a:r>
          </a:p>
        </p:txBody>
      </p:sp>
      <p:sp>
        <p:nvSpPr>
          <p:cNvPr id="49164" name="AutoShape 15"/>
          <p:cNvSpPr>
            <a:spLocks noChangeArrowheads="1"/>
          </p:cNvSpPr>
          <p:nvPr/>
        </p:nvSpPr>
        <p:spPr bwMode="auto">
          <a:xfrm>
            <a:off x="2992438" y="3509963"/>
            <a:ext cx="369887" cy="4238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5" name="Line 16"/>
          <p:cNvSpPr>
            <a:spLocks noChangeShapeType="1"/>
          </p:cNvSpPr>
          <p:nvPr/>
        </p:nvSpPr>
        <p:spPr bwMode="auto">
          <a:xfrm>
            <a:off x="7497763" y="1146175"/>
            <a:ext cx="0" cy="276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6" name="Rectangle 17"/>
          <p:cNvSpPr>
            <a:spLocks noChangeArrowheads="1"/>
          </p:cNvSpPr>
          <p:nvPr/>
        </p:nvSpPr>
        <p:spPr bwMode="auto">
          <a:xfrm>
            <a:off x="7475538" y="931863"/>
            <a:ext cx="2430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/>
              <a:t>2030 Besitzwechsel</a:t>
            </a:r>
          </a:p>
        </p:txBody>
      </p:sp>
      <p:pic>
        <p:nvPicPr>
          <p:cNvPr id="4916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3894138"/>
            <a:ext cx="35179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34639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 Anlagevermögen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3143" r="11428" b="26667"/>
          <a:stretch/>
        </p:blipFill>
        <p:spPr bwMode="auto">
          <a:xfrm>
            <a:off x="247650" y="633413"/>
            <a:ext cx="95059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57523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 Umlaufvermögen - Verbindlichkeiten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12952" r="10476" b="26286"/>
          <a:stretch/>
        </p:blipFill>
        <p:spPr bwMode="auto">
          <a:xfrm>
            <a:off x="114299" y="666749"/>
            <a:ext cx="9315989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4318</Words>
  <Application>Microsoft Office PowerPoint</Application>
  <PresentationFormat>A4-Papier (210x297 mm)</PresentationFormat>
  <Paragraphs>1357</Paragraphs>
  <Slides>70</Slides>
  <Notes>70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70</vt:i4>
      </vt:variant>
    </vt:vector>
  </HeadingPairs>
  <TitlesOfParts>
    <vt:vector size="74" baseType="lpstr">
      <vt:lpstr>Standarddesign</vt:lpstr>
      <vt:lpstr>CorelDRAW!</vt:lpstr>
      <vt:lpstr>GALLERY</vt:lpstr>
      <vt:lpstr>HiJaak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228</cp:revision>
  <cp:lastPrinted>2015-05-18T05:54:05Z</cp:lastPrinted>
  <dcterms:created xsi:type="dcterms:W3CDTF">1998-08-03T08:19:10Z</dcterms:created>
  <dcterms:modified xsi:type="dcterms:W3CDTF">2015-05-19T08:45:50Z</dcterms:modified>
</cp:coreProperties>
</file>