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407" r:id="rId2"/>
    <p:sldId id="408" r:id="rId3"/>
    <p:sldId id="421" r:id="rId4"/>
    <p:sldId id="409" r:id="rId5"/>
    <p:sldId id="422" r:id="rId6"/>
    <p:sldId id="423" r:id="rId7"/>
    <p:sldId id="411" r:id="rId8"/>
    <p:sldId id="424" r:id="rId9"/>
    <p:sldId id="384" r:id="rId10"/>
    <p:sldId id="406" r:id="rId11"/>
    <p:sldId id="401" r:id="rId12"/>
    <p:sldId id="402" r:id="rId13"/>
    <p:sldId id="403" r:id="rId14"/>
    <p:sldId id="404" r:id="rId15"/>
    <p:sldId id="405" r:id="rId16"/>
    <p:sldId id="412" r:id="rId17"/>
    <p:sldId id="414" r:id="rId18"/>
    <p:sldId id="416" r:id="rId19"/>
    <p:sldId id="415" r:id="rId20"/>
    <p:sldId id="417" r:id="rId21"/>
    <p:sldId id="418" r:id="rId22"/>
    <p:sldId id="419" r:id="rId23"/>
    <p:sldId id="420" r:id="rId24"/>
    <p:sldId id="426" r:id="rId25"/>
    <p:sldId id="429" r:id="rId26"/>
    <p:sldId id="425" r:id="rId27"/>
    <p:sldId id="427" r:id="rId28"/>
    <p:sldId id="428" r:id="rId29"/>
    <p:sldId id="431" r:id="rId30"/>
    <p:sldId id="432" r:id="rId31"/>
    <p:sldId id="433" r:id="rId32"/>
    <p:sldId id="434" r:id="rId33"/>
    <p:sldId id="435" r:id="rId34"/>
  </p:sldIdLst>
  <p:sldSz cx="9906000" cy="6858000" type="A4"/>
  <p:notesSz cx="6797675" cy="9928225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Verdana" panose="020B0604030504040204" pitchFamily="34" charset="0"/>
      <p:regular r:id="rId41"/>
      <p:bold r:id="rId42"/>
      <p:italic r:id="rId43"/>
      <p:boldItalic r:id="rId44"/>
    </p:embeddedFont>
  </p:embeddedFont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99"/>
    <a:srgbClr val="CCECFF"/>
    <a:srgbClr val="CCFFCC"/>
    <a:srgbClr val="FFCC99"/>
    <a:srgbClr val="F0D3F9"/>
    <a:srgbClr val="00CC00"/>
    <a:srgbClr val="FF9966"/>
    <a:srgbClr val="99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50" autoAdjust="0"/>
    <p:restoredTop sz="94743" autoAdjust="0"/>
  </p:normalViewPr>
  <p:slideViewPr>
    <p:cSldViewPr snapToGrid="0">
      <p:cViewPr>
        <p:scale>
          <a:sx n="100" d="100"/>
          <a:sy n="100" d="100"/>
        </p:scale>
        <p:origin x="-1686" y="-240"/>
      </p:cViewPr>
      <p:guideLst>
        <p:guide orient="horz" pos="2019"/>
        <p:guide pos="31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66" d="100"/>
          <a:sy n="66" d="100"/>
        </p:scale>
        <p:origin x="-171" y="1071"/>
      </p:cViewPr>
      <p:guideLst>
        <p:guide orient="horz" pos="2236"/>
        <p:guide pos="315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31749" y="9578"/>
            <a:ext cx="2962275" cy="46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62" tIns="0" rIns="19362" bIns="0" numCol="1" anchor="t" anchorCtr="0" compatLnSpc="1">
            <a:prstTxWarp prst="textNoShape">
              <a:avLst/>
            </a:prstTxWarp>
          </a:bodyPr>
          <a:lstStyle>
            <a:lvl1pPr defTabSz="929319">
              <a:defRPr sz="1000" i="1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7152" y="9578"/>
            <a:ext cx="2962275" cy="46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62" tIns="0" rIns="19362" bIns="0" numCol="1" anchor="t" anchorCtr="0" compatLnSpc="1">
            <a:prstTxWarp prst="textNoShape">
              <a:avLst/>
            </a:prstTxWarp>
          </a:bodyPr>
          <a:lstStyle>
            <a:lvl1pPr algn="r" defTabSz="929319">
              <a:defRPr sz="1000" i="1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31749" y="9454162"/>
            <a:ext cx="2962275" cy="46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62" tIns="0" rIns="19362" bIns="0" numCol="1" anchor="b" anchorCtr="0" compatLnSpc="1">
            <a:prstTxWarp prst="textNoShape">
              <a:avLst/>
            </a:prstTxWarp>
          </a:bodyPr>
          <a:lstStyle>
            <a:lvl1pPr defTabSz="929319">
              <a:defRPr sz="1000" i="1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7152" y="9454162"/>
            <a:ext cx="2962275" cy="46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62" tIns="0" rIns="19362" bIns="0" numCol="1" anchor="b" anchorCtr="0" compatLnSpc="1">
            <a:prstTxWarp prst="textNoShape">
              <a:avLst/>
            </a:prstTxWarp>
          </a:bodyPr>
          <a:lstStyle>
            <a:lvl1pPr algn="r" defTabSz="929319">
              <a:defRPr sz="1000" i="1"/>
            </a:lvl1pPr>
          </a:lstStyle>
          <a:p>
            <a:pPr>
              <a:defRPr/>
            </a:pPr>
            <a:fld id="{D08FC3E0-DAB8-4BCC-BFAA-0886BC666AD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0406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31749" y="9578"/>
            <a:ext cx="2962275" cy="46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62" tIns="0" rIns="19362" bIns="0" numCol="1" anchor="t" anchorCtr="0" compatLnSpc="1">
            <a:prstTxWarp prst="textNoShape">
              <a:avLst/>
            </a:prstTxWarp>
          </a:bodyPr>
          <a:lstStyle>
            <a:lvl1pPr defTabSz="773383">
              <a:defRPr sz="1000" i="1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7152" y="9578"/>
            <a:ext cx="2962275" cy="46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62" tIns="0" rIns="19362" bIns="0" numCol="1" anchor="t" anchorCtr="0" compatLnSpc="1">
            <a:prstTxWarp prst="textNoShape">
              <a:avLst/>
            </a:prstTxWarp>
          </a:bodyPr>
          <a:lstStyle>
            <a:lvl1pPr algn="r" defTabSz="773383">
              <a:defRPr sz="1000" i="1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31749" y="9454162"/>
            <a:ext cx="2962275" cy="46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62" tIns="0" rIns="19362" bIns="0" numCol="1" anchor="b" anchorCtr="0" compatLnSpc="1">
            <a:prstTxWarp prst="textNoShape">
              <a:avLst/>
            </a:prstTxWarp>
          </a:bodyPr>
          <a:lstStyle>
            <a:lvl1pPr defTabSz="773383">
              <a:defRPr sz="1000" i="1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7152" y="9454162"/>
            <a:ext cx="2962275" cy="46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62" tIns="0" rIns="19362" bIns="0" numCol="1" anchor="b" anchorCtr="0" compatLnSpc="1">
            <a:prstTxWarp prst="textNoShape">
              <a:avLst/>
            </a:prstTxWarp>
          </a:bodyPr>
          <a:lstStyle>
            <a:lvl1pPr algn="r" defTabSz="773383">
              <a:defRPr sz="1000" i="1"/>
            </a:lvl1pPr>
          </a:lstStyle>
          <a:p>
            <a:pPr>
              <a:defRPr/>
            </a:pPr>
            <a:fld id="{99F60FF9-886A-42E6-94DE-5D4D5B6CF70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6708"/>
            <a:ext cx="4987925" cy="446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80" tIns="46792" rIns="93580" bIns="467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532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7413" y="865188"/>
            <a:ext cx="5024437" cy="3479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9632095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3383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37155" indent="-283521" defTabSz="77338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34085" indent="-226817" defTabSz="773383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587718" indent="-226817" defTabSz="773383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41352" indent="-226817" defTabSz="773383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494986" indent="-226817" defTabSz="773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48620" indent="-226817" defTabSz="773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02254" indent="-226817" defTabSz="773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55888" indent="-226817" defTabSz="773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129C436-BAAE-47B6-8CB8-9EB2E024CA12}" type="slidenum">
              <a:rPr lang="de-DE" altLang="de-DE" smtClean="0"/>
              <a:pPr/>
              <a:t>1</a:t>
            </a:fld>
            <a:endParaRPr lang="de-DE" altLang="de-DE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6125"/>
            <a:ext cx="5375275" cy="3722688"/>
          </a:xfrm>
          <a:ln cap="flat"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10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10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10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10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10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3BB868D-F0A6-4464-AC8F-04FC7F9102FE}" type="slidenum">
              <a:rPr lang="de-DE" altLang="de-DE" smtClean="0"/>
              <a:pPr/>
              <a:t>24</a:t>
            </a:fld>
            <a:endParaRPr lang="de-DE" altLang="de-DE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10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10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10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10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10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3BB868D-F0A6-4464-AC8F-04FC7F9102FE}" type="slidenum">
              <a:rPr lang="de-DE" altLang="de-DE" smtClean="0"/>
              <a:pPr/>
              <a:t>25</a:t>
            </a:fld>
            <a:endParaRPr lang="de-DE" altLang="de-DE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10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10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10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10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10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E081D24-40F1-463E-87B8-EA92B48BC137}" type="slidenum">
              <a:rPr lang="de-DE" altLang="de-DE" smtClean="0"/>
              <a:pPr/>
              <a:t>26</a:t>
            </a:fld>
            <a:endParaRPr lang="de-DE" altLang="de-DE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10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10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10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10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10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3D1457B-0A29-4B75-B923-19AAB8C80E3D}" type="slidenum">
              <a:rPr lang="de-DE" altLang="de-DE" smtClean="0"/>
              <a:pPr/>
              <a:t>27</a:t>
            </a:fld>
            <a:endParaRPr lang="de-DE" altLang="de-DE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10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10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10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10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10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0A7FEA4-83C5-43DF-8794-4DA386AC4773}" type="slidenum">
              <a:rPr lang="de-DE" altLang="de-DE" smtClean="0"/>
              <a:pPr/>
              <a:t>28</a:t>
            </a:fld>
            <a:endParaRPr lang="de-DE" altLang="de-DE" smtClean="0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smtClean="0"/>
              <a:t>der richtige Buchungssatz wird durch Überlegen der folgenden Folie gezeigt.</a:t>
            </a:r>
          </a:p>
        </p:txBody>
      </p:sp>
      <p:sp>
        <p:nvSpPr>
          <p:cNvPr id="6246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A5662D-E275-4B4B-846D-B2D5BF1B2A12}" type="slidenum">
              <a:rPr lang="de-DE"/>
              <a:pPr/>
              <a:t>30</a:t>
            </a:fld>
            <a:endParaRPr lang="de-DE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4424113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996585-FA51-4A57-8E7D-9343FE082D80}" type="slidenum">
              <a:rPr lang="de-DE"/>
              <a:pPr/>
              <a:t>31</a:t>
            </a:fld>
            <a:endParaRPr lang="de-DE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3333612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996585-FA51-4A57-8E7D-9343FE082D80}" type="slidenum">
              <a:rPr lang="de-DE"/>
              <a:pPr/>
              <a:t>32</a:t>
            </a:fld>
            <a:endParaRPr lang="de-DE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3333612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996585-FA51-4A57-8E7D-9343FE082D80}" type="slidenum">
              <a:rPr lang="de-DE"/>
              <a:pPr/>
              <a:t>33</a:t>
            </a:fld>
            <a:endParaRPr lang="de-DE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333361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3383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37155" indent="-283521" defTabSz="77338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34085" indent="-226817" defTabSz="773383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587718" indent="-226817" defTabSz="773383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41352" indent="-226817" defTabSz="773383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494986" indent="-226817" defTabSz="773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48620" indent="-226817" defTabSz="773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02254" indent="-226817" defTabSz="773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55888" indent="-226817" defTabSz="773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667189A-2A52-4E2B-9348-670B641FB276}" type="slidenum">
              <a:rPr lang="de-DE" altLang="de-DE" smtClean="0"/>
              <a:pPr/>
              <a:t>2</a:t>
            </a:fld>
            <a:endParaRPr lang="de-DE" altLang="de-DE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6125"/>
            <a:ext cx="5375275" cy="3722688"/>
          </a:xfrm>
          <a:ln cap="flat"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9463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7946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79463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79463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79463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2A63709-0624-4AD7-B2DF-F939A7EC2D1B}" type="slidenum">
              <a:rPr lang="de-DE" altLang="de-DE" smtClean="0"/>
              <a:pPr/>
              <a:t>3</a:t>
            </a:fld>
            <a:endParaRPr lang="de-DE" altLang="de-DE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3383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37155" indent="-283521" defTabSz="77338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34085" indent="-226817" defTabSz="773383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587718" indent="-226817" defTabSz="773383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41352" indent="-226817" defTabSz="773383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494986" indent="-226817" defTabSz="773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48620" indent="-226817" defTabSz="773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02254" indent="-226817" defTabSz="773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55888" indent="-226817" defTabSz="773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0D7BFB3-166C-47F8-A9D0-6151675A7DE1}" type="slidenum">
              <a:rPr lang="de-DE" altLang="de-DE" smtClean="0"/>
              <a:pPr/>
              <a:t>4</a:t>
            </a:fld>
            <a:endParaRPr lang="de-DE" altLang="de-DE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6125"/>
            <a:ext cx="5375275" cy="3722688"/>
          </a:xfrm>
          <a:ln cap="flat"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9463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7946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79463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79463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79463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666C616-8291-41C7-9CEE-18843B7D5CA9}" type="slidenum">
              <a:rPr lang="de-DE" altLang="de-DE" smtClean="0"/>
              <a:pPr/>
              <a:t>5</a:t>
            </a:fld>
            <a:endParaRPr lang="de-DE" altLang="de-DE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3383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37155" indent="-283521" defTabSz="77338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34085" indent="-226817" defTabSz="773383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587718" indent="-226817" defTabSz="773383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41352" indent="-226817" defTabSz="773383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494986" indent="-226817" defTabSz="773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48620" indent="-226817" defTabSz="773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02254" indent="-226817" defTabSz="773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55888" indent="-226817" defTabSz="773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0D7BFB3-166C-47F8-A9D0-6151675A7DE1}" type="slidenum">
              <a:rPr lang="de-DE" altLang="de-DE" smtClean="0"/>
              <a:pPr/>
              <a:t>6</a:t>
            </a:fld>
            <a:endParaRPr lang="de-DE" altLang="de-DE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6125"/>
            <a:ext cx="5375275" cy="3722688"/>
          </a:xfrm>
          <a:ln cap="flat"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3383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37155" indent="-283521" defTabSz="77338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34085" indent="-226817" defTabSz="773383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587718" indent="-226817" defTabSz="773383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41352" indent="-226817" defTabSz="773383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494986" indent="-226817" defTabSz="773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48620" indent="-226817" defTabSz="773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02254" indent="-226817" defTabSz="773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55888" indent="-226817" defTabSz="773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62879724-365F-4E8B-8297-DC01A384644B}" type="slidenum">
              <a:rPr lang="de-DE" altLang="de-DE" smtClean="0"/>
              <a:pPr/>
              <a:t>7</a:t>
            </a:fld>
            <a:endParaRPr lang="de-DE" altLang="de-DE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6125"/>
            <a:ext cx="5375275" cy="3722688"/>
          </a:xfrm>
          <a:ln cap="flat"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smtClean="0"/>
              <a:t>Tafelunterstützung natürlich notwendig - Auflösung Kto. 208 nicht vergessen! - Darstellen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9463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7946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79463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79463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79463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C55AAEE0-323E-450F-965D-87111DD081FD}" type="slidenum">
              <a:rPr lang="de-DE" altLang="de-DE" smtClean="0"/>
              <a:pPr/>
              <a:t>8</a:t>
            </a:fld>
            <a:endParaRPr lang="de-DE" altLang="de-DE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smtClean="0"/>
              <a:t>Tafelunterstützung natürlich notwendig - Auflösung Kto. 208 nicht vergessen! - Darstellen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10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10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10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10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10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78F7458-603E-451A-8E3D-30340DFEF7AA}" type="slidenum">
              <a:rPr lang="de-DE" altLang="de-DE" smtClean="0"/>
              <a:pPr/>
              <a:t>21</a:t>
            </a:fld>
            <a:endParaRPr lang="de-DE" altLang="de-DE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7150622"/>
      </p:ext>
    </p:extLst>
  </p:cSld>
  <p:clrMapOvr>
    <a:masterClrMapping/>
  </p:clrMapOvr>
  <p:transition spd="med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6350539"/>
      </p:ext>
    </p:extLst>
  </p:cSld>
  <p:clrMapOvr>
    <a:masterClrMapping/>
  </p:clrMapOvr>
  <p:transition spd="med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5614170"/>
      </p:ext>
    </p:extLst>
  </p:cSld>
  <p:clrMapOvr>
    <a:masterClrMapping/>
  </p:clrMapOvr>
  <p:transition spd="med"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91"/>
          <p:cNvSpPr>
            <a:spLocks noChangeArrowheads="1"/>
          </p:cNvSpPr>
          <p:nvPr userDrawn="1"/>
        </p:nvSpPr>
        <p:spPr bwMode="auto">
          <a:xfrm>
            <a:off x="74613" y="85725"/>
            <a:ext cx="9685337" cy="484188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de-AT" altLang="de-DE" smtClean="0"/>
          </a:p>
        </p:txBody>
      </p:sp>
      <p:pic>
        <p:nvPicPr>
          <p:cNvPr id="3" name="Grafik 8" descr="bauerpoint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109538"/>
            <a:ext cx="12017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6001529"/>
      </p:ext>
    </p:extLst>
  </p:cSld>
  <p:clrMapOvr>
    <a:masterClrMapping/>
  </p:clrMapOvr>
  <p:transition spd="med"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0201403"/>
      </p:ext>
    </p:extLst>
  </p:cSld>
  <p:clrMapOvr>
    <a:masterClrMapping/>
  </p:clrMapOvr>
  <p:transition spd="med"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3105C-84CD-42EA-BC6B-14A479CF74F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6610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0968919"/>
      </p:ext>
    </p:extLst>
  </p:cSld>
  <p:clrMapOvr>
    <a:masterClrMapping/>
  </p:clrMapOvr>
  <p:transition spd="med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0616815"/>
      </p:ext>
    </p:extLst>
  </p:cSld>
  <p:clrMapOvr>
    <a:masterClrMapping/>
  </p:clrMapOvr>
  <p:transition spd="med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8965271"/>
      </p:ext>
    </p:extLst>
  </p:cSld>
  <p:clrMapOvr>
    <a:masterClrMapping/>
  </p:clrMapOvr>
  <p:transition spd="med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8596727"/>
      </p:ext>
    </p:extLst>
  </p:cSld>
  <p:clrMapOvr>
    <a:masterClrMapping/>
  </p:clrMapOvr>
  <p:transition spd="med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5946234"/>
      </p:ext>
    </p:extLst>
  </p:cSld>
  <p:clrMapOvr>
    <a:masterClrMapping/>
  </p:clrMapOvr>
  <p:transition spd="med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0885310"/>
      </p:ext>
    </p:extLst>
  </p:cSld>
  <p:clrMapOvr>
    <a:masterClrMapping/>
  </p:clrMapOvr>
  <p:transition spd="med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1861078"/>
      </p:ext>
    </p:extLst>
  </p:cSld>
  <p:clrMapOvr>
    <a:masterClrMapping/>
  </p:clrMapOvr>
  <p:transition spd="med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8484129"/>
      </p:ext>
    </p:extLst>
  </p:cSld>
  <p:clrMapOvr>
    <a:masterClrMapping/>
  </p:clrMapOvr>
  <p:transition spd="med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2484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8" name="Rectangle 1091"/>
          <p:cNvSpPr>
            <a:spLocks noChangeArrowheads="1"/>
          </p:cNvSpPr>
          <p:nvPr userDrawn="1"/>
        </p:nvSpPr>
        <p:spPr bwMode="auto">
          <a:xfrm>
            <a:off x="74613" y="85725"/>
            <a:ext cx="9685337" cy="484188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de-AT" altLang="de-DE" smtClean="0"/>
          </a:p>
        </p:txBody>
      </p:sp>
      <p:pic>
        <p:nvPicPr>
          <p:cNvPr id="1029" name="Grafik 7" descr="bauerpoint.gif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109538"/>
            <a:ext cx="12017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  <p:sldLayoutId id="2147483921" r:id="rId13"/>
    <p:sldLayoutId id="2147483922" r:id="rId14"/>
  </p:sldLayoutIdLst>
  <p:transition spd="med" advClick="0"/>
  <p:txStyles>
    <p:titleStyle>
      <a:lvl1pPr algn="ctr" defTabSz="84613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4613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2pPr>
      <a:lvl3pPr algn="ctr" defTabSz="84613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3pPr>
      <a:lvl4pPr algn="ctr" defTabSz="84613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4pPr>
      <a:lvl5pPr algn="ctr" defTabSz="84613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5pPr>
      <a:lvl6pPr marL="457200" algn="ctr" defTabSz="84613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914400" algn="ctr" defTabSz="84613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371600" algn="ctr" defTabSz="84613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1828800" algn="ctr" defTabSz="84613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17500" indent="-317500" algn="l" defTabSz="846138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Verdana" pitchFamily="34" charset="0"/>
        <a:buChar char="n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87388" indent="-255588" algn="l" defTabSz="8461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>
          <a:solidFill>
            <a:schemeClr val="tx1"/>
          </a:solidFill>
          <a:latin typeface="+mn-lt"/>
        </a:defRPr>
      </a:lvl2pPr>
      <a:lvl3pPr marL="1055688" indent="-209550" algn="l" defTabSz="8461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>
          <a:solidFill>
            <a:schemeClr val="tx1"/>
          </a:solidFill>
          <a:latin typeface="+mn-lt"/>
        </a:defRPr>
      </a:lvl3pPr>
      <a:lvl4pPr marL="1479550" indent="-212725" algn="l" defTabSz="846138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Verdana" pitchFamily="34" charset="0"/>
        <a:buChar char="n"/>
        <a:defRPr>
          <a:solidFill>
            <a:schemeClr val="tx1"/>
          </a:solidFill>
          <a:latin typeface="+mn-lt"/>
        </a:defRPr>
      </a:lvl4pPr>
      <a:lvl5pPr marL="1901825" indent="-212725" algn="l" defTabSz="8461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>
          <a:solidFill>
            <a:schemeClr val="tx1"/>
          </a:solidFill>
          <a:latin typeface="+mn-lt"/>
        </a:defRPr>
      </a:lvl5pPr>
      <a:lvl6pPr marL="2359025" indent="-212725" algn="l" defTabSz="8461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>
          <a:solidFill>
            <a:schemeClr val="tx1"/>
          </a:solidFill>
          <a:latin typeface="+mn-lt"/>
        </a:defRPr>
      </a:lvl6pPr>
      <a:lvl7pPr marL="2816225" indent="-212725" algn="l" defTabSz="8461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>
          <a:solidFill>
            <a:schemeClr val="tx1"/>
          </a:solidFill>
          <a:latin typeface="+mn-lt"/>
        </a:defRPr>
      </a:lvl7pPr>
      <a:lvl8pPr marL="3273425" indent="-212725" algn="l" defTabSz="8461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>
          <a:solidFill>
            <a:schemeClr val="tx1"/>
          </a:solidFill>
          <a:latin typeface="+mn-lt"/>
        </a:defRPr>
      </a:lvl8pPr>
      <a:lvl9pPr marL="3730625" indent="-212725" algn="l" defTabSz="8461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gif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gif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vZTgjLlbBYE" TargetMode="External"/><Relationship Id="rId4" Type="http://schemas.openxmlformats.org/officeDocument/2006/relationships/hyperlink" Target="https://www.youtube.com/watch?v=Xj9K_VSVfwM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6.jpeg"/><Relationship Id="rId4" Type="http://schemas.openxmlformats.org/officeDocument/2006/relationships/hyperlink" Target="http://upload.wikimedia.org/wikipedia/commons/0/0c/BlickAufJungholz.jpg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gif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hteck 8"/>
          <p:cNvSpPr>
            <a:spLocks noChangeArrowheads="1"/>
          </p:cNvSpPr>
          <p:nvPr/>
        </p:nvSpPr>
        <p:spPr bwMode="auto">
          <a:xfrm>
            <a:off x="0" y="2"/>
            <a:ext cx="9906000" cy="688975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de-AT" altLang="de-DE"/>
          </a:p>
        </p:txBody>
      </p:sp>
      <p:pic>
        <p:nvPicPr>
          <p:cNvPr id="307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864" y="1725615"/>
            <a:ext cx="3594100" cy="191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076" name="Textfeld 10"/>
          <p:cNvSpPr txBox="1">
            <a:spLocks noChangeArrowheads="1"/>
          </p:cNvSpPr>
          <p:nvPr/>
        </p:nvSpPr>
        <p:spPr bwMode="auto">
          <a:xfrm>
            <a:off x="3193761" y="3800475"/>
            <a:ext cx="363913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de-AT" altLang="de-DE" dirty="0" smtClean="0"/>
              <a:t>Unternehmensrechnung 2014</a:t>
            </a:r>
            <a:endParaRPr lang="de-AT" altLang="de-DE" dirty="0"/>
          </a:p>
          <a:p>
            <a:pPr algn="ctr"/>
            <a:r>
              <a:rPr lang="de-AT" altLang="de-DE" dirty="0"/>
              <a:t>Teil 1</a:t>
            </a:r>
          </a:p>
          <a:p>
            <a:pPr algn="ctr"/>
            <a:endParaRPr lang="de-AT" altLang="de-DE" dirty="0"/>
          </a:p>
          <a:p>
            <a:pPr algn="ctr"/>
            <a:endParaRPr lang="de-AT" altLang="de-DE" dirty="0"/>
          </a:p>
          <a:p>
            <a:pPr algn="ctr"/>
            <a:r>
              <a:rPr lang="de-AT" altLang="de-DE" sz="1200" dirty="0"/>
              <a:t>Mag. Helmut Bauer</a:t>
            </a:r>
          </a:p>
          <a:p>
            <a:pPr algn="ctr"/>
            <a:r>
              <a:rPr lang="de-AT" altLang="de-DE" sz="1200" dirty="0"/>
              <a:t>BHAK 1 Salzburg</a:t>
            </a:r>
          </a:p>
          <a:p>
            <a:pPr algn="ctr"/>
            <a:r>
              <a:rPr lang="de-AT" altLang="de-DE" sz="1200" dirty="0"/>
              <a:t>h.bauer@schule.at</a:t>
            </a:r>
          </a:p>
        </p:txBody>
      </p:sp>
    </p:spTree>
    <p:extLst>
      <p:ext uri="{BB962C8B-B14F-4D97-AF65-F5344CB8AC3E}">
        <p14:creationId xmlns:p14="http://schemas.microsoft.com/office/powerpoint/2010/main" val="45922019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WordArt 3"/>
          <p:cNvSpPr>
            <a:spLocks noChangeArrowheads="1" noChangeShapeType="1" noTextEdit="1"/>
          </p:cNvSpPr>
          <p:nvPr/>
        </p:nvSpPr>
        <p:spPr bwMode="auto">
          <a:xfrm>
            <a:off x="2112963" y="7062788"/>
            <a:ext cx="233362" cy="200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AT" sz="1600" kern="10">
                <a:solidFill>
                  <a:srgbClr val="008000"/>
                </a:solidFill>
                <a:latin typeface="+mj-lt"/>
              </a:rPr>
              <a:t>ü</a:t>
            </a:r>
          </a:p>
        </p:txBody>
      </p:sp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107950" y="141288"/>
            <a:ext cx="59859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 b="1" dirty="0" smtClean="0"/>
              <a:t>Eintragungen in Bücher und Aufzeichnungen</a:t>
            </a:r>
            <a:endParaRPr lang="de-DE" altLang="de-DE" b="1" dirty="0"/>
          </a:p>
        </p:txBody>
      </p:sp>
      <p:pic>
        <p:nvPicPr>
          <p:cNvPr id="15364" name="Picture 2" descr="http://www.schulbilder.org/zeit-t1492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7" t="7949" r="21022" b="9936"/>
          <a:stretch/>
        </p:blipFill>
        <p:spPr bwMode="auto">
          <a:xfrm>
            <a:off x="488950" y="831916"/>
            <a:ext cx="1278495" cy="127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827153"/>
            <a:ext cx="1742607" cy="120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539" y="1033718"/>
            <a:ext cx="1514929" cy="98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245" y="872101"/>
            <a:ext cx="1366689" cy="1409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210" y="810804"/>
            <a:ext cx="2200298" cy="153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11309" y="2859551"/>
            <a:ext cx="1736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1600" b="1" dirty="0" smtClean="0">
                <a:latin typeface="+mj-lt"/>
              </a:rPr>
              <a:t>Eintragungen</a:t>
            </a:r>
          </a:p>
        </p:txBody>
      </p:sp>
      <p:cxnSp>
        <p:nvCxnSpPr>
          <p:cNvPr id="4" name="Gerade Verbindung mit Pfeil 3"/>
          <p:cNvCxnSpPr/>
          <p:nvPr/>
        </p:nvCxnSpPr>
        <p:spPr bwMode="auto">
          <a:xfrm>
            <a:off x="1184275" y="2263708"/>
            <a:ext cx="0" cy="62236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5" name="Gerade Verbindung mit Pfeil 14"/>
          <p:cNvCxnSpPr/>
          <p:nvPr/>
        </p:nvCxnSpPr>
        <p:spPr bwMode="auto">
          <a:xfrm>
            <a:off x="2661570" y="2131977"/>
            <a:ext cx="3842" cy="290169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7" name="Textfeld 16"/>
          <p:cNvSpPr txBox="1"/>
          <p:nvPr/>
        </p:nvSpPr>
        <p:spPr>
          <a:xfrm>
            <a:off x="1774722" y="5117778"/>
            <a:ext cx="1863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1600" b="1" dirty="0" smtClean="0">
                <a:latin typeface="+mj-lt"/>
              </a:rPr>
              <a:t>Bareinnahmen</a:t>
            </a:r>
          </a:p>
          <a:p>
            <a:pPr algn="ctr"/>
            <a:r>
              <a:rPr lang="de-AT" sz="1600" b="1" dirty="0" smtClean="0">
                <a:latin typeface="+mj-lt"/>
              </a:rPr>
              <a:t>Barausgaben</a:t>
            </a:r>
          </a:p>
        </p:txBody>
      </p:sp>
      <p:cxnSp>
        <p:nvCxnSpPr>
          <p:cNvPr id="19" name="Gerade Verbindung mit Pfeil 18"/>
          <p:cNvCxnSpPr/>
          <p:nvPr/>
        </p:nvCxnSpPr>
        <p:spPr bwMode="auto">
          <a:xfrm>
            <a:off x="4351337" y="2104451"/>
            <a:ext cx="3842" cy="62041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1" name="Textfeld 20"/>
          <p:cNvSpPr txBox="1"/>
          <p:nvPr/>
        </p:nvSpPr>
        <p:spPr>
          <a:xfrm>
            <a:off x="3466431" y="2751828"/>
            <a:ext cx="1736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1600" b="1" dirty="0" smtClean="0">
                <a:latin typeface="+mj-lt"/>
              </a:rPr>
              <a:t>Eintragungen</a:t>
            </a:r>
          </a:p>
        </p:txBody>
      </p:sp>
      <p:cxnSp>
        <p:nvCxnSpPr>
          <p:cNvPr id="22" name="Gerade Verbindung mit Pfeil 21"/>
          <p:cNvCxnSpPr/>
          <p:nvPr/>
        </p:nvCxnSpPr>
        <p:spPr bwMode="auto">
          <a:xfrm>
            <a:off x="6205307" y="2319427"/>
            <a:ext cx="34171" cy="293046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3" name="Textfeld 22"/>
          <p:cNvSpPr txBox="1"/>
          <p:nvPr/>
        </p:nvSpPr>
        <p:spPr>
          <a:xfrm>
            <a:off x="5371291" y="5256278"/>
            <a:ext cx="1736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1600" b="1" dirty="0" smtClean="0">
                <a:latin typeface="+mj-lt"/>
              </a:rPr>
              <a:t>Eintragungen</a:t>
            </a:r>
          </a:p>
        </p:txBody>
      </p:sp>
      <p:cxnSp>
        <p:nvCxnSpPr>
          <p:cNvPr id="28" name="Gerade Verbindung mit Pfeil 27"/>
          <p:cNvCxnSpPr/>
          <p:nvPr/>
        </p:nvCxnSpPr>
        <p:spPr bwMode="auto">
          <a:xfrm>
            <a:off x="8266517" y="2272336"/>
            <a:ext cx="3842" cy="62041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9" name="Textfeld 28"/>
          <p:cNvSpPr txBox="1"/>
          <p:nvPr/>
        </p:nvSpPr>
        <p:spPr>
          <a:xfrm>
            <a:off x="7363227" y="2936495"/>
            <a:ext cx="20072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1600" b="1" dirty="0" smtClean="0">
                <a:latin typeface="+mj-lt"/>
              </a:rPr>
              <a:t>Zwischenräume</a:t>
            </a:r>
          </a:p>
        </p:txBody>
      </p:sp>
    </p:spTree>
    <p:extLst>
      <p:ext uri="{BB962C8B-B14F-4D97-AF65-F5344CB8AC3E}">
        <p14:creationId xmlns:p14="http://schemas.microsoft.com/office/powerpoint/2010/main" val="2973876386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http://derspeicherplatz.de/wp-content/myfotos/wd-passport-250-gbyte/Western%20Digital%20Passport%20Festplatte%20extern%20250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2169">
            <a:off x="5386596" y="898814"/>
            <a:ext cx="1296139" cy="1296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WordArt 3"/>
          <p:cNvSpPr>
            <a:spLocks noChangeArrowheads="1" noChangeShapeType="1" noTextEdit="1"/>
          </p:cNvSpPr>
          <p:nvPr/>
        </p:nvSpPr>
        <p:spPr bwMode="auto">
          <a:xfrm>
            <a:off x="1731963" y="7062788"/>
            <a:ext cx="233362" cy="200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AT" sz="1200" kern="10">
                <a:solidFill>
                  <a:srgbClr val="008000"/>
                </a:solidFill>
                <a:latin typeface="Wingdings"/>
              </a:rPr>
              <a:t>ü</a:t>
            </a:r>
          </a:p>
        </p:txBody>
      </p:sp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107950" y="141288"/>
            <a:ext cx="55483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 b="1" dirty="0" smtClean="0"/>
              <a:t>Führen von Büchern und Aufzeichnungen</a:t>
            </a:r>
            <a:endParaRPr lang="de-DE" altLang="de-DE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435764" y="2859551"/>
            <a:ext cx="12779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1600" b="1" dirty="0" smtClean="0"/>
              <a:t>Überblick</a:t>
            </a:r>
            <a:endParaRPr lang="de-AT" sz="1600" dirty="0"/>
          </a:p>
        </p:txBody>
      </p:sp>
      <p:cxnSp>
        <p:nvCxnSpPr>
          <p:cNvPr id="4" name="Gerade Verbindung mit Pfeil 3"/>
          <p:cNvCxnSpPr/>
          <p:nvPr/>
        </p:nvCxnSpPr>
        <p:spPr bwMode="auto">
          <a:xfrm>
            <a:off x="1074722" y="2282424"/>
            <a:ext cx="0" cy="62236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5" name="Gerade Verbindung mit Pfeil 14"/>
          <p:cNvCxnSpPr>
            <a:endCxn id="17" idx="0"/>
          </p:cNvCxnSpPr>
          <p:nvPr/>
        </p:nvCxnSpPr>
        <p:spPr bwMode="auto">
          <a:xfrm>
            <a:off x="2509170" y="2282424"/>
            <a:ext cx="0" cy="415130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7" name="Textfeld 16"/>
          <p:cNvSpPr txBox="1"/>
          <p:nvPr/>
        </p:nvSpPr>
        <p:spPr>
          <a:xfrm>
            <a:off x="1272293" y="6433732"/>
            <a:ext cx="2473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1600" b="1" dirty="0" smtClean="0"/>
              <a:t>Nachvollziehbarkeit</a:t>
            </a:r>
          </a:p>
        </p:txBody>
      </p:sp>
      <p:cxnSp>
        <p:nvCxnSpPr>
          <p:cNvPr id="19" name="Gerade Verbindung mit Pfeil 18"/>
          <p:cNvCxnSpPr/>
          <p:nvPr/>
        </p:nvCxnSpPr>
        <p:spPr bwMode="auto">
          <a:xfrm>
            <a:off x="4257908" y="2239133"/>
            <a:ext cx="3842" cy="62041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1" name="Textfeld 20"/>
          <p:cNvSpPr txBox="1"/>
          <p:nvPr/>
        </p:nvSpPr>
        <p:spPr>
          <a:xfrm>
            <a:off x="3328920" y="2904790"/>
            <a:ext cx="2162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1600" b="1" dirty="0" smtClean="0"/>
              <a:t>Lebende Sprache</a:t>
            </a:r>
          </a:p>
        </p:txBody>
      </p:sp>
      <p:cxnSp>
        <p:nvCxnSpPr>
          <p:cNvPr id="22" name="Gerade Verbindung mit Pfeil 21"/>
          <p:cNvCxnSpPr>
            <a:endCxn id="23" idx="0"/>
          </p:cNvCxnSpPr>
          <p:nvPr/>
        </p:nvCxnSpPr>
        <p:spPr bwMode="auto">
          <a:xfrm>
            <a:off x="6036378" y="2039720"/>
            <a:ext cx="34176" cy="335958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3" name="Textfeld 22"/>
          <p:cNvSpPr txBox="1"/>
          <p:nvPr/>
        </p:nvSpPr>
        <p:spPr>
          <a:xfrm>
            <a:off x="4350371" y="5399309"/>
            <a:ext cx="34403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1600" b="1" dirty="0" smtClean="0"/>
              <a:t>Datenträger</a:t>
            </a:r>
          </a:p>
          <a:p>
            <a:pPr algn="ctr"/>
            <a:endParaRPr lang="de-AT" sz="1600" dirty="0" smtClean="0"/>
          </a:p>
          <a:p>
            <a:pPr algn="ctr"/>
            <a:endParaRPr lang="de-AT" sz="1600" dirty="0" smtClean="0"/>
          </a:p>
          <a:p>
            <a:pPr algn="ctr"/>
            <a:endParaRPr lang="de-AT" sz="1600" dirty="0" smtClean="0"/>
          </a:p>
          <a:p>
            <a:pPr algn="ctr"/>
            <a:r>
              <a:rPr lang="de-AT" sz="1600" b="1" dirty="0" smtClean="0"/>
              <a:t>Elektronisches Radierverbot</a:t>
            </a:r>
          </a:p>
        </p:txBody>
      </p:sp>
      <p:cxnSp>
        <p:nvCxnSpPr>
          <p:cNvPr id="28" name="Gerade Verbindung mit Pfeil 27"/>
          <p:cNvCxnSpPr/>
          <p:nvPr/>
        </p:nvCxnSpPr>
        <p:spPr bwMode="auto">
          <a:xfrm>
            <a:off x="7553527" y="2184790"/>
            <a:ext cx="3842" cy="62041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9" name="Textfeld 28"/>
          <p:cNvSpPr txBox="1"/>
          <p:nvPr/>
        </p:nvSpPr>
        <p:spPr>
          <a:xfrm>
            <a:off x="6564313" y="2859551"/>
            <a:ext cx="1978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1600" b="1" dirty="0" smtClean="0"/>
              <a:t>Protokollierung</a:t>
            </a:r>
          </a:p>
        </p:txBody>
      </p:sp>
      <p:pic>
        <p:nvPicPr>
          <p:cNvPr id="106498" name="Picture 2" descr="http://www.biogasanlage-heinebach.de/kategorien/48_Projektskizze/dateien/Fragezeiche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07" y="688584"/>
            <a:ext cx="1631918" cy="159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00" name="Picture 4" descr="http://www.prokind.de/kinder/ausmalbilder/bilder/gif_5189-Text-Book-Cartoon-Character-With-A-Pointer-Royalty-Free-RF-Clipart-Imag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319" y="694915"/>
            <a:ext cx="1754756" cy="158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789" y="556723"/>
            <a:ext cx="1576722" cy="165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065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634" y="963475"/>
            <a:ext cx="1389063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065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675" y="1011633"/>
            <a:ext cx="1422040" cy="113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cxnSp>
        <p:nvCxnSpPr>
          <p:cNvPr id="25" name="Gerade Verbindung mit Pfeil 24"/>
          <p:cNvCxnSpPr/>
          <p:nvPr/>
        </p:nvCxnSpPr>
        <p:spPr bwMode="auto">
          <a:xfrm>
            <a:off x="9007295" y="2130288"/>
            <a:ext cx="34176" cy="293046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6" name="Textfeld 25"/>
          <p:cNvSpPr txBox="1"/>
          <p:nvPr/>
        </p:nvSpPr>
        <p:spPr>
          <a:xfrm>
            <a:off x="8041817" y="5060755"/>
            <a:ext cx="18790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1600" b="1" dirty="0" smtClean="0"/>
              <a:t>Aufbewahrung</a:t>
            </a:r>
          </a:p>
        </p:txBody>
      </p:sp>
    </p:spTree>
    <p:extLst>
      <p:ext uri="{BB962C8B-B14F-4D97-AF65-F5344CB8AC3E}">
        <p14:creationId xmlns:p14="http://schemas.microsoft.com/office/powerpoint/2010/main" val="597465664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107950" y="141288"/>
            <a:ext cx="66607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 b="1" dirty="0" smtClean="0"/>
              <a:t>Bezeichnung der Konten – Buchungen und Belege</a:t>
            </a:r>
            <a:endParaRPr lang="de-DE" altLang="de-DE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326393" y="3259171"/>
            <a:ext cx="29995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1600" b="1" dirty="0" smtClean="0">
                <a:latin typeface="+mj-lt"/>
              </a:rPr>
              <a:t>Bezeichnung der Konten</a:t>
            </a:r>
          </a:p>
        </p:txBody>
      </p:sp>
      <p:cxnSp>
        <p:nvCxnSpPr>
          <p:cNvPr id="4" name="Gerade Verbindung mit Pfeil 3"/>
          <p:cNvCxnSpPr/>
          <p:nvPr/>
        </p:nvCxnSpPr>
        <p:spPr bwMode="auto">
          <a:xfrm>
            <a:off x="1826159" y="2636804"/>
            <a:ext cx="0" cy="62236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4850"/>
            <a:ext cx="6281590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198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966" y="704850"/>
            <a:ext cx="3069084" cy="3250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4" name="Textfeld 23"/>
          <p:cNvSpPr txBox="1"/>
          <p:nvPr/>
        </p:nvSpPr>
        <p:spPr>
          <a:xfrm>
            <a:off x="6374005" y="4554571"/>
            <a:ext cx="2829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1600" b="1" dirty="0" smtClean="0">
                <a:latin typeface="+mj-lt"/>
              </a:rPr>
              <a:t>Buchungen und Belege</a:t>
            </a:r>
          </a:p>
        </p:txBody>
      </p:sp>
      <p:cxnSp>
        <p:nvCxnSpPr>
          <p:cNvPr id="25" name="Gerade Verbindung mit Pfeil 24"/>
          <p:cNvCxnSpPr/>
          <p:nvPr/>
        </p:nvCxnSpPr>
        <p:spPr bwMode="auto">
          <a:xfrm>
            <a:off x="7788809" y="3932204"/>
            <a:ext cx="0" cy="62236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402080260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WordArt 3"/>
          <p:cNvSpPr>
            <a:spLocks noChangeArrowheads="1" noChangeShapeType="1" noTextEdit="1"/>
          </p:cNvSpPr>
          <p:nvPr/>
        </p:nvSpPr>
        <p:spPr bwMode="auto">
          <a:xfrm>
            <a:off x="2112963" y="7062788"/>
            <a:ext cx="233362" cy="200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AT" sz="1600" kern="10">
                <a:solidFill>
                  <a:srgbClr val="008000"/>
                </a:solidFill>
                <a:latin typeface="+mj-lt"/>
              </a:rPr>
              <a:t>ü</a:t>
            </a:r>
          </a:p>
        </p:txBody>
      </p:sp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107950" y="141288"/>
            <a:ext cx="59859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 b="1" dirty="0" smtClean="0"/>
              <a:t>Eintragungen in Bücher und Aufzeichnungen</a:t>
            </a:r>
            <a:endParaRPr lang="de-DE" altLang="de-DE" b="1" dirty="0"/>
          </a:p>
        </p:txBody>
      </p:sp>
      <p:pic>
        <p:nvPicPr>
          <p:cNvPr id="15364" name="Picture 2" descr="http://www.schulbilder.org/zeit-t1492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7" t="7949" r="21022" b="9936"/>
          <a:stretch/>
        </p:blipFill>
        <p:spPr bwMode="auto">
          <a:xfrm>
            <a:off x="488950" y="831916"/>
            <a:ext cx="1278495" cy="127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827153"/>
            <a:ext cx="1742607" cy="120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539" y="1033718"/>
            <a:ext cx="1514929" cy="98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245" y="872101"/>
            <a:ext cx="1366689" cy="1409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210" y="810804"/>
            <a:ext cx="2200298" cy="153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04416" y="2859551"/>
            <a:ext cx="17501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1600" b="1" dirty="0" smtClean="0">
                <a:latin typeface="+mj-lt"/>
              </a:rPr>
              <a:t>Eintragungen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600" dirty="0" smtClean="0">
                <a:latin typeface="+mj-lt"/>
              </a:rPr>
              <a:t>fortlaufend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600" dirty="0" smtClean="0">
                <a:latin typeface="+mj-lt"/>
              </a:rPr>
              <a:t>zeitgerecht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600" dirty="0" smtClean="0">
                <a:latin typeface="+mj-lt"/>
              </a:rPr>
              <a:t>vollständig</a:t>
            </a:r>
          </a:p>
          <a:p>
            <a:pPr algn="ctr"/>
            <a:r>
              <a:rPr lang="de-AT" sz="1600" dirty="0" smtClean="0">
                <a:latin typeface="+mj-lt"/>
              </a:rPr>
              <a:t>erfassen</a:t>
            </a:r>
            <a:endParaRPr lang="de-AT" sz="1600" dirty="0">
              <a:latin typeface="+mj-lt"/>
            </a:endParaRPr>
          </a:p>
        </p:txBody>
      </p:sp>
      <p:cxnSp>
        <p:nvCxnSpPr>
          <p:cNvPr id="4" name="Gerade Verbindung mit Pfeil 3"/>
          <p:cNvCxnSpPr/>
          <p:nvPr/>
        </p:nvCxnSpPr>
        <p:spPr bwMode="auto">
          <a:xfrm>
            <a:off x="1184275" y="2263708"/>
            <a:ext cx="0" cy="62236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5" name="Gerade Verbindung mit Pfeil 14"/>
          <p:cNvCxnSpPr/>
          <p:nvPr/>
        </p:nvCxnSpPr>
        <p:spPr bwMode="auto">
          <a:xfrm>
            <a:off x="2661570" y="2131977"/>
            <a:ext cx="3842" cy="290169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7" name="Textfeld 16"/>
          <p:cNvSpPr txBox="1"/>
          <p:nvPr/>
        </p:nvSpPr>
        <p:spPr>
          <a:xfrm>
            <a:off x="1723042" y="5117778"/>
            <a:ext cx="19663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1600" b="1" dirty="0" smtClean="0">
                <a:latin typeface="+mj-lt"/>
              </a:rPr>
              <a:t>Bareinnahmen</a:t>
            </a:r>
          </a:p>
          <a:p>
            <a:pPr algn="ctr"/>
            <a:r>
              <a:rPr lang="de-AT" sz="1600" b="1" dirty="0" smtClean="0">
                <a:latin typeface="+mj-lt"/>
              </a:rPr>
              <a:t>Barausgaben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600" dirty="0" smtClean="0">
                <a:latin typeface="+mj-lt"/>
              </a:rPr>
              <a:t>täglich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600" dirty="0" smtClean="0">
                <a:latin typeface="+mj-lt"/>
              </a:rPr>
              <a:t>Einzeln</a:t>
            </a:r>
          </a:p>
          <a:p>
            <a:r>
              <a:rPr lang="de-AT" sz="1600" dirty="0" smtClean="0">
                <a:latin typeface="+mj-lt"/>
              </a:rPr>
              <a:t>festhalten</a:t>
            </a:r>
            <a:endParaRPr lang="de-AT" sz="1600" dirty="0">
              <a:latin typeface="+mj-lt"/>
            </a:endParaRPr>
          </a:p>
        </p:txBody>
      </p:sp>
      <p:cxnSp>
        <p:nvCxnSpPr>
          <p:cNvPr id="19" name="Gerade Verbindung mit Pfeil 18"/>
          <p:cNvCxnSpPr/>
          <p:nvPr/>
        </p:nvCxnSpPr>
        <p:spPr bwMode="auto">
          <a:xfrm>
            <a:off x="4351337" y="2104451"/>
            <a:ext cx="3842" cy="62041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1" name="Textfeld 20"/>
          <p:cNvSpPr txBox="1"/>
          <p:nvPr/>
        </p:nvSpPr>
        <p:spPr>
          <a:xfrm>
            <a:off x="3432768" y="2751828"/>
            <a:ext cx="18037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1600" b="1" dirty="0" smtClean="0">
                <a:latin typeface="+mj-lt"/>
              </a:rPr>
              <a:t>Eintragungen</a:t>
            </a:r>
          </a:p>
          <a:p>
            <a:pPr algn="ctr"/>
            <a:r>
              <a:rPr lang="de-AT" sz="1600" dirty="0" smtClean="0">
                <a:latin typeface="+mj-lt"/>
              </a:rPr>
              <a:t>dürfen nicht </a:t>
            </a:r>
          </a:p>
          <a:p>
            <a:pPr algn="ctr"/>
            <a:r>
              <a:rPr lang="de-AT" sz="1600" dirty="0" smtClean="0">
                <a:latin typeface="+mj-lt"/>
              </a:rPr>
              <a:t>leicht löschbar </a:t>
            </a:r>
          </a:p>
          <a:p>
            <a:pPr algn="ctr"/>
            <a:r>
              <a:rPr lang="de-AT" sz="1600" dirty="0" smtClean="0">
                <a:latin typeface="+mj-lt"/>
              </a:rPr>
              <a:t>sein</a:t>
            </a:r>
          </a:p>
        </p:txBody>
      </p:sp>
      <p:cxnSp>
        <p:nvCxnSpPr>
          <p:cNvPr id="22" name="Gerade Verbindung mit Pfeil 21"/>
          <p:cNvCxnSpPr/>
          <p:nvPr/>
        </p:nvCxnSpPr>
        <p:spPr bwMode="auto">
          <a:xfrm>
            <a:off x="6205307" y="2319427"/>
            <a:ext cx="34171" cy="293046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3" name="Textfeld 22"/>
          <p:cNvSpPr txBox="1"/>
          <p:nvPr/>
        </p:nvSpPr>
        <p:spPr>
          <a:xfrm>
            <a:off x="5286332" y="5256278"/>
            <a:ext cx="19062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1600" b="1" dirty="0" smtClean="0">
                <a:latin typeface="+mj-lt"/>
              </a:rPr>
              <a:t>Eintragungen</a:t>
            </a:r>
          </a:p>
          <a:p>
            <a:pPr algn="ctr"/>
            <a:r>
              <a:rPr lang="de-AT" sz="1600" dirty="0" smtClean="0">
                <a:latin typeface="+mj-lt"/>
              </a:rPr>
              <a:t>dürfen nicht </a:t>
            </a:r>
            <a:br>
              <a:rPr lang="de-AT" sz="1600" dirty="0" smtClean="0">
                <a:latin typeface="+mj-lt"/>
              </a:rPr>
            </a:br>
            <a:r>
              <a:rPr lang="de-AT" sz="1600" dirty="0" smtClean="0">
                <a:latin typeface="+mj-lt"/>
              </a:rPr>
              <a:t>unleserlich </a:t>
            </a:r>
          </a:p>
          <a:p>
            <a:pPr algn="ctr"/>
            <a:r>
              <a:rPr lang="de-AT" sz="1600" dirty="0" smtClean="0">
                <a:latin typeface="+mj-lt"/>
              </a:rPr>
              <a:t>gemacht werden</a:t>
            </a:r>
            <a:endParaRPr lang="de-AT" sz="1600" dirty="0">
              <a:latin typeface="+mj-lt"/>
            </a:endParaRPr>
          </a:p>
        </p:txBody>
      </p:sp>
      <p:cxnSp>
        <p:nvCxnSpPr>
          <p:cNvPr id="28" name="Gerade Verbindung mit Pfeil 27"/>
          <p:cNvCxnSpPr/>
          <p:nvPr/>
        </p:nvCxnSpPr>
        <p:spPr bwMode="auto">
          <a:xfrm>
            <a:off x="8266517" y="2272336"/>
            <a:ext cx="3842" cy="62041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9" name="Textfeld 28"/>
          <p:cNvSpPr txBox="1"/>
          <p:nvPr/>
        </p:nvSpPr>
        <p:spPr>
          <a:xfrm>
            <a:off x="7363227" y="2936495"/>
            <a:ext cx="20072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1600" b="1" dirty="0" smtClean="0">
                <a:latin typeface="+mj-lt"/>
              </a:rPr>
              <a:t>Zwischenräume</a:t>
            </a:r>
          </a:p>
          <a:p>
            <a:pPr algn="ctr"/>
            <a:r>
              <a:rPr lang="de-AT" sz="1600" dirty="0" smtClean="0">
                <a:latin typeface="+mj-lt"/>
              </a:rPr>
              <a:t>nicht leer lassen</a:t>
            </a:r>
          </a:p>
        </p:txBody>
      </p:sp>
    </p:spTree>
    <p:extLst>
      <p:ext uri="{BB962C8B-B14F-4D97-AF65-F5344CB8AC3E}">
        <p14:creationId xmlns:p14="http://schemas.microsoft.com/office/powerpoint/2010/main" val="896127427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http://derspeicherplatz.de/wp-content/myfotos/wd-passport-250-gbyte/Western%20Digital%20Passport%20Festplatte%20extern%20250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2169">
            <a:off x="5386596" y="898814"/>
            <a:ext cx="1296139" cy="1296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WordArt 3"/>
          <p:cNvSpPr>
            <a:spLocks noChangeArrowheads="1" noChangeShapeType="1" noTextEdit="1"/>
          </p:cNvSpPr>
          <p:nvPr/>
        </p:nvSpPr>
        <p:spPr bwMode="auto">
          <a:xfrm>
            <a:off x="1731963" y="7062788"/>
            <a:ext cx="233362" cy="200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AT" sz="1200" kern="10">
                <a:solidFill>
                  <a:srgbClr val="008000"/>
                </a:solidFill>
                <a:latin typeface="Wingdings"/>
              </a:rPr>
              <a:t>ü</a:t>
            </a:r>
          </a:p>
        </p:txBody>
      </p:sp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107950" y="141288"/>
            <a:ext cx="55483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 b="1" dirty="0" smtClean="0"/>
              <a:t>Führen von Büchern und Aufzeichnungen</a:t>
            </a:r>
            <a:endParaRPr lang="de-DE" altLang="de-DE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165979" y="2859551"/>
            <a:ext cx="181748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1600" b="1" dirty="0" smtClean="0"/>
              <a:t>Überblick</a:t>
            </a:r>
            <a:endParaRPr lang="de-AT" sz="1600" dirty="0"/>
          </a:p>
          <a:p>
            <a:pPr algn="ctr"/>
            <a:r>
              <a:rPr lang="de-AT" sz="1600" dirty="0" smtClean="0"/>
              <a:t>Aufzeichnungen</a:t>
            </a:r>
          </a:p>
          <a:p>
            <a:pPr algn="ctr"/>
            <a:r>
              <a:rPr lang="de-AT" sz="1600" dirty="0" smtClean="0"/>
              <a:t>&amp; Bücher über</a:t>
            </a:r>
          </a:p>
          <a:p>
            <a:pPr algn="ctr"/>
            <a:r>
              <a:rPr lang="de-AT" sz="1600" dirty="0" smtClean="0"/>
              <a:t>Geschäftsfälle </a:t>
            </a:r>
          </a:p>
          <a:p>
            <a:pPr algn="ctr"/>
            <a:r>
              <a:rPr lang="de-AT" sz="1600" dirty="0" smtClean="0"/>
              <a:t>müssen</a:t>
            </a:r>
          </a:p>
          <a:p>
            <a:pPr algn="ctr"/>
            <a:r>
              <a:rPr lang="de-AT" sz="1600" dirty="0" smtClean="0"/>
              <a:t>übersichtlich</a:t>
            </a:r>
          </a:p>
          <a:p>
            <a:pPr algn="ctr"/>
            <a:r>
              <a:rPr lang="de-AT" sz="1600" dirty="0" smtClean="0"/>
              <a:t>geführt werden</a:t>
            </a:r>
          </a:p>
        </p:txBody>
      </p:sp>
      <p:cxnSp>
        <p:nvCxnSpPr>
          <p:cNvPr id="4" name="Gerade Verbindung mit Pfeil 3"/>
          <p:cNvCxnSpPr/>
          <p:nvPr/>
        </p:nvCxnSpPr>
        <p:spPr bwMode="auto">
          <a:xfrm>
            <a:off x="1074722" y="2282424"/>
            <a:ext cx="0" cy="62236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5" name="Gerade Verbindung mit Pfeil 14"/>
          <p:cNvCxnSpPr>
            <a:endCxn id="17" idx="0"/>
          </p:cNvCxnSpPr>
          <p:nvPr/>
        </p:nvCxnSpPr>
        <p:spPr bwMode="auto">
          <a:xfrm>
            <a:off x="2509170" y="2216083"/>
            <a:ext cx="3843" cy="290169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7" name="Textfeld 16"/>
          <p:cNvSpPr txBox="1"/>
          <p:nvPr/>
        </p:nvSpPr>
        <p:spPr>
          <a:xfrm>
            <a:off x="1276136" y="5117779"/>
            <a:ext cx="24737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1600" b="1" dirty="0" smtClean="0"/>
              <a:t>Nachvollziehbarkeit</a:t>
            </a:r>
          </a:p>
          <a:p>
            <a:pPr algn="ctr"/>
            <a:r>
              <a:rPr lang="de-AT" sz="1600" dirty="0" smtClean="0"/>
              <a:t>Geschäftsfälle sollen</a:t>
            </a:r>
          </a:p>
          <a:p>
            <a:pPr algn="ctr"/>
            <a:r>
              <a:rPr lang="de-AT" sz="1600" dirty="0" smtClean="0"/>
              <a:t>nachvollziehbar sein</a:t>
            </a:r>
            <a:endParaRPr lang="de-AT" sz="1600" dirty="0"/>
          </a:p>
        </p:txBody>
      </p:sp>
      <p:cxnSp>
        <p:nvCxnSpPr>
          <p:cNvPr id="19" name="Gerade Verbindung mit Pfeil 18"/>
          <p:cNvCxnSpPr/>
          <p:nvPr/>
        </p:nvCxnSpPr>
        <p:spPr bwMode="auto">
          <a:xfrm>
            <a:off x="4257908" y="2239133"/>
            <a:ext cx="3842" cy="62041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1" name="Textfeld 20"/>
          <p:cNvSpPr txBox="1"/>
          <p:nvPr/>
        </p:nvSpPr>
        <p:spPr>
          <a:xfrm>
            <a:off x="3254702" y="2904790"/>
            <a:ext cx="23112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1600" b="1" dirty="0" smtClean="0"/>
              <a:t>Lebende Sprache</a:t>
            </a:r>
          </a:p>
          <a:p>
            <a:pPr algn="ctr"/>
            <a:r>
              <a:rPr lang="de-AT" sz="1600" dirty="0" smtClean="0"/>
              <a:t>Aufzeichnungen sind</a:t>
            </a:r>
          </a:p>
          <a:p>
            <a:pPr algn="ctr"/>
            <a:r>
              <a:rPr lang="de-AT" sz="1600" dirty="0" smtClean="0"/>
              <a:t>in einer lebenden</a:t>
            </a:r>
          </a:p>
          <a:p>
            <a:pPr algn="ctr"/>
            <a:r>
              <a:rPr lang="de-AT" sz="1600" dirty="0" smtClean="0"/>
              <a:t>Sprache zu führen</a:t>
            </a:r>
          </a:p>
        </p:txBody>
      </p:sp>
      <p:cxnSp>
        <p:nvCxnSpPr>
          <p:cNvPr id="22" name="Gerade Verbindung mit Pfeil 21"/>
          <p:cNvCxnSpPr/>
          <p:nvPr/>
        </p:nvCxnSpPr>
        <p:spPr bwMode="auto">
          <a:xfrm>
            <a:off x="6036378" y="2039720"/>
            <a:ext cx="34176" cy="293046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3" name="Textfeld 22"/>
          <p:cNvSpPr txBox="1"/>
          <p:nvPr/>
        </p:nvSpPr>
        <p:spPr>
          <a:xfrm>
            <a:off x="4348792" y="4970187"/>
            <a:ext cx="344036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1600" b="1" dirty="0" smtClean="0"/>
              <a:t>Datenträger</a:t>
            </a:r>
          </a:p>
          <a:p>
            <a:pPr algn="ctr"/>
            <a:r>
              <a:rPr lang="de-AT" sz="1600" dirty="0" smtClean="0"/>
              <a:t>dürfen verwendet werden</a:t>
            </a:r>
          </a:p>
          <a:p>
            <a:pPr algn="ctr"/>
            <a:endParaRPr lang="de-AT" sz="1600" dirty="0" smtClean="0"/>
          </a:p>
          <a:p>
            <a:pPr algn="ctr"/>
            <a:r>
              <a:rPr lang="de-AT" sz="1600" b="1" dirty="0" smtClean="0"/>
              <a:t>Elektronisches Radierverbot</a:t>
            </a:r>
          </a:p>
          <a:p>
            <a:pPr algn="ctr"/>
            <a:r>
              <a:rPr lang="de-AT" sz="1600" dirty="0" smtClean="0"/>
              <a:t>Veränderungen müssen </a:t>
            </a:r>
          </a:p>
          <a:p>
            <a:pPr algn="ctr"/>
            <a:r>
              <a:rPr lang="de-AT" sz="1600" dirty="0" smtClean="0"/>
              <a:t>ersichtlich sein</a:t>
            </a:r>
            <a:endParaRPr lang="de-AT" sz="1600" dirty="0"/>
          </a:p>
        </p:txBody>
      </p:sp>
      <p:cxnSp>
        <p:nvCxnSpPr>
          <p:cNvPr id="28" name="Gerade Verbindung mit Pfeil 27"/>
          <p:cNvCxnSpPr/>
          <p:nvPr/>
        </p:nvCxnSpPr>
        <p:spPr bwMode="auto">
          <a:xfrm>
            <a:off x="7553527" y="2184790"/>
            <a:ext cx="3842" cy="62041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9" name="Textfeld 28"/>
          <p:cNvSpPr txBox="1"/>
          <p:nvPr/>
        </p:nvSpPr>
        <p:spPr>
          <a:xfrm>
            <a:off x="6444889" y="2859551"/>
            <a:ext cx="22172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1600" b="1" dirty="0" smtClean="0"/>
              <a:t>Protokollierung</a:t>
            </a:r>
          </a:p>
          <a:p>
            <a:pPr algn="ctr"/>
            <a:r>
              <a:rPr lang="de-AT" sz="1600" dirty="0" smtClean="0"/>
              <a:t>der Datenerfassung</a:t>
            </a:r>
          </a:p>
          <a:p>
            <a:pPr algn="ctr"/>
            <a:r>
              <a:rPr lang="de-AT" sz="1600" dirty="0" smtClean="0"/>
              <a:t>und Änderungen</a:t>
            </a:r>
          </a:p>
          <a:p>
            <a:pPr algn="ctr"/>
            <a:r>
              <a:rPr lang="de-AT" sz="1600" dirty="0" smtClean="0"/>
              <a:t>ist notwendig</a:t>
            </a:r>
          </a:p>
        </p:txBody>
      </p:sp>
      <p:pic>
        <p:nvPicPr>
          <p:cNvPr id="106498" name="Picture 2" descr="http://www.biogasanlage-heinebach.de/kategorien/48_Projektskizze/dateien/Fragezeiche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07" y="688584"/>
            <a:ext cx="1631918" cy="159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00" name="Picture 4" descr="http://www.prokind.de/kinder/ausmalbilder/bilder/gif_5189-Text-Book-Cartoon-Character-With-A-Pointer-Royalty-Free-RF-Clipart-Imag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319" y="694915"/>
            <a:ext cx="1754756" cy="158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789" y="556723"/>
            <a:ext cx="1576722" cy="165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065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634" y="963475"/>
            <a:ext cx="1389063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065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675" y="1011633"/>
            <a:ext cx="1422040" cy="113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cxnSp>
        <p:nvCxnSpPr>
          <p:cNvPr id="25" name="Gerade Verbindung mit Pfeil 24"/>
          <p:cNvCxnSpPr/>
          <p:nvPr/>
        </p:nvCxnSpPr>
        <p:spPr bwMode="auto">
          <a:xfrm>
            <a:off x="9007295" y="2130288"/>
            <a:ext cx="34176" cy="293046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6" name="Textfeld 25"/>
          <p:cNvSpPr txBox="1"/>
          <p:nvPr/>
        </p:nvSpPr>
        <p:spPr>
          <a:xfrm>
            <a:off x="8041817" y="5060755"/>
            <a:ext cx="1879040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1600" b="1" dirty="0" smtClean="0"/>
              <a:t>Aufbewahrung</a:t>
            </a:r>
          </a:p>
          <a:p>
            <a:pPr algn="ctr"/>
            <a:r>
              <a:rPr lang="de-AT" sz="1600" dirty="0" smtClean="0"/>
              <a:t>Aufzeichnungen</a:t>
            </a:r>
          </a:p>
          <a:p>
            <a:pPr algn="ctr"/>
            <a:r>
              <a:rPr lang="de-AT" sz="1600" dirty="0" smtClean="0"/>
              <a:t>sind sieben</a:t>
            </a:r>
          </a:p>
          <a:p>
            <a:pPr algn="ctr"/>
            <a:r>
              <a:rPr lang="de-AT" sz="1600" dirty="0" smtClean="0"/>
              <a:t>Jahre </a:t>
            </a:r>
            <a:r>
              <a:rPr lang="de-AT" sz="1600" dirty="0" err="1" smtClean="0"/>
              <a:t>aufzube</a:t>
            </a:r>
            <a:r>
              <a:rPr lang="de-AT" sz="1600" dirty="0" smtClean="0"/>
              <a:t>-</a:t>
            </a:r>
          </a:p>
          <a:p>
            <a:pPr algn="ctr"/>
            <a:r>
              <a:rPr lang="de-AT" sz="1600" dirty="0" smtClean="0"/>
              <a:t>wahren</a:t>
            </a:r>
          </a:p>
        </p:txBody>
      </p:sp>
    </p:spTree>
    <p:extLst>
      <p:ext uri="{BB962C8B-B14F-4D97-AF65-F5344CB8AC3E}">
        <p14:creationId xmlns:p14="http://schemas.microsoft.com/office/powerpoint/2010/main" val="3300355069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107950" y="141288"/>
            <a:ext cx="66607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 b="1" dirty="0" smtClean="0"/>
              <a:t>Bezeichnung der Konten – Buchungen und Belege</a:t>
            </a:r>
            <a:endParaRPr lang="de-DE" altLang="de-DE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209374" y="3259171"/>
            <a:ext cx="32335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1600" b="1" dirty="0" smtClean="0">
                <a:latin typeface="+mj-lt"/>
              </a:rPr>
              <a:t>Bezeichnung der Konten</a:t>
            </a:r>
          </a:p>
          <a:p>
            <a:r>
              <a:rPr lang="de-AT" sz="1600" dirty="0" smtClean="0">
                <a:latin typeface="+mj-lt"/>
              </a:rPr>
              <a:t>soll erkennen lassen, welche</a:t>
            </a:r>
          </a:p>
          <a:p>
            <a:r>
              <a:rPr lang="de-AT" sz="1600" dirty="0" smtClean="0">
                <a:latin typeface="+mj-lt"/>
              </a:rPr>
              <a:t>Geschäftsfälle erfasst wurden</a:t>
            </a:r>
            <a:endParaRPr lang="de-AT" sz="1600" dirty="0">
              <a:latin typeface="+mj-lt"/>
            </a:endParaRPr>
          </a:p>
        </p:txBody>
      </p:sp>
      <p:cxnSp>
        <p:nvCxnSpPr>
          <p:cNvPr id="4" name="Gerade Verbindung mit Pfeil 3"/>
          <p:cNvCxnSpPr/>
          <p:nvPr/>
        </p:nvCxnSpPr>
        <p:spPr bwMode="auto">
          <a:xfrm>
            <a:off x="1826159" y="2636804"/>
            <a:ext cx="0" cy="62236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4850"/>
            <a:ext cx="6281590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198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966" y="704850"/>
            <a:ext cx="3069084" cy="3250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4" name="Textfeld 23"/>
          <p:cNvSpPr txBox="1"/>
          <p:nvPr/>
        </p:nvSpPr>
        <p:spPr>
          <a:xfrm>
            <a:off x="5822572" y="4554571"/>
            <a:ext cx="39324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1600" b="1" dirty="0" smtClean="0">
                <a:latin typeface="+mj-lt"/>
              </a:rPr>
              <a:t>Buchungen und Belege</a:t>
            </a:r>
          </a:p>
          <a:p>
            <a:r>
              <a:rPr lang="de-AT" sz="1600" dirty="0" smtClean="0">
                <a:latin typeface="+mj-lt"/>
              </a:rPr>
              <a:t>Der Zusammenhang zwischen Beleg</a:t>
            </a:r>
          </a:p>
          <a:p>
            <a:r>
              <a:rPr lang="de-AT" sz="1600" dirty="0" smtClean="0">
                <a:latin typeface="+mj-lt"/>
              </a:rPr>
              <a:t>und Buchung muss durch Verweise</a:t>
            </a:r>
          </a:p>
          <a:p>
            <a:r>
              <a:rPr lang="de-AT" sz="1600" dirty="0" smtClean="0">
                <a:latin typeface="+mj-lt"/>
              </a:rPr>
              <a:t>Erkennbar sein</a:t>
            </a:r>
            <a:endParaRPr lang="de-AT" sz="1600" dirty="0">
              <a:latin typeface="+mj-lt"/>
            </a:endParaRPr>
          </a:p>
        </p:txBody>
      </p:sp>
      <p:cxnSp>
        <p:nvCxnSpPr>
          <p:cNvPr id="25" name="Gerade Verbindung mit Pfeil 24"/>
          <p:cNvCxnSpPr/>
          <p:nvPr/>
        </p:nvCxnSpPr>
        <p:spPr bwMode="auto">
          <a:xfrm>
            <a:off x="7788809" y="3932204"/>
            <a:ext cx="0" cy="62236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485795301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moebel.at/uploads/pics/vao_Kueche_TEAM-7_1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4" y="5004429"/>
            <a:ext cx="2077173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107950" y="141288"/>
            <a:ext cx="85651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 sz="1600" b="1" dirty="0" smtClean="0"/>
              <a:t>Einnahmen- Ausgabenrechnung – Die </a:t>
            </a:r>
            <a:r>
              <a:rPr lang="de-DE" altLang="de-DE" sz="1600" b="1" dirty="0" smtClean="0">
                <a:solidFill>
                  <a:srgbClr val="FF0000"/>
                </a:solidFill>
              </a:rPr>
              <a:t>wichtigsten</a:t>
            </a:r>
            <a:r>
              <a:rPr lang="de-DE" altLang="de-DE" sz="1600" b="1" dirty="0" smtClean="0"/>
              <a:t> Ausgaben/Einnahmen</a:t>
            </a:r>
            <a:endParaRPr lang="de-DE" altLang="de-DE" sz="1600" b="1" dirty="0"/>
          </a:p>
        </p:txBody>
      </p:sp>
      <p:pic>
        <p:nvPicPr>
          <p:cNvPr id="1026" name="Picture 2" descr="http://upload.wikimedia.org/wikipedia/commons/thumb/a/a9/Mcdonalds-90s-logo.svg/2000px-Mcdonalds-90s-log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819150"/>
            <a:ext cx="2096422" cy="158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erold.at/FS/orgimg/4/7/7/299277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81"/>
          <a:stretch/>
        </p:blipFill>
        <p:spPr bwMode="auto">
          <a:xfrm>
            <a:off x="155575" y="2647950"/>
            <a:ext cx="2048797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kcdn.at/company/7809/423605/logo-team-7-nat--rlich-wohnen-gmbh.companybi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84" y="4931074"/>
            <a:ext cx="1857375" cy="57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789647"/>
              </p:ext>
            </p:extLst>
          </p:nvPr>
        </p:nvGraphicFramePr>
        <p:xfrm>
          <a:off x="2689225" y="719614"/>
          <a:ext cx="6604000" cy="1854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302000"/>
                <a:gridCol w="3302000"/>
              </a:tblGrid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Einnahmen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Ausgaben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el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324423"/>
              </p:ext>
            </p:extLst>
          </p:nvPr>
        </p:nvGraphicFramePr>
        <p:xfrm>
          <a:off x="2678112" y="2667635"/>
          <a:ext cx="6604000" cy="18948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302000"/>
                <a:gridCol w="3302000"/>
              </a:tblGrid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Einnahmen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Ausgaben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</a:tr>
              <a:tr h="39116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</a:tr>
              <a:tr h="39116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4" descr="http://www.herold.at/FS/orgimg/4/7/7/299277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9" r="4466" b="76000"/>
          <a:stretch/>
        </p:blipFill>
        <p:spPr bwMode="auto">
          <a:xfrm>
            <a:off x="117574" y="4095751"/>
            <a:ext cx="2155267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064700"/>
              </p:ext>
            </p:extLst>
          </p:nvPr>
        </p:nvGraphicFramePr>
        <p:xfrm>
          <a:off x="2678112" y="4821549"/>
          <a:ext cx="6604000" cy="18288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302000"/>
                <a:gridCol w="3302000"/>
              </a:tblGrid>
              <a:tr h="0">
                <a:tc>
                  <a:txBody>
                    <a:bodyPr/>
                    <a:lstStyle/>
                    <a:p>
                      <a:r>
                        <a:rPr lang="de-AT" dirty="0" smtClean="0"/>
                        <a:t>Einnahmen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Ausgaben</a:t>
                      </a:r>
                      <a:endParaRPr lang="de-AT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5411019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moebel.at/uploads/pics/vao_Kueche_TEAM-7_1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4" y="5004429"/>
            <a:ext cx="2077173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107950" y="141288"/>
            <a:ext cx="85651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 sz="1600" b="1" dirty="0" smtClean="0"/>
              <a:t>Einnahmen- Ausgabenrechnung – Die </a:t>
            </a:r>
            <a:r>
              <a:rPr lang="de-DE" altLang="de-DE" sz="1600" b="1" dirty="0" smtClean="0">
                <a:solidFill>
                  <a:srgbClr val="FF0000"/>
                </a:solidFill>
              </a:rPr>
              <a:t>wichtigsten</a:t>
            </a:r>
            <a:r>
              <a:rPr lang="de-DE" altLang="de-DE" sz="1600" b="1" dirty="0" smtClean="0"/>
              <a:t> Ausgaben/Einnahmen</a:t>
            </a:r>
            <a:endParaRPr lang="de-DE" altLang="de-DE" sz="1600" b="1" dirty="0"/>
          </a:p>
        </p:txBody>
      </p:sp>
      <p:pic>
        <p:nvPicPr>
          <p:cNvPr id="1026" name="Picture 2" descr="http://upload.wikimedia.org/wikipedia/commons/thumb/a/a9/Mcdonalds-90s-logo.svg/2000px-Mcdonalds-90s-log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819150"/>
            <a:ext cx="2096422" cy="158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erold.at/FS/orgimg/4/7/7/299277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81"/>
          <a:stretch/>
        </p:blipFill>
        <p:spPr bwMode="auto">
          <a:xfrm>
            <a:off x="155575" y="2647950"/>
            <a:ext cx="2048797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kcdn.at/company/7809/423605/logo-team-7-nat--rlich-wohnen-gmbh.companybi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84" y="4931074"/>
            <a:ext cx="1857375" cy="57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594807"/>
              </p:ext>
            </p:extLst>
          </p:nvPr>
        </p:nvGraphicFramePr>
        <p:xfrm>
          <a:off x="2689225" y="719614"/>
          <a:ext cx="6604000" cy="1854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073275"/>
                <a:gridCol w="4530725"/>
              </a:tblGrid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Einnahmen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Ausgaben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Verkäufe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Werbung, Wareneinkauf</a:t>
                      </a:r>
                      <a:r>
                        <a:rPr lang="de-AT" baseline="0" dirty="0" smtClean="0"/>
                        <a:t> Lebensmittel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Burger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Miete,</a:t>
                      </a:r>
                      <a:r>
                        <a:rPr lang="de-AT" baseline="0" dirty="0" smtClean="0"/>
                        <a:t> Gehälter, 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Getränke etc.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el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612804"/>
              </p:ext>
            </p:extLst>
          </p:nvPr>
        </p:nvGraphicFramePr>
        <p:xfrm>
          <a:off x="2678112" y="2667635"/>
          <a:ext cx="6604000" cy="18948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227263"/>
                <a:gridCol w="4376737"/>
              </a:tblGrid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Einnahmen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Ausgaben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Mitgliedsbeiträge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Reinigung/Techniker, Personal, 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Getränke Bar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Miete, Wasser (Dusche)…</a:t>
                      </a:r>
                      <a:endParaRPr lang="de-AT" dirty="0"/>
                    </a:p>
                  </a:txBody>
                  <a:tcPr/>
                </a:tc>
              </a:tr>
              <a:tr h="39116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</a:tr>
              <a:tr h="39116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4" descr="http://www.herold.at/FS/orgimg/4/7/7/299277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9" r="4466" b="76000"/>
          <a:stretch/>
        </p:blipFill>
        <p:spPr bwMode="auto">
          <a:xfrm>
            <a:off x="117574" y="4095751"/>
            <a:ext cx="2155267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474319"/>
              </p:ext>
            </p:extLst>
          </p:nvPr>
        </p:nvGraphicFramePr>
        <p:xfrm>
          <a:off x="2678112" y="4821549"/>
          <a:ext cx="6604000" cy="18288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322513"/>
                <a:gridCol w="4281487"/>
              </a:tblGrid>
              <a:tr h="0">
                <a:tc>
                  <a:txBody>
                    <a:bodyPr/>
                    <a:lstStyle/>
                    <a:p>
                      <a:r>
                        <a:rPr lang="de-AT" dirty="0" smtClean="0"/>
                        <a:t>Einnahmen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Ausgaben</a:t>
                      </a:r>
                      <a:endParaRPr lang="de-AT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AT" dirty="0" smtClean="0"/>
                        <a:t>Verkäufe/Umsatz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Einkauf Holz, Personalkosten, </a:t>
                      </a:r>
                      <a:endParaRPr lang="de-AT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AT" dirty="0" smtClean="0"/>
                        <a:t>Möbel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Energiekosten, Transportkosten…</a:t>
                      </a:r>
                      <a:endParaRPr lang="de-AT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8326587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107950" y="141288"/>
            <a:ext cx="596669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 sz="1600" b="1" dirty="0" smtClean="0"/>
              <a:t>Belege als Grundlage der Aufzeichnung - Buchung</a:t>
            </a:r>
            <a:endParaRPr lang="de-DE" altLang="de-DE" sz="1600" b="1" dirty="0"/>
          </a:p>
        </p:txBody>
      </p:sp>
      <p:sp>
        <p:nvSpPr>
          <p:cNvPr id="21" name="AutoShape 395"/>
          <p:cNvSpPr>
            <a:spLocks noChangeArrowheads="1"/>
          </p:cNvSpPr>
          <p:nvPr/>
        </p:nvSpPr>
        <p:spPr bwMode="auto">
          <a:xfrm>
            <a:off x="2067361" y="1881981"/>
            <a:ext cx="1666875" cy="595312"/>
          </a:xfrm>
          <a:prstGeom prst="rightArrow">
            <a:avLst>
              <a:gd name="adj1" fmla="val 50000"/>
              <a:gd name="adj2" fmla="val 140013"/>
            </a:avLst>
          </a:prstGeom>
          <a:gradFill rotWithShape="0">
            <a:gsLst>
              <a:gs pos="0">
                <a:schemeClr val="bg1"/>
              </a:gs>
              <a:gs pos="100000">
                <a:srgbClr val="99009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de-AT" altLang="de-DE"/>
          </a:p>
        </p:txBody>
      </p:sp>
      <p:sp>
        <p:nvSpPr>
          <p:cNvPr id="22" name="AutoShape 396"/>
          <p:cNvSpPr>
            <a:spLocks noChangeArrowheads="1"/>
          </p:cNvSpPr>
          <p:nvPr/>
        </p:nvSpPr>
        <p:spPr bwMode="auto">
          <a:xfrm>
            <a:off x="6125011" y="1881981"/>
            <a:ext cx="1666875" cy="595312"/>
          </a:xfrm>
          <a:prstGeom prst="rightArrow">
            <a:avLst>
              <a:gd name="adj1" fmla="val 50000"/>
              <a:gd name="adj2" fmla="val 140013"/>
            </a:avLst>
          </a:prstGeom>
          <a:gradFill rotWithShape="0">
            <a:gsLst>
              <a:gs pos="0">
                <a:schemeClr val="bg1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de-AT" altLang="de-DE"/>
          </a:p>
        </p:txBody>
      </p:sp>
      <p:sp>
        <p:nvSpPr>
          <p:cNvPr id="23" name="Rectangle 397"/>
          <p:cNvSpPr>
            <a:spLocks noChangeArrowheads="1"/>
          </p:cNvSpPr>
          <p:nvPr/>
        </p:nvSpPr>
        <p:spPr bwMode="auto">
          <a:xfrm>
            <a:off x="2164199" y="1567656"/>
            <a:ext cx="1770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/>
              <a:t>Wareneinkauf</a:t>
            </a:r>
          </a:p>
        </p:txBody>
      </p:sp>
      <p:sp>
        <p:nvSpPr>
          <p:cNvPr id="24" name="Rectangle 398"/>
          <p:cNvSpPr>
            <a:spLocks noChangeArrowheads="1"/>
          </p:cNvSpPr>
          <p:nvPr/>
        </p:nvSpPr>
        <p:spPr bwMode="auto">
          <a:xfrm>
            <a:off x="6266299" y="1594643"/>
            <a:ext cx="1790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/>
              <a:t>Warenverkauf</a:t>
            </a:r>
          </a:p>
        </p:txBody>
      </p:sp>
      <p:pic>
        <p:nvPicPr>
          <p:cNvPr id="25" name="Picture 406" descr="Lieferant Kop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74" y="807243"/>
            <a:ext cx="1852612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407"/>
          <p:cNvGrpSpPr>
            <a:grpSpLocks/>
          </p:cNvGrpSpPr>
          <p:nvPr/>
        </p:nvGrpSpPr>
        <p:grpSpPr bwMode="auto">
          <a:xfrm>
            <a:off x="3970774" y="846931"/>
            <a:ext cx="2244725" cy="1389062"/>
            <a:chOff x="4021" y="668"/>
            <a:chExt cx="1414" cy="875"/>
          </a:xfrm>
        </p:grpSpPr>
        <p:pic>
          <p:nvPicPr>
            <p:cNvPr id="27" name="Picture 408" descr="lamr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85" r="6006" b="10458"/>
            <a:stretch>
              <a:fillRect/>
            </a:stretch>
          </p:blipFill>
          <p:spPr bwMode="auto">
            <a:xfrm>
              <a:off x="4021" y="668"/>
              <a:ext cx="1414" cy="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 Box 409"/>
            <p:cNvSpPr txBox="1">
              <a:spLocks noChangeArrowheads="1"/>
            </p:cNvSpPr>
            <p:nvPr/>
          </p:nvSpPr>
          <p:spPr bwMode="auto">
            <a:xfrm>
              <a:off x="4987" y="681"/>
              <a:ext cx="427" cy="239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lang="de-DE" altLang="de-DE"/>
                <a:t>WIR</a:t>
              </a:r>
            </a:p>
          </p:txBody>
        </p:sp>
      </p:grpSp>
      <p:sp>
        <p:nvSpPr>
          <p:cNvPr id="29" name="Text Box 410"/>
          <p:cNvSpPr txBox="1">
            <a:spLocks noChangeArrowheads="1"/>
          </p:cNvSpPr>
          <p:nvPr/>
        </p:nvSpPr>
        <p:spPr bwMode="auto">
          <a:xfrm>
            <a:off x="300474" y="1727993"/>
            <a:ext cx="1209675" cy="379413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>
                <a:solidFill>
                  <a:schemeClr val="bg1"/>
                </a:solidFill>
              </a:rPr>
              <a:t>Lieferant</a:t>
            </a:r>
          </a:p>
        </p:txBody>
      </p:sp>
      <p:pic>
        <p:nvPicPr>
          <p:cNvPr id="30" name="Picture 412" descr="rentner-mit-einkaufswa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836" y="837406"/>
            <a:ext cx="13255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413"/>
          <p:cNvSpPr txBox="1">
            <a:spLocks noChangeArrowheads="1"/>
          </p:cNvSpPr>
          <p:nvPr/>
        </p:nvSpPr>
        <p:spPr bwMode="auto">
          <a:xfrm>
            <a:off x="8525311" y="2270918"/>
            <a:ext cx="923925" cy="379413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/>
              <a:t>Kunde</a:t>
            </a:r>
          </a:p>
        </p:txBody>
      </p:sp>
      <p:sp>
        <p:nvSpPr>
          <p:cNvPr id="32" name="Rectangle 397"/>
          <p:cNvSpPr>
            <a:spLocks noChangeArrowheads="1"/>
          </p:cNvSpPr>
          <p:nvPr/>
        </p:nvSpPr>
        <p:spPr bwMode="auto">
          <a:xfrm>
            <a:off x="1842904" y="2488491"/>
            <a:ext cx="966611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 dirty="0" smtClean="0"/>
              <a:t>Belege</a:t>
            </a:r>
            <a:endParaRPr lang="de-DE" altLang="de-DE" dirty="0"/>
          </a:p>
        </p:txBody>
      </p:sp>
      <p:sp>
        <p:nvSpPr>
          <p:cNvPr id="2" name="Rechteck 1"/>
          <p:cNvSpPr/>
          <p:nvPr/>
        </p:nvSpPr>
        <p:spPr bwMode="auto">
          <a:xfrm>
            <a:off x="793479" y="2894011"/>
            <a:ext cx="3065463" cy="75318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4" name="Rechteck 33"/>
          <p:cNvSpPr/>
          <p:nvPr/>
        </p:nvSpPr>
        <p:spPr bwMode="auto">
          <a:xfrm>
            <a:off x="793477" y="3675061"/>
            <a:ext cx="3065463" cy="75318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5" name="Rectangle 397"/>
          <p:cNvSpPr>
            <a:spLocks noChangeArrowheads="1"/>
          </p:cNvSpPr>
          <p:nvPr/>
        </p:nvSpPr>
        <p:spPr bwMode="auto">
          <a:xfrm>
            <a:off x="7442813" y="2525798"/>
            <a:ext cx="966611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 dirty="0" smtClean="0"/>
              <a:t>Belege</a:t>
            </a:r>
            <a:endParaRPr lang="de-DE" altLang="de-DE" dirty="0"/>
          </a:p>
        </p:txBody>
      </p:sp>
      <p:sp>
        <p:nvSpPr>
          <p:cNvPr id="36" name="Rechteck 35"/>
          <p:cNvSpPr/>
          <p:nvPr/>
        </p:nvSpPr>
        <p:spPr bwMode="auto">
          <a:xfrm>
            <a:off x="6393388" y="2942516"/>
            <a:ext cx="3065463" cy="75318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40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37" name="Rechteck 36"/>
          <p:cNvSpPr/>
          <p:nvPr/>
        </p:nvSpPr>
        <p:spPr bwMode="auto">
          <a:xfrm>
            <a:off x="6393386" y="3723566"/>
            <a:ext cx="3065463" cy="75318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2" name="Rechteck 41"/>
          <p:cNvSpPr/>
          <p:nvPr/>
        </p:nvSpPr>
        <p:spPr bwMode="auto">
          <a:xfrm>
            <a:off x="3560404" y="4714167"/>
            <a:ext cx="3065463" cy="74365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3" name="Rechteck 42"/>
          <p:cNvSpPr/>
          <p:nvPr/>
        </p:nvSpPr>
        <p:spPr bwMode="auto">
          <a:xfrm>
            <a:off x="3560404" y="5495217"/>
            <a:ext cx="3065463" cy="74365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96767117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107950" y="141288"/>
            <a:ext cx="596669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 sz="1600" b="1" dirty="0" smtClean="0"/>
              <a:t>Belege als Grundlage der Aufzeichnung - Buchung</a:t>
            </a:r>
            <a:endParaRPr lang="de-DE" altLang="de-DE" sz="1600" b="1" dirty="0"/>
          </a:p>
        </p:txBody>
      </p:sp>
      <p:sp>
        <p:nvSpPr>
          <p:cNvPr id="21" name="AutoShape 395"/>
          <p:cNvSpPr>
            <a:spLocks noChangeArrowheads="1"/>
          </p:cNvSpPr>
          <p:nvPr/>
        </p:nvSpPr>
        <p:spPr bwMode="auto">
          <a:xfrm>
            <a:off x="2067361" y="1881981"/>
            <a:ext cx="1666875" cy="595312"/>
          </a:xfrm>
          <a:prstGeom prst="rightArrow">
            <a:avLst>
              <a:gd name="adj1" fmla="val 50000"/>
              <a:gd name="adj2" fmla="val 140013"/>
            </a:avLst>
          </a:prstGeom>
          <a:gradFill rotWithShape="0">
            <a:gsLst>
              <a:gs pos="0">
                <a:schemeClr val="bg1"/>
              </a:gs>
              <a:gs pos="100000">
                <a:srgbClr val="99009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de-AT" altLang="de-DE"/>
          </a:p>
        </p:txBody>
      </p:sp>
      <p:sp>
        <p:nvSpPr>
          <p:cNvPr id="22" name="AutoShape 396"/>
          <p:cNvSpPr>
            <a:spLocks noChangeArrowheads="1"/>
          </p:cNvSpPr>
          <p:nvPr/>
        </p:nvSpPr>
        <p:spPr bwMode="auto">
          <a:xfrm>
            <a:off x="6125011" y="1881981"/>
            <a:ext cx="1666875" cy="595312"/>
          </a:xfrm>
          <a:prstGeom prst="rightArrow">
            <a:avLst>
              <a:gd name="adj1" fmla="val 50000"/>
              <a:gd name="adj2" fmla="val 140013"/>
            </a:avLst>
          </a:prstGeom>
          <a:gradFill rotWithShape="0">
            <a:gsLst>
              <a:gs pos="0">
                <a:schemeClr val="bg1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de-AT" altLang="de-DE"/>
          </a:p>
        </p:txBody>
      </p:sp>
      <p:sp>
        <p:nvSpPr>
          <p:cNvPr id="23" name="Rectangle 397"/>
          <p:cNvSpPr>
            <a:spLocks noChangeArrowheads="1"/>
          </p:cNvSpPr>
          <p:nvPr/>
        </p:nvSpPr>
        <p:spPr bwMode="auto">
          <a:xfrm>
            <a:off x="2164199" y="1567656"/>
            <a:ext cx="1770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/>
              <a:t>Wareneinkauf</a:t>
            </a:r>
          </a:p>
        </p:txBody>
      </p:sp>
      <p:sp>
        <p:nvSpPr>
          <p:cNvPr id="24" name="Rectangle 398"/>
          <p:cNvSpPr>
            <a:spLocks noChangeArrowheads="1"/>
          </p:cNvSpPr>
          <p:nvPr/>
        </p:nvSpPr>
        <p:spPr bwMode="auto">
          <a:xfrm>
            <a:off x="6266299" y="1594643"/>
            <a:ext cx="1790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/>
              <a:t>Warenverkauf</a:t>
            </a:r>
          </a:p>
        </p:txBody>
      </p:sp>
      <p:pic>
        <p:nvPicPr>
          <p:cNvPr id="25" name="Picture 406" descr="Lieferant Kop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74" y="807243"/>
            <a:ext cx="1852612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407"/>
          <p:cNvGrpSpPr>
            <a:grpSpLocks/>
          </p:cNvGrpSpPr>
          <p:nvPr/>
        </p:nvGrpSpPr>
        <p:grpSpPr bwMode="auto">
          <a:xfrm>
            <a:off x="3970774" y="846931"/>
            <a:ext cx="2244725" cy="1389062"/>
            <a:chOff x="4021" y="668"/>
            <a:chExt cx="1414" cy="875"/>
          </a:xfrm>
        </p:grpSpPr>
        <p:pic>
          <p:nvPicPr>
            <p:cNvPr id="27" name="Picture 408" descr="lamr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85" r="6006" b="10458"/>
            <a:stretch>
              <a:fillRect/>
            </a:stretch>
          </p:blipFill>
          <p:spPr bwMode="auto">
            <a:xfrm>
              <a:off x="4021" y="668"/>
              <a:ext cx="1414" cy="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 Box 409"/>
            <p:cNvSpPr txBox="1">
              <a:spLocks noChangeArrowheads="1"/>
            </p:cNvSpPr>
            <p:nvPr/>
          </p:nvSpPr>
          <p:spPr bwMode="auto">
            <a:xfrm>
              <a:off x="4987" y="681"/>
              <a:ext cx="427" cy="239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lang="de-DE" altLang="de-DE"/>
                <a:t>WIR</a:t>
              </a:r>
            </a:p>
          </p:txBody>
        </p:sp>
      </p:grpSp>
      <p:sp>
        <p:nvSpPr>
          <p:cNvPr id="29" name="Text Box 410"/>
          <p:cNvSpPr txBox="1">
            <a:spLocks noChangeArrowheads="1"/>
          </p:cNvSpPr>
          <p:nvPr/>
        </p:nvSpPr>
        <p:spPr bwMode="auto">
          <a:xfrm>
            <a:off x="300474" y="1727993"/>
            <a:ext cx="1209675" cy="379413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>
                <a:solidFill>
                  <a:schemeClr val="bg1"/>
                </a:solidFill>
              </a:rPr>
              <a:t>Lieferant</a:t>
            </a:r>
          </a:p>
        </p:txBody>
      </p:sp>
      <p:pic>
        <p:nvPicPr>
          <p:cNvPr id="30" name="Picture 412" descr="rentner-mit-einkaufswa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836" y="837406"/>
            <a:ext cx="13255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413"/>
          <p:cNvSpPr txBox="1">
            <a:spLocks noChangeArrowheads="1"/>
          </p:cNvSpPr>
          <p:nvPr/>
        </p:nvSpPr>
        <p:spPr bwMode="auto">
          <a:xfrm>
            <a:off x="8525311" y="2270918"/>
            <a:ext cx="923925" cy="379413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/>
              <a:t>Kunde</a:t>
            </a:r>
          </a:p>
        </p:txBody>
      </p:sp>
      <p:sp>
        <p:nvSpPr>
          <p:cNvPr id="32" name="Rectangle 397"/>
          <p:cNvSpPr>
            <a:spLocks noChangeArrowheads="1"/>
          </p:cNvSpPr>
          <p:nvPr/>
        </p:nvSpPr>
        <p:spPr bwMode="auto">
          <a:xfrm>
            <a:off x="1842904" y="2488491"/>
            <a:ext cx="966611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 dirty="0" smtClean="0"/>
              <a:t>Belege</a:t>
            </a:r>
            <a:endParaRPr lang="de-DE" altLang="de-DE" dirty="0"/>
          </a:p>
        </p:txBody>
      </p:sp>
      <p:sp>
        <p:nvSpPr>
          <p:cNvPr id="2" name="Rechteck 1"/>
          <p:cNvSpPr/>
          <p:nvPr/>
        </p:nvSpPr>
        <p:spPr bwMode="auto">
          <a:xfrm>
            <a:off x="793479" y="2894012"/>
            <a:ext cx="3065463" cy="62865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Eingangsrechnung - E</a:t>
            </a:r>
            <a:endParaRPr kumimoji="0" lang="de-AT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400" dirty="0" smtClean="0"/>
              <a:t>Wir erhalten eine Rechnung</a:t>
            </a:r>
            <a:endParaRPr kumimoji="0" lang="de-A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4" name="Rechteck 33"/>
          <p:cNvSpPr/>
          <p:nvPr/>
        </p:nvSpPr>
        <p:spPr bwMode="auto">
          <a:xfrm>
            <a:off x="793477" y="3675062"/>
            <a:ext cx="3065463" cy="62865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</a:rPr>
              <a:t>Kassabeleg - K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400" dirty="0" smtClean="0"/>
              <a:t>Wir zahlen bar</a:t>
            </a:r>
            <a:endParaRPr kumimoji="0" lang="de-A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5" name="Rectangle 397"/>
          <p:cNvSpPr>
            <a:spLocks noChangeArrowheads="1"/>
          </p:cNvSpPr>
          <p:nvPr/>
        </p:nvSpPr>
        <p:spPr bwMode="auto">
          <a:xfrm>
            <a:off x="7442813" y="2525798"/>
            <a:ext cx="966611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 dirty="0" smtClean="0"/>
              <a:t>Belege</a:t>
            </a:r>
            <a:endParaRPr lang="de-DE" altLang="de-DE" dirty="0"/>
          </a:p>
        </p:txBody>
      </p:sp>
      <p:sp>
        <p:nvSpPr>
          <p:cNvPr id="36" name="Rechteck 35"/>
          <p:cNvSpPr/>
          <p:nvPr/>
        </p:nvSpPr>
        <p:spPr bwMode="auto">
          <a:xfrm>
            <a:off x="6393388" y="2942517"/>
            <a:ext cx="3065463" cy="62865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Verdana" pitchFamily="34" charset="0"/>
              </a:rPr>
              <a:t>Ausgangsrechnung - AR</a:t>
            </a:r>
            <a:endParaRPr kumimoji="0" lang="de-AT" sz="1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400" dirty="0" smtClean="0"/>
              <a:t>Wir versenden eine Rechnung</a:t>
            </a:r>
            <a:endParaRPr kumimoji="0" lang="de-AT" sz="140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37" name="Rechteck 36"/>
          <p:cNvSpPr/>
          <p:nvPr/>
        </p:nvSpPr>
        <p:spPr bwMode="auto">
          <a:xfrm>
            <a:off x="6393386" y="3723567"/>
            <a:ext cx="3065463" cy="62865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Verdana" pitchFamily="34" charset="0"/>
              </a:rPr>
              <a:t>Kassabeleg - K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400" dirty="0" smtClean="0"/>
              <a:t>Der Kunde bezahlt bar</a:t>
            </a:r>
            <a:endParaRPr kumimoji="0" lang="de-A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2" name="Rechteck 41"/>
          <p:cNvSpPr/>
          <p:nvPr/>
        </p:nvSpPr>
        <p:spPr bwMode="auto">
          <a:xfrm>
            <a:off x="3560404" y="4714167"/>
            <a:ext cx="3065463" cy="62865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Verdana" pitchFamily="34" charset="0"/>
              </a:rPr>
              <a:t>Bankbeleg - B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400" dirty="0" smtClean="0"/>
              <a:t>Kontoauszug</a:t>
            </a:r>
            <a:endParaRPr kumimoji="0" lang="de-A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3" name="Rechteck 42"/>
          <p:cNvSpPr/>
          <p:nvPr/>
        </p:nvSpPr>
        <p:spPr bwMode="auto">
          <a:xfrm>
            <a:off x="3560404" y="5495217"/>
            <a:ext cx="3065463" cy="62865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Verdana" pitchFamily="34" charset="0"/>
              </a:rPr>
              <a:t>Sonstiger Beleg - 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400" dirty="0" smtClean="0"/>
              <a:t>Gutschriften</a:t>
            </a:r>
            <a:endParaRPr kumimoji="0" lang="de-A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03100678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 descr="professionals5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17"/>
          <a:stretch>
            <a:fillRect/>
          </a:stretch>
        </p:blipFill>
        <p:spPr bwMode="auto">
          <a:xfrm>
            <a:off x="3810000" y="4181475"/>
            <a:ext cx="2255838" cy="264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47624" y="155576"/>
            <a:ext cx="39561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/>
              <a:t>Aufgaben des Rechnungswesens</a:t>
            </a:r>
          </a:p>
        </p:txBody>
      </p:sp>
      <p:sp>
        <p:nvSpPr>
          <p:cNvPr id="7172" name="Text Box 20"/>
          <p:cNvSpPr txBox="1">
            <a:spLocks noChangeArrowheads="1"/>
          </p:cNvSpPr>
          <p:nvPr/>
        </p:nvSpPr>
        <p:spPr bwMode="auto">
          <a:xfrm>
            <a:off x="765176" y="906463"/>
            <a:ext cx="1962150" cy="747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endParaRPr lang="de-DE" altLang="de-DE" sz="1200" dirty="0">
              <a:latin typeface="Arial" charset="0"/>
            </a:endParaRPr>
          </a:p>
        </p:txBody>
      </p:sp>
      <p:sp>
        <p:nvSpPr>
          <p:cNvPr id="7173" name="Text Box 21"/>
          <p:cNvSpPr txBox="1">
            <a:spLocks noChangeArrowheads="1"/>
          </p:cNvSpPr>
          <p:nvPr/>
        </p:nvSpPr>
        <p:spPr bwMode="auto">
          <a:xfrm>
            <a:off x="692150" y="2274888"/>
            <a:ext cx="2016125" cy="1871662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e-DE" altLang="de-DE" sz="1500"/>
              <a:t>Aufzeichnung aller betrieblichen </a:t>
            </a:r>
          </a:p>
          <a:p>
            <a:pPr eaLnBrk="1" hangingPunct="1"/>
            <a:r>
              <a:rPr lang="de-DE" altLang="de-DE" sz="1500"/>
              <a:t>Vorgänge</a:t>
            </a:r>
          </a:p>
          <a:p>
            <a:pPr eaLnBrk="1" hangingPunct="1"/>
            <a:endParaRPr lang="de-DE" altLang="de-DE" sz="1500"/>
          </a:p>
          <a:p>
            <a:pPr eaLnBrk="1" hangingPunct="1"/>
            <a:r>
              <a:rPr lang="de-DE" altLang="de-DE" sz="1500"/>
              <a:t>Information für interessierte Personen</a:t>
            </a:r>
          </a:p>
          <a:p>
            <a:pPr eaLnBrk="1" hangingPunct="1"/>
            <a:endParaRPr lang="de-DE" altLang="de-DE" sz="1500"/>
          </a:p>
        </p:txBody>
      </p:sp>
      <p:sp>
        <p:nvSpPr>
          <p:cNvPr id="7174" name="Text Box 22"/>
          <p:cNvSpPr txBox="1">
            <a:spLocks noChangeArrowheads="1"/>
          </p:cNvSpPr>
          <p:nvPr/>
        </p:nvSpPr>
        <p:spPr bwMode="auto">
          <a:xfrm>
            <a:off x="2852738" y="2274888"/>
            <a:ext cx="2016125" cy="1871662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e-DE" altLang="de-DE" sz="1500" dirty="0"/>
              <a:t>Bereitstellung von Unterlagen für die Steuerung </a:t>
            </a:r>
            <a:r>
              <a:rPr lang="de-DE" altLang="de-DE" sz="1500" dirty="0" smtClean="0"/>
              <a:t>betrieblicher </a:t>
            </a:r>
            <a:r>
              <a:rPr lang="de-DE" altLang="de-DE" sz="1500" dirty="0"/>
              <a:t>Vorgänge</a:t>
            </a:r>
          </a:p>
          <a:p>
            <a:pPr eaLnBrk="1" hangingPunct="1"/>
            <a:endParaRPr lang="de-DE" altLang="de-DE" sz="1500" dirty="0"/>
          </a:p>
        </p:txBody>
      </p:sp>
      <p:sp>
        <p:nvSpPr>
          <p:cNvPr id="7175" name="Text Box 23"/>
          <p:cNvSpPr txBox="1">
            <a:spLocks noChangeArrowheads="1"/>
          </p:cNvSpPr>
          <p:nvPr/>
        </p:nvSpPr>
        <p:spPr bwMode="auto">
          <a:xfrm>
            <a:off x="5013326" y="2274888"/>
            <a:ext cx="2087563" cy="1871662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e-DE" altLang="de-DE" sz="1500"/>
              <a:t>Kontrolle der Wirt-schaftlichkeit und  Rentabilität</a:t>
            </a:r>
          </a:p>
          <a:p>
            <a:pPr eaLnBrk="1" hangingPunct="1"/>
            <a:endParaRPr lang="de-DE" altLang="de-DE" sz="1500"/>
          </a:p>
          <a:p>
            <a:pPr eaLnBrk="1" hangingPunct="1"/>
            <a:r>
              <a:rPr lang="de-DE" altLang="de-DE" sz="1500"/>
              <a:t>Überwachung des betrieblichen Ge-schehens</a:t>
            </a:r>
          </a:p>
          <a:p>
            <a:pPr eaLnBrk="1" hangingPunct="1"/>
            <a:endParaRPr lang="de-DE" altLang="de-DE" sz="1500"/>
          </a:p>
        </p:txBody>
      </p:sp>
      <p:sp>
        <p:nvSpPr>
          <p:cNvPr id="7176" name="Text Box 24"/>
          <p:cNvSpPr txBox="1">
            <a:spLocks noChangeArrowheads="1"/>
          </p:cNvSpPr>
          <p:nvPr/>
        </p:nvSpPr>
        <p:spPr bwMode="auto">
          <a:xfrm>
            <a:off x="7245350" y="2274888"/>
            <a:ext cx="2016125" cy="1871662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e-AT" altLang="de-DE" sz="1500"/>
              <a:t>Aufbau eines Berichtswesen zur aktuellen Information für die Unternehmens-leitung</a:t>
            </a:r>
            <a:endParaRPr lang="de-DE" altLang="de-DE" sz="1500"/>
          </a:p>
        </p:txBody>
      </p:sp>
      <p:sp>
        <p:nvSpPr>
          <p:cNvPr id="7177" name="AutoShape 25"/>
          <p:cNvSpPr>
            <a:spLocks noChangeArrowheads="1"/>
          </p:cNvSpPr>
          <p:nvPr/>
        </p:nvSpPr>
        <p:spPr bwMode="auto">
          <a:xfrm>
            <a:off x="1484313" y="1770063"/>
            <a:ext cx="342900" cy="3429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de-AT" altLang="de-DE"/>
          </a:p>
        </p:txBody>
      </p:sp>
      <p:sp>
        <p:nvSpPr>
          <p:cNvPr id="7178" name="AutoShape 26"/>
          <p:cNvSpPr>
            <a:spLocks noChangeArrowheads="1"/>
          </p:cNvSpPr>
          <p:nvPr/>
        </p:nvSpPr>
        <p:spPr bwMode="auto">
          <a:xfrm>
            <a:off x="8108951" y="1770063"/>
            <a:ext cx="342900" cy="3429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de-AT" altLang="de-DE"/>
          </a:p>
        </p:txBody>
      </p:sp>
      <p:sp>
        <p:nvSpPr>
          <p:cNvPr id="7179" name="AutoShape 27"/>
          <p:cNvSpPr>
            <a:spLocks noChangeArrowheads="1"/>
          </p:cNvSpPr>
          <p:nvPr/>
        </p:nvSpPr>
        <p:spPr bwMode="auto">
          <a:xfrm>
            <a:off x="5876926" y="1770063"/>
            <a:ext cx="342900" cy="3429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de-AT" altLang="de-DE"/>
          </a:p>
        </p:txBody>
      </p:sp>
      <p:sp>
        <p:nvSpPr>
          <p:cNvPr id="7180" name="AutoShape 28"/>
          <p:cNvSpPr>
            <a:spLocks noChangeArrowheads="1"/>
          </p:cNvSpPr>
          <p:nvPr/>
        </p:nvSpPr>
        <p:spPr bwMode="auto">
          <a:xfrm>
            <a:off x="3716339" y="1770063"/>
            <a:ext cx="342900" cy="3429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de-AT" altLang="de-DE"/>
          </a:p>
        </p:txBody>
      </p:sp>
      <p:sp>
        <p:nvSpPr>
          <p:cNvPr id="7181" name="Text Box 29"/>
          <p:cNvSpPr txBox="1">
            <a:spLocks noChangeArrowheads="1"/>
          </p:cNvSpPr>
          <p:nvPr/>
        </p:nvSpPr>
        <p:spPr bwMode="auto">
          <a:xfrm>
            <a:off x="2924176" y="906463"/>
            <a:ext cx="1962150" cy="747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endParaRPr lang="de-DE" altLang="de-DE" sz="1500" dirty="0">
              <a:latin typeface="Arial" charset="0"/>
            </a:endParaRPr>
          </a:p>
        </p:txBody>
      </p:sp>
      <p:sp>
        <p:nvSpPr>
          <p:cNvPr id="7182" name="Text Box 30"/>
          <p:cNvSpPr txBox="1">
            <a:spLocks noChangeArrowheads="1"/>
          </p:cNvSpPr>
          <p:nvPr/>
        </p:nvSpPr>
        <p:spPr bwMode="auto">
          <a:xfrm>
            <a:off x="5084764" y="906463"/>
            <a:ext cx="1962150" cy="747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endParaRPr lang="de-DE" altLang="de-DE" sz="600" b="1" dirty="0"/>
          </a:p>
        </p:txBody>
      </p:sp>
      <p:sp>
        <p:nvSpPr>
          <p:cNvPr id="7183" name="Text Box 31"/>
          <p:cNvSpPr txBox="1">
            <a:spLocks noChangeArrowheads="1"/>
          </p:cNvSpPr>
          <p:nvPr/>
        </p:nvSpPr>
        <p:spPr bwMode="auto">
          <a:xfrm>
            <a:off x="7245351" y="906463"/>
            <a:ext cx="1962150" cy="747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endParaRPr lang="de-DE" altLang="de-DE" sz="600" b="1" dirty="0"/>
          </a:p>
        </p:txBody>
      </p:sp>
      <p:sp>
        <p:nvSpPr>
          <p:cNvPr id="7184" name="Rectangle 1091"/>
          <p:cNvSpPr>
            <a:spLocks noChangeArrowheads="1"/>
          </p:cNvSpPr>
          <p:nvPr/>
        </p:nvSpPr>
        <p:spPr bwMode="auto">
          <a:xfrm>
            <a:off x="74614" y="85725"/>
            <a:ext cx="9685337" cy="484188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de-AT" altLang="de-DE"/>
          </a:p>
        </p:txBody>
      </p:sp>
      <p:pic>
        <p:nvPicPr>
          <p:cNvPr id="7185" name="Grafik 19" descr="bauerpoint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109538"/>
            <a:ext cx="12017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787529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107950" y="141288"/>
            <a:ext cx="49151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 sz="1600" b="1" dirty="0" smtClean="0"/>
              <a:t>Belegerkennung – Analyse eines Beleges</a:t>
            </a:r>
            <a:endParaRPr lang="de-DE" altLang="de-DE" sz="1600" b="1" dirty="0"/>
          </a:p>
        </p:txBody>
      </p:sp>
      <p:grpSp>
        <p:nvGrpSpPr>
          <p:cNvPr id="26" name="Group 407"/>
          <p:cNvGrpSpPr>
            <a:grpSpLocks/>
          </p:cNvGrpSpPr>
          <p:nvPr/>
        </p:nvGrpSpPr>
        <p:grpSpPr bwMode="auto">
          <a:xfrm>
            <a:off x="107950" y="704056"/>
            <a:ext cx="2244725" cy="1389062"/>
            <a:chOff x="4021" y="668"/>
            <a:chExt cx="1414" cy="875"/>
          </a:xfrm>
        </p:grpSpPr>
        <p:pic>
          <p:nvPicPr>
            <p:cNvPr id="27" name="Picture 408" descr="lamr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85" r="6006" b="10458"/>
            <a:stretch>
              <a:fillRect/>
            </a:stretch>
          </p:blipFill>
          <p:spPr bwMode="auto">
            <a:xfrm>
              <a:off x="4021" y="668"/>
              <a:ext cx="1414" cy="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 Box 409"/>
            <p:cNvSpPr txBox="1">
              <a:spLocks noChangeArrowheads="1"/>
            </p:cNvSpPr>
            <p:nvPr/>
          </p:nvSpPr>
          <p:spPr bwMode="auto">
            <a:xfrm>
              <a:off x="4987" y="681"/>
              <a:ext cx="427" cy="239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lang="de-DE" altLang="de-DE"/>
                <a:t>WIR</a:t>
              </a:r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2447924" y="704056"/>
            <a:ext cx="6057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 smtClean="0"/>
              <a:t>Unser Unternehmen: </a:t>
            </a:r>
            <a:r>
              <a:rPr lang="de-AT" sz="1400" dirty="0" err="1" smtClean="0"/>
              <a:t>Lamron</a:t>
            </a:r>
            <a:r>
              <a:rPr lang="de-AT" sz="1400" dirty="0" smtClean="0"/>
              <a:t> – Handel mit Notebooks &amp; </a:t>
            </a:r>
            <a:r>
              <a:rPr lang="de-AT" sz="1400" dirty="0" err="1" smtClean="0"/>
              <a:t>Tablets</a:t>
            </a:r>
            <a:endParaRPr lang="de-AT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814" y="1222970"/>
            <a:ext cx="6068084" cy="5467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3" name="Textfeld 32"/>
          <p:cNvSpPr txBox="1"/>
          <p:nvPr/>
        </p:nvSpPr>
        <p:spPr>
          <a:xfrm>
            <a:off x="107950" y="2058193"/>
            <a:ext cx="3279937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b="1" dirty="0" smtClean="0">
                <a:solidFill>
                  <a:srgbClr val="FF0000"/>
                </a:solidFill>
              </a:rPr>
              <a:t>Fragen:</a:t>
            </a:r>
          </a:p>
          <a:p>
            <a:endParaRPr lang="de-AT" sz="1400" dirty="0" smtClean="0"/>
          </a:p>
          <a:p>
            <a:r>
              <a:rPr lang="de-AT" sz="1400" dirty="0" smtClean="0"/>
              <a:t>Verkäufer:</a:t>
            </a:r>
          </a:p>
          <a:p>
            <a:endParaRPr lang="de-AT" sz="1400" dirty="0"/>
          </a:p>
          <a:p>
            <a:r>
              <a:rPr lang="de-AT" sz="1400" dirty="0" smtClean="0"/>
              <a:t>Käufer:</a:t>
            </a:r>
          </a:p>
          <a:p>
            <a:endParaRPr lang="de-AT" sz="1400" dirty="0"/>
          </a:p>
          <a:p>
            <a:r>
              <a:rPr lang="de-AT" sz="1400" dirty="0" smtClean="0"/>
              <a:t>Rechnungsdatum:</a:t>
            </a:r>
          </a:p>
          <a:p>
            <a:endParaRPr lang="de-AT" sz="1400" dirty="0"/>
          </a:p>
          <a:p>
            <a:r>
              <a:rPr lang="de-AT" sz="1400" dirty="0" smtClean="0"/>
              <a:t>Lieferdatum:</a:t>
            </a:r>
          </a:p>
          <a:p>
            <a:endParaRPr lang="de-AT" sz="1400" dirty="0" smtClean="0"/>
          </a:p>
          <a:p>
            <a:r>
              <a:rPr lang="de-AT" sz="1400" dirty="0" smtClean="0"/>
              <a:t>Nettopreis</a:t>
            </a:r>
          </a:p>
          <a:p>
            <a:endParaRPr lang="de-AT" sz="1400" dirty="0"/>
          </a:p>
          <a:p>
            <a:r>
              <a:rPr lang="de-AT" sz="1400" dirty="0" smtClean="0"/>
              <a:t>Bank des Verkäufers:</a:t>
            </a:r>
          </a:p>
          <a:p>
            <a:endParaRPr lang="de-AT" sz="1400" dirty="0" smtClean="0"/>
          </a:p>
          <a:p>
            <a:r>
              <a:rPr lang="de-AT" sz="1400" dirty="0" smtClean="0"/>
              <a:t>Steuerbetrag:</a:t>
            </a:r>
          </a:p>
          <a:p>
            <a:endParaRPr lang="de-AT" sz="1400" dirty="0"/>
          </a:p>
          <a:p>
            <a:r>
              <a:rPr lang="de-AT" sz="1400" dirty="0" smtClean="0"/>
              <a:t>Bis wann muss spätestens bezahlt</a:t>
            </a:r>
          </a:p>
          <a:p>
            <a:r>
              <a:rPr lang="de-AT" sz="1400" dirty="0" smtClean="0"/>
              <a:t>werden?</a:t>
            </a:r>
          </a:p>
          <a:p>
            <a:endParaRPr lang="de-AT" sz="1400" dirty="0"/>
          </a:p>
          <a:p>
            <a:r>
              <a:rPr lang="de-AT" sz="1400" dirty="0" smtClean="0"/>
              <a:t>Kundennummer:</a:t>
            </a:r>
          </a:p>
        </p:txBody>
      </p:sp>
    </p:spTree>
    <p:extLst>
      <p:ext uri="{BB962C8B-B14F-4D97-AF65-F5344CB8AC3E}">
        <p14:creationId xmlns:p14="http://schemas.microsoft.com/office/powerpoint/2010/main" val="3633743023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3" t="13281" r="22708" b="6770"/>
          <a:stretch>
            <a:fillRect/>
          </a:stretch>
        </p:blipFill>
        <p:spPr bwMode="auto">
          <a:xfrm>
            <a:off x="12700" y="673100"/>
            <a:ext cx="427037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17926" name="Rectangle 166"/>
          <p:cNvSpPr>
            <a:spLocks noChangeArrowheads="1"/>
          </p:cNvSpPr>
          <p:nvPr/>
        </p:nvSpPr>
        <p:spPr bwMode="auto">
          <a:xfrm>
            <a:off x="111125" y="133350"/>
            <a:ext cx="4587875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Rechnungen – formale Bestimmungen</a:t>
            </a:r>
          </a:p>
        </p:txBody>
      </p:sp>
      <p:sp>
        <p:nvSpPr>
          <p:cNvPr id="19460" name="Rectangle 172"/>
          <p:cNvSpPr>
            <a:spLocks noChangeArrowheads="1"/>
          </p:cNvSpPr>
          <p:nvPr/>
        </p:nvSpPr>
        <p:spPr bwMode="auto">
          <a:xfrm>
            <a:off x="5232400" y="563563"/>
            <a:ext cx="39370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1400" b="1"/>
              <a:t>Kleinbetragsrechnungen</a:t>
            </a:r>
          </a:p>
          <a:p>
            <a:r>
              <a:rPr lang="de-DE" altLang="de-DE" sz="1400"/>
              <a:t>Bei Rechnungen, deren Gesamtbetrag (Entgelt und Umsatzsteuer) </a:t>
            </a:r>
            <a:r>
              <a:rPr lang="de-DE" altLang="de-DE" sz="1400" b="1"/>
              <a:t>€ </a:t>
            </a:r>
            <a:r>
              <a:rPr lang="de-DE" altLang="de-DE" sz="1400"/>
              <a:t>400,— nicht übersteigt, genügen neben dem Ausstellungsdatum folgende Angaben:</a:t>
            </a:r>
          </a:p>
        </p:txBody>
      </p:sp>
      <p:sp>
        <p:nvSpPr>
          <p:cNvPr id="19461" name="Rectangle 1091"/>
          <p:cNvSpPr>
            <a:spLocks noChangeArrowheads="1"/>
          </p:cNvSpPr>
          <p:nvPr/>
        </p:nvSpPr>
        <p:spPr bwMode="auto">
          <a:xfrm>
            <a:off x="74613" y="85725"/>
            <a:ext cx="9685337" cy="484188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AT" altLang="de-DE"/>
          </a:p>
        </p:txBody>
      </p:sp>
      <p:pic>
        <p:nvPicPr>
          <p:cNvPr id="19462" name="Grafik 8" descr="bauerpoint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109538"/>
            <a:ext cx="12017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563" y="1943100"/>
            <a:ext cx="2093912" cy="45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9464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1485900"/>
            <a:ext cx="2700338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946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3276600"/>
            <a:ext cx="2601912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6013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541338"/>
            <a:ext cx="7439025" cy="630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Rectangle 1091"/>
          <p:cNvSpPr>
            <a:spLocks noChangeArrowheads="1"/>
          </p:cNvSpPr>
          <p:nvPr/>
        </p:nvSpPr>
        <p:spPr bwMode="auto">
          <a:xfrm>
            <a:off x="74613" y="85725"/>
            <a:ext cx="4521200" cy="484188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AT" altLang="de-DE" sz="1400" b="1" dirty="0" smtClean="0">
                <a:latin typeface="Calibri" pitchFamily="34" charset="0"/>
              </a:rPr>
              <a:t>Belege</a:t>
            </a:r>
            <a:endParaRPr lang="de-AT" altLang="de-DE" sz="1400" b="1" dirty="0">
              <a:latin typeface="Calibri" pitchFamily="34" charset="0"/>
            </a:endParaRPr>
          </a:p>
        </p:txBody>
      </p:sp>
      <p:pic>
        <p:nvPicPr>
          <p:cNvPr id="2052" name="Grafik 8" descr="bauerpoin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142875"/>
            <a:ext cx="1071563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Ellipse 20"/>
          <p:cNvSpPr/>
          <p:nvPr/>
        </p:nvSpPr>
        <p:spPr>
          <a:xfrm>
            <a:off x="452438" y="5857875"/>
            <a:ext cx="285750" cy="2857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22" name="Ellipse 21"/>
          <p:cNvSpPr/>
          <p:nvPr/>
        </p:nvSpPr>
        <p:spPr>
          <a:xfrm>
            <a:off x="738188" y="5857875"/>
            <a:ext cx="285750" cy="2857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23" name="Ellipse 22"/>
          <p:cNvSpPr/>
          <p:nvPr/>
        </p:nvSpPr>
        <p:spPr>
          <a:xfrm>
            <a:off x="1023938" y="5857875"/>
            <a:ext cx="285750" cy="2857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24" name="Ellipse 23"/>
          <p:cNvSpPr/>
          <p:nvPr/>
        </p:nvSpPr>
        <p:spPr>
          <a:xfrm>
            <a:off x="1308100" y="5857875"/>
            <a:ext cx="285750" cy="2857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 dirty="0">
              <a:solidFill>
                <a:srgbClr val="FF0000"/>
              </a:solidFill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1593850" y="5857875"/>
            <a:ext cx="285750" cy="2857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26" name="Ellipse 25"/>
          <p:cNvSpPr/>
          <p:nvPr/>
        </p:nvSpPr>
        <p:spPr>
          <a:xfrm>
            <a:off x="1879600" y="5857875"/>
            <a:ext cx="285750" cy="2857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27" name="Ellipse 26"/>
          <p:cNvSpPr/>
          <p:nvPr/>
        </p:nvSpPr>
        <p:spPr>
          <a:xfrm>
            <a:off x="2381250" y="5857875"/>
            <a:ext cx="285750" cy="2857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28" name="Ellipse 27"/>
          <p:cNvSpPr/>
          <p:nvPr/>
        </p:nvSpPr>
        <p:spPr>
          <a:xfrm>
            <a:off x="2667000" y="5857875"/>
            <a:ext cx="285750" cy="2857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29" name="Ellipse 28"/>
          <p:cNvSpPr/>
          <p:nvPr/>
        </p:nvSpPr>
        <p:spPr>
          <a:xfrm>
            <a:off x="2952750" y="5857875"/>
            <a:ext cx="285750" cy="2857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30" name="Ellipse 29"/>
          <p:cNvSpPr/>
          <p:nvPr/>
        </p:nvSpPr>
        <p:spPr>
          <a:xfrm>
            <a:off x="3238500" y="5857875"/>
            <a:ext cx="285750" cy="2857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2063" name="Textfeld 31"/>
          <p:cNvSpPr txBox="1">
            <a:spLocks noChangeArrowheads="1"/>
          </p:cNvSpPr>
          <p:nvPr/>
        </p:nvSpPr>
        <p:spPr bwMode="auto">
          <a:xfrm>
            <a:off x="381000" y="5500688"/>
            <a:ext cx="909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AT" altLang="de-DE">
                <a:latin typeface="Calibri" pitchFamily="34" charset="0"/>
              </a:rPr>
              <a:t>Lösung:</a:t>
            </a:r>
          </a:p>
        </p:txBody>
      </p:sp>
      <p:pic>
        <p:nvPicPr>
          <p:cNvPr id="2064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380"/>
          <a:stretch>
            <a:fillRect/>
          </a:stretch>
        </p:blipFill>
        <p:spPr bwMode="auto">
          <a:xfrm>
            <a:off x="28575" y="827088"/>
            <a:ext cx="3873500" cy="139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20"/>
          <a:stretch>
            <a:fillRect/>
          </a:stretch>
        </p:blipFill>
        <p:spPr bwMode="auto">
          <a:xfrm>
            <a:off x="-9525" y="2957513"/>
            <a:ext cx="387350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Ellipse 43"/>
          <p:cNvSpPr/>
          <p:nvPr/>
        </p:nvSpPr>
        <p:spPr>
          <a:xfrm>
            <a:off x="5360988" y="717550"/>
            <a:ext cx="234950" cy="2365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45" name="Ellipse 44"/>
          <p:cNvSpPr/>
          <p:nvPr/>
        </p:nvSpPr>
        <p:spPr>
          <a:xfrm>
            <a:off x="6151563" y="2625725"/>
            <a:ext cx="236537" cy="2365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46" name="Ellipse 45"/>
          <p:cNvSpPr/>
          <p:nvPr/>
        </p:nvSpPr>
        <p:spPr>
          <a:xfrm>
            <a:off x="6699250" y="3152775"/>
            <a:ext cx="236538" cy="2365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47" name="Ellipse 46"/>
          <p:cNvSpPr/>
          <p:nvPr/>
        </p:nvSpPr>
        <p:spPr>
          <a:xfrm>
            <a:off x="5405438" y="3502025"/>
            <a:ext cx="190500" cy="19208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48" name="Ellipse 47"/>
          <p:cNvSpPr/>
          <p:nvPr/>
        </p:nvSpPr>
        <p:spPr>
          <a:xfrm>
            <a:off x="5083175" y="4797425"/>
            <a:ext cx="236538" cy="234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50" name="Ellipse 49"/>
          <p:cNvSpPr/>
          <p:nvPr/>
        </p:nvSpPr>
        <p:spPr>
          <a:xfrm>
            <a:off x="4059238" y="2930525"/>
            <a:ext cx="192087" cy="1905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51" name="Ellipse 50"/>
          <p:cNvSpPr/>
          <p:nvPr/>
        </p:nvSpPr>
        <p:spPr>
          <a:xfrm>
            <a:off x="5368925" y="1265238"/>
            <a:ext cx="236538" cy="23653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52" name="Ellipse 51"/>
          <p:cNvSpPr/>
          <p:nvPr/>
        </p:nvSpPr>
        <p:spPr>
          <a:xfrm>
            <a:off x="3476625" y="2357438"/>
            <a:ext cx="236538" cy="234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54" name="Ellipse 53"/>
          <p:cNvSpPr/>
          <p:nvPr/>
        </p:nvSpPr>
        <p:spPr>
          <a:xfrm>
            <a:off x="7789863" y="5051425"/>
            <a:ext cx="234950" cy="2365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55" name="Ellipse 54"/>
          <p:cNvSpPr/>
          <p:nvPr/>
        </p:nvSpPr>
        <p:spPr>
          <a:xfrm>
            <a:off x="8588375" y="3702050"/>
            <a:ext cx="236538" cy="23653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38258190"/>
      </p:ext>
    </p:extLst>
  </p:cSld>
  <p:clrMapOvr>
    <a:masterClrMapping/>
  </p:clrMapOvr>
  <p:transition spd="med"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91"/>
          <p:cNvSpPr>
            <a:spLocks noChangeArrowheads="1"/>
          </p:cNvSpPr>
          <p:nvPr/>
        </p:nvSpPr>
        <p:spPr bwMode="auto">
          <a:xfrm>
            <a:off x="74613" y="85725"/>
            <a:ext cx="4521200" cy="484188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AT" altLang="de-DE" sz="1400" b="1">
                <a:latin typeface="Calibri" pitchFamily="34" charset="0"/>
              </a:rPr>
              <a:t>Lösungen</a:t>
            </a:r>
          </a:p>
        </p:txBody>
      </p:sp>
      <p:pic>
        <p:nvPicPr>
          <p:cNvPr id="3075" name="Grafik 8" descr="bauerpoin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142875"/>
            <a:ext cx="1071563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hteck 1"/>
          <p:cNvSpPr>
            <a:spLocks noChangeArrowheads="1"/>
          </p:cNvSpPr>
          <p:nvPr/>
        </p:nvSpPr>
        <p:spPr bwMode="auto">
          <a:xfrm>
            <a:off x="258763" y="1592263"/>
            <a:ext cx="93345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200">
                <a:solidFill>
                  <a:srgbClr val="FF0000"/>
                </a:solidFill>
              </a:rPr>
              <a:t>Originalbeleg</a:t>
            </a:r>
            <a:r>
              <a:rPr lang="de-DE" altLang="de-DE" sz="1200"/>
              <a:t> Urbeleg</a:t>
            </a:r>
          </a:p>
          <a:p>
            <a:pPr eaLnBrk="1" hangingPunct="1"/>
            <a:r>
              <a:rPr lang="de-DE" altLang="de-DE" sz="1200">
                <a:solidFill>
                  <a:srgbClr val="FF0000"/>
                </a:solidFill>
              </a:rPr>
              <a:t>Ersatzbeleg</a:t>
            </a:r>
            <a:r>
              <a:rPr lang="de-DE" altLang="de-DE" sz="1200"/>
              <a:t> Duplikat</a:t>
            </a:r>
          </a:p>
          <a:p>
            <a:pPr eaLnBrk="1" hangingPunct="1"/>
            <a:r>
              <a:rPr lang="de-DE" altLang="de-DE" sz="1200">
                <a:solidFill>
                  <a:srgbClr val="FF0000"/>
                </a:solidFill>
              </a:rPr>
              <a:t>Einzelbeleg</a:t>
            </a:r>
            <a:r>
              <a:rPr lang="de-DE" altLang="de-DE" sz="1200"/>
              <a:t> betrifft nur einen Geschäftsfall</a:t>
            </a:r>
          </a:p>
          <a:p>
            <a:pPr eaLnBrk="1" hangingPunct="1"/>
            <a:r>
              <a:rPr lang="de-DE" altLang="de-DE" sz="1200">
                <a:solidFill>
                  <a:srgbClr val="FF0000"/>
                </a:solidFill>
              </a:rPr>
              <a:t>Sammelbeleg</a:t>
            </a:r>
            <a:r>
              <a:rPr lang="de-DE" altLang="de-DE" sz="1200"/>
              <a:t> betrifft mehrere Geschäftsfälle</a:t>
            </a:r>
          </a:p>
          <a:p>
            <a:pPr eaLnBrk="1" hangingPunct="1"/>
            <a:r>
              <a:rPr lang="de-DE" altLang="de-DE" sz="1200">
                <a:solidFill>
                  <a:srgbClr val="FF0000"/>
                </a:solidFill>
              </a:rPr>
              <a:t>Beleg</a:t>
            </a:r>
            <a:r>
              <a:rPr lang="de-DE" altLang="de-DE" sz="1200"/>
              <a:t> Keine Buchung ohne ...</a:t>
            </a:r>
          </a:p>
          <a:p>
            <a:pPr eaLnBrk="1" hangingPunct="1"/>
            <a:r>
              <a:rPr lang="de-DE" altLang="de-DE" sz="1200">
                <a:solidFill>
                  <a:srgbClr val="FF0000"/>
                </a:solidFill>
              </a:rPr>
              <a:t>Urkunde</a:t>
            </a:r>
            <a:r>
              <a:rPr lang="de-DE" altLang="de-DE" sz="1200"/>
              <a:t> Ein Beleg ist wie eine ... zu behandeln</a:t>
            </a:r>
          </a:p>
          <a:p>
            <a:pPr eaLnBrk="1" hangingPunct="1"/>
            <a:r>
              <a:rPr lang="de-DE" altLang="de-DE" sz="1200">
                <a:solidFill>
                  <a:srgbClr val="FF0000"/>
                </a:solidFill>
              </a:rPr>
              <a:t>Vorkontierung</a:t>
            </a:r>
            <a:r>
              <a:rPr lang="de-DE" altLang="de-DE" sz="1200"/>
              <a:t> Vermerk der Verbuchung auf dem Beleg</a:t>
            </a:r>
          </a:p>
          <a:p>
            <a:pPr eaLnBrk="1" hangingPunct="1"/>
            <a:r>
              <a:rPr lang="de-DE" altLang="de-DE" sz="1200">
                <a:solidFill>
                  <a:srgbClr val="FF0000"/>
                </a:solidFill>
              </a:rPr>
              <a:t>sieben</a:t>
            </a:r>
            <a:r>
              <a:rPr lang="de-DE" altLang="de-DE" sz="1200"/>
              <a:t> Aufbewahrungszeit eines Beleges (in Worten)</a:t>
            </a:r>
          </a:p>
          <a:p>
            <a:pPr eaLnBrk="1" hangingPunct="1"/>
            <a:r>
              <a:rPr lang="de-DE" altLang="de-DE" sz="1200">
                <a:solidFill>
                  <a:srgbClr val="FF0000"/>
                </a:solidFill>
              </a:rPr>
              <a:t>Eingangsrechnung</a:t>
            </a:r>
            <a:r>
              <a:rPr lang="de-DE" altLang="de-DE" sz="1200"/>
              <a:t> Beleg vom Lieferanten</a:t>
            </a:r>
          </a:p>
          <a:p>
            <a:pPr eaLnBrk="1" hangingPunct="1"/>
            <a:r>
              <a:rPr lang="de-DE" altLang="de-DE" sz="1200">
                <a:solidFill>
                  <a:srgbClr val="FF0000"/>
                </a:solidFill>
              </a:rPr>
              <a:t>Ausgangsrechnung</a:t>
            </a:r>
            <a:r>
              <a:rPr lang="de-DE" altLang="de-DE" sz="1200"/>
              <a:t> Beleg an den Kunden</a:t>
            </a:r>
          </a:p>
          <a:p>
            <a:pPr eaLnBrk="1" hangingPunct="1"/>
            <a:r>
              <a:rPr lang="de-DE" altLang="de-DE" sz="1200">
                <a:solidFill>
                  <a:srgbClr val="FF0000"/>
                </a:solidFill>
              </a:rPr>
              <a:t>Kassabeleg</a:t>
            </a:r>
            <a:r>
              <a:rPr lang="de-DE" altLang="de-DE" sz="1200"/>
              <a:t> Wird mit "K" abgekürzt</a:t>
            </a:r>
          </a:p>
          <a:p>
            <a:pPr eaLnBrk="1" hangingPunct="1"/>
            <a:r>
              <a:rPr lang="de-DE" altLang="de-DE" sz="1200">
                <a:solidFill>
                  <a:srgbClr val="FF0000"/>
                </a:solidFill>
              </a:rPr>
              <a:t>Bankbeleg</a:t>
            </a:r>
            <a:r>
              <a:rPr lang="de-DE" altLang="de-DE" sz="1200"/>
              <a:t> Wird mit "B" abgekürzt</a:t>
            </a:r>
          </a:p>
          <a:p>
            <a:pPr eaLnBrk="1" hangingPunct="1"/>
            <a:r>
              <a:rPr lang="de-DE" altLang="de-DE" sz="1200">
                <a:solidFill>
                  <a:srgbClr val="FF0000"/>
                </a:solidFill>
              </a:rPr>
              <a:t>Beleganfall</a:t>
            </a:r>
            <a:r>
              <a:rPr lang="de-DE" altLang="de-DE" sz="1200"/>
              <a:t> Erster Schritt in der Belegbearbeitung</a:t>
            </a:r>
          </a:p>
          <a:p>
            <a:pPr eaLnBrk="1" hangingPunct="1"/>
            <a:r>
              <a:rPr lang="de-DE" altLang="de-DE" sz="1200">
                <a:solidFill>
                  <a:srgbClr val="FF0000"/>
                </a:solidFill>
              </a:rPr>
              <a:t>Ablage</a:t>
            </a:r>
            <a:r>
              <a:rPr lang="de-DE" altLang="de-DE" sz="1200"/>
              <a:t> letzter Schritt in der Belegbearbeitung</a:t>
            </a:r>
          </a:p>
          <a:p>
            <a:pPr eaLnBrk="1" hangingPunct="1"/>
            <a:r>
              <a:rPr lang="de-DE" altLang="de-DE" sz="1200">
                <a:solidFill>
                  <a:srgbClr val="FF0000"/>
                </a:solidFill>
              </a:rPr>
              <a:t>Sammelbelege</a:t>
            </a:r>
            <a:r>
              <a:rPr lang="de-DE" altLang="de-DE" sz="1200"/>
              <a:t> umfassen mehrere Geschäftsfälle</a:t>
            </a:r>
          </a:p>
          <a:p>
            <a:pPr eaLnBrk="1" hangingPunct="1"/>
            <a:r>
              <a:rPr lang="de-DE" altLang="de-DE" sz="1200">
                <a:solidFill>
                  <a:srgbClr val="FF0000"/>
                </a:solidFill>
              </a:rPr>
              <a:t>Interner</a:t>
            </a:r>
            <a:r>
              <a:rPr lang="de-DE" altLang="de-DE" sz="1200"/>
              <a:t> ...Beleg betrifft einen innerbetrieblichen Vorgang</a:t>
            </a:r>
          </a:p>
          <a:p>
            <a:pPr eaLnBrk="1" hangingPunct="1"/>
            <a:endParaRPr lang="de-DE" altLang="de-DE" sz="1200"/>
          </a:p>
          <a:p>
            <a:pPr eaLnBrk="1" hangingPunct="1"/>
            <a:r>
              <a:rPr lang="de-DE" altLang="de-DE" sz="1200"/>
              <a:t>Lösung: Stefan Raab</a:t>
            </a:r>
          </a:p>
        </p:txBody>
      </p:sp>
    </p:spTree>
    <p:extLst>
      <p:ext uri="{BB962C8B-B14F-4D97-AF65-F5344CB8AC3E}">
        <p14:creationId xmlns:p14="http://schemas.microsoft.com/office/powerpoint/2010/main" val="2853079567"/>
      </p:ext>
    </p:extLst>
  </p:cSld>
  <p:clrMapOvr>
    <a:masterClrMapping/>
  </p:clrMapOvr>
  <p:transition spd="med"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546225" y="3446463"/>
            <a:ext cx="2859088" cy="12144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35000"/>
              </a:lnSpc>
            </a:pPr>
            <a:r>
              <a:rPr lang="de-DE" altLang="de-DE">
                <a:solidFill>
                  <a:srgbClr val="FFFF00"/>
                </a:solidFill>
              </a:rPr>
              <a:t>:	                      </a:t>
            </a:r>
          </a:p>
          <a:p>
            <a:pPr>
              <a:lnSpc>
                <a:spcPct val="135000"/>
              </a:lnSpc>
            </a:pPr>
            <a:endParaRPr lang="de-DE" altLang="de-DE">
              <a:solidFill>
                <a:srgbClr val="FFFF00"/>
              </a:solidFill>
            </a:endParaRPr>
          </a:p>
          <a:p>
            <a:pPr>
              <a:lnSpc>
                <a:spcPct val="135000"/>
              </a:lnSpc>
            </a:pPr>
            <a:endParaRPr lang="de-DE" altLang="de-DE">
              <a:solidFill>
                <a:srgbClr val="FFFF00"/>
              </a:solidFill>
            </a:endParaRPr>
          </a:p>
        </p:txBody>
      </p:sp>
      <p:sp>
        <p:nvSpPr>
          <p:cNvPr id="21507" name="Rectangle 7"/>
          <p:cNvSpPr>
            <a:spLocks noChangeArrowheads="1"/>
          </p:cNvSpPr>
          <p:nvPr/>
        </p:nvSpPr>
        <p:spPr bwMode="auto">
          <a:xfrm>
            <a:off x="2028825" y="2965450"/>
            <a:ext cx="1965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2800">
                <a:solidFill>
                  <a:srgbClr val="990099"/>
                </a:solidFill>
              </a:rPr>
              <a:t>Wir zahlen:</a:t>
            </a:r>
          </a:p>
        </p:txBody>
      </p:sp>
      <p:sp>
        <p:nvSpPr>
          <p:cNvPr id="21508" name="Rectangle 8"/>
          <p:cNvSpPr>
            <a:spLocks noChangeArrowheads="1"/>
          </p:cNvSpPr>
          <p:nvPr/>
        </p:nvSpPr>
        <p:spPr bwMode="auto">
          <a:xfrm>
            <a:off x="6022975" y="2857500"/>
            <a:ext cx="22034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35000"/>
              </a:lnSpc>
            </a:pPr>
            <a:r>
              <a:rPr lang="de-DE" altLang="de-DE" sz="2800">
                <a:solidFill>
                  <a:schemeClr val="accent1"/>
                </a:solidFill>
              </a:rPr>
              <a:t>Wir erhalten:</a:t>
            </a:r>
          </a:p>
        </p:txBody>
      </p:sp>
      <p:sp>
        <p:nvSpPr>
          <p:cNvPr id="21509" name="Line 10"/>
          <p:cNvSpPr>
            <a:spLocks noChangeShapeType="1"/>
          </p:cNvSpPr>
          <p:nvPr/>
        </p:nvSpPr>
        <p:spPr bwMode="auto">
          <a:xfrm>
            <a:off x="1730375" y="4489450"/>
            <a:ext cx="2624138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62871" name="AutoShape 407"/>
          <p:cNvSpPr>
            <a:spLocks noChangeArrowheads="1"/>
          </p:cNvSpPr>
          <p:nvPr/>
        </p:nvSpPr>
        <p:spPr bwMode="auto">
          <a:xfrm>
            <a:off x="2074863" y="871538"/>
            <a:ext cx="1574800" cy="882650"/>
          </a:xfrm>
          <a:prstGeom prst="downArrow">
            <a:avLst>
              <a:gd name="adj1" fmla="val 75009"/>
              <a:gd name="adj2" fmla="val 50005"/>
            </a:avLst>
          </a:prstGeom>
          <a:gradFill rotWithShape="0">
            <a:gsLst>
              <a:gs pos="0">
                <a:schemeClr val="bg1"/>
              </a:gs>
              <a:gs pos="100000">
                <a:srgbClr val="9900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de-DE" sz="1600"/>
          </a:p>
          <a:p>
            <a:pPr algn="ctr">
              <a:defRPr/>
            </a:pPr>
            <a:r>
              <a:rPr lang="de-DE">
                <a:effectLst>
                  <a:outerShdw blurRad="38100" dist="38100" dir="2700000" algn="tl">
                    <a:srgbClr val="FFFFFF"/>
                  </a:outerShdw>
                </a:effectLst>
              </a:rPr>
              <a:t>Vor-</a:t>
            </a:r>
          </a:p>
          <a:p>
            <a:pPr algn="ctr">
              <a:defRPr/>
            </a:pPr>
            <a:r>
              <a:rPr lang="de-DE">
                <a:effectLst>
                  <a:outerShdw blurRad="38100" dist="38100" dir="2700000" algn="tl">
                    <a:srgbClr val="FFFFFF"/>
                  </a:outerShdw>
                </a:effectLst>
              </a:rPr>
              <a:t>steuer</a:t>
            </a:r>
          </a:p>
        </p:txBody>
      </p:sp>
      <p:sp>
        <p:nvSpPr>
          <p:cNvPr id="62872" name="AutoShape 408"/>
          <p:cNvSpPr>
            <a:spLocks noChangeArrowheads="1"/>
          </p:cNvSpPr>
          <p:nvPr/>
        </p:nvSpPr>
        <p:spPr bwMode="auto">
          <a:xfrm>
            <a:off x="6283325" y="1022350"/>
            <a:ext cx="1574800" cy="882650"/>
          </a:xfrm>
          <a:prstGeom prst="downArrow">
            <a:avLst>
              <a:gd name="adj1" fmla="val 75009"/>
              <a:gd name="adj2" fmla="val 50005"/>
            </a:avLst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de-DE" sz="1600"/>
          </a:p>
          <a:p>
            <a:pPr algn="ctr">
              <a:defRPr/>
            </a:pPr>
            <a:r>
              <a:rPr lang="de-DE">
                <a:effectLst>
                  <a:outerShdw blurRad="38100" dist="38100" dir="2700000" algn="tl">
                    <a:srgbClr val="FFFFFF"/>
                  </a:outerShdw>
                </a:effectLst>
              </a:rPr>
              <a:t>Umsatz-</a:t>
            </a:r>
          </a:p>
          <a:p>
            <a:pPr algn="ctr">
              <a:defRPr/>
            </a:pPr>
            <a:r>
              <a:rPr lang="de-DE">
                <a:effectLst>
                  <a:outerShdw blurRad="38100" dist="38100" dir="2700000" algn="tl">
                    <a:srgbClr val="FFFFFF"/>
                  </a:outerShdw>
                </a:effectLst>
              </a:rPr>
              <a:t>steuer</a:t>
            </a:r>
          </a:p>
        </p:txBody>
      </p:sp>
      <p:sp>
        <p:nvSpPr>
          <p:cNvPr id="62877" name="Rectangle 413"/>
          <p:cNvSpPr>
            <a:spLocks noChangeArrowheads="1"/>
          </p:cNvSpPr>
          <p:nvPr/>
        </p:nvSpPr>
        <p:spPr bwMode="auto">
          <a:xfrm>
            <a:off x="111125" y="133350"/>
            <a:ext cx="2241319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Die Umsatzsteuer</a:t>
            </a:r>
            <a:endParaRPr lang="de-DE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21513" name="AutoShape 422"/>
          <p:cNvSpPr>
            <a:spLocks noChangeArrowheads="1"/>
          </p:cNvSpPr>
          <p:nvPr/>
        </p:nvSpPr>
        <p:spPr bwMode="auto">
          <a:xfrm>
            <a:off x="2117725" y="2244725"/>
            <a:ext cx="1666875" cy="595313"/>
          </a:xfrm>
          <a:prstGeom prst="rightArrow">
            <a:avLst>
              <a:gd name="adj1" fmla="val 50000"/>
              <a:gd name="adj2" fmla="val 140013"/>
            </a:avLst>
          </a:prstGeom>
          <a:gradFill rotWithShape="0">
            <a:gsLst>
              <a:gs pos="0">
                <a:schemeClr val="bg1"/>
              </a:gs>
              <a:gs pos="100000">
                <a:srgbClr val="99009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AT" altLang="de-DE"/>
          </a:p>
        </p:txBody>
      </p:sp>
      <p:sp>
        <p:nvSpPr>
          <p:cNvPr id="21514" name="AutoShape 423"/>
          <p:cNvSpPr>
            <a:spLocks noChangeArrowheads="1"/>
          </p:cNvSpPr>
          <p:nvPr/>
        </p:nvSpPr>
        <p:spPr bwMode="auto">
          <a:xfrm>
            <a:off x="6175375" y="2244725"/>
            <a:ext cx="1666875" cy="595313"/>
          </a:xfrm>
          <a:prstGeom prst="rightArrow">
            <a:avLst>
              <a:gd name="adj1" fmla="val 50000"/>
              <a:gd name="adj2" fmla="val 140013"/>
            </a:avLst>
          </a:prstGeom>
          <a:gradFill rotWithShape="0">
            <a:gsLst>
              <a:gs pos="0">
                <a:schemeClr val="bg1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AT" altLang="de-DE"/>
          </a:p>
        </p:txBody>
      </p:sp>
      <p:sp>
        <p:nvSpPr>
          <p:cNvPr id="21515" name="Rectangle 424"/>
          <p:cNvSpPr>
            <a:spLocks noChangeArrowheads="1"/>
          </p:cNvSpPr>
          <p:nvPr/>
        </p:nvSpPr>
        <p:spPr bwMode="auto">
          <a:xfrm>
            <a:off x="2155825" y="1954213"/>
            <a:ext cx="1853008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dirty="0" smtClean="0">
                <a:latin typeface="Verdana" pitchFamily="34" charset="0"/>
              </a:rPr>
              <a:t>Wareneinkauf </a:t>
            </a:r>
            <a:endParaRPr lang="de-DE" altLang="de-DE" dirty="0">
              <a:latin typeface="Verdana" pitchFamily="34" charset="0"/>
            </a:endParaRPr>
          </a:p>
        </p:txBody>
      </p:sp>
      <p:sp>
        <p:nvSpPr>
          <p:cNvPr id="21516" name="Rectangle 425"/>
          <p:cNvSpPr>
            <a:spLocks noChangeArrowheads="1"/>
          </p:cNvSpPr>
          <p:nvPr/>
        </p:nvSpPr>
        <p:spPr bwMode="auto">
          <a:xfrm>
            <a:off x="6323013" y="1957388"/>
            <a:ext cx="1791003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dirty="0" smtClean="0">
                <a:latin typeface="Verdana" pitchFamily="34" charset="0"/>
              </a:rPr>
              <a:t>Warenverkauf</a:t>
            </a:r>
            <a:endParaRPr lang="de-DE" altLang="de-DE" dirty="0">
              <a:latin typeface="Verdana" pitchFamily="34" charset="0"/>
            </a:endParaRPr>
          </a:p>
        </p:txBody>
      </p:sp>
      <p:pic>
        <p:nvPicPr>
          <p:cNvPr id="21517" name="Picture 426" descr="Lieferant Kop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169988"/>
            <a:ext cx="1852612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8" name="Group 427"/>
          <p:cNvGrpSpPr>
            <a:grpSpLocks/>
          </p:cNvGrpSpPr>
          <p:nvPr/>
        </p:nvGrpSpPr>
        <p:grpSpPr bwMode="auto">
          <a:xfrm>
            <a:off x="4021138" y="1209675"/>
            <a:ext cx="2244725" cy="1389063"/>
            <a:chOff x="4021" y="668"/>
            <a:chExt cx="1414" cy="875"/>
          </a:xfrm>
        </p:grpSpPr>
        <p:pic>
          <p:nvPicPr>
            <p:cNvPr id="21528" name="Picture 428" descr="lamr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85" r="6006" b="10458"/>
            <a:stretch>
              <a:fillRect/>
            </a:stretch>
          </p:blipFill>
          <p:spPr bwMode="auto">
            <a:xfrm>
              <a:off x="4021" y="668"/>
              <a:ext cx="1414" cy="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9" name="Text Box 429"/>
            <p:cNvSpPr txBox="1">
              <a:spLocks noChangeArrowheads="1"/>
            </p:cNvSpPr>
            <p:nvPr/>
          </p:nvSpPr>
          <p:spPr bwMode="auto">
            <a:xfrm>
              <a:off x="4987" y="681"/>
              <a:ext cx="427" cy="239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>
                  <a:latin typeface="Verdana" pitchFamily="34" charset="0"/>
                </a:rPr>
                <a:t>WIR</a:t>
              </a:r>
            </a:p>
          </p:txBody>
        </p:sp>
      </p:grpSp>
      <p:sp>
        <p:nvSpPr>
          <p:cNvPr id="21519" name="Text Box 430"/>
          <p:cNvSpPr txBox="1">
            <a:spLocks noChangeArrowheads="1"/>
          </p:cNvSpPr>
          <p:nvPr/>
        </p:nvSpPr>
        <p:spPr bwMode="auto">
          <a:xfrm>
            <a:off x="350838" y="2090738"/>
            <a:ext cx="1209675" cy="379412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>
                <a:solidFill>
                  <a:schemeClr val="bg1"/>
                </a:solidFill>
                <a:latin typeface="Verdana" pitchFamily="34" charset="0"/>
              </a:rPr>
              <a:t>Lieferant</a:t>
            </a:r>
          </a:p>
        </p:txBody>
      </p:sp>
      <p:pic>
        <p:nvPicPr>
          <p:cNvPr id="21520" name="Picture 431" descr="rentner-mit-einkaufswag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00" y="1200150"/>
            <a:ext cx="13255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1" name="Text Box 432"/>
          <p:cNvSpPr txBox="1">
            <a:spLocks noChangeArrowheads="1"/>
          </p:cNvSpPr>
          <p:nvPr/>
        </p:nvSpPr>
        <p:spPr bwMode="auto">
          <a:xfrm>
            <a:off x="8575675" y="2633663"/>
            <a:ext cx="923925" cy="379412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>
                <a:latin typeface="Verdana" pitchFamily="34" charset="0"/>
              </a:rPr>
              <a:t>Kunde</a:t>
            </a:r>
          </a:p>
        </p:txBody>
      </p:sp>
      <p:sp>
        <p:nvSpPr>
          <p:cNvPr id="21522" name="Rectangle 1091"/>
          <p:cNvSpPr>
            <a:spLocks noChangeArrowheads="1"/>
          </p:cNvSpPr>
          <p:nvPr/>
        </p:nvSpPr>
        <p:spPr bwMode="auto">
          <a:xfrm>
            <a:off x="74613" y="85725"/>
            <a:ext cx="9685337" cy="484188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AT" altLang="de-DE"/>
          </a:p>
        </p:txBody>
      </p:sp>
      <p:pic>
        <p:nvPicPr>
          <p:cNvPr id="21523" name="Grafik 8" descr="bauerpoint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109538"/>
            <a:ext cx="12017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4" name="Rectangle 2"/>
          <p:cNvSpPr>
            <a:spLocks noChangeArrowheads="1"/>
          </p:cNvSpPr>
          <p:nvPr/>
        </p:nvSpPr>
        <p:spPr bwMode="auto">
          <a:xfrm>
            <a:off x="5729288" y="3471863"/>
            <a:ext cx="2859087" cy="12144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35000"/>
              </a:lnSpc>
            </a:pPr>
            <a:r>
              <a:rPr lang="de-DE" altLang="de-DE">
                <a:solidFill>
                  <a:srgbClr val="FFFF00"/>
                </a:solidFill>
              </a:rPr>
              <a:t>:	                      </a:t>
            </a:r>
          </a:p>
          <a:p>
            <a:pPr>
              <a:lnSpc>
                <a:spcPct val="135000"/>
              </a:lnSpc>
            </a:pPr>
            <a:endParaRPr lang="de-DE" altLang="de-DE">
              <a:solidFill>
                <a:srgbClr val="FFFF00"/>
              </a:solidFill>
            </a:endParaRPr>
          </a:p>
          <a:p>
            <a:pPr>
              <a:lnSpc>
                <a:spcPct val="135000"/>
              </a:lnSpc>
            </a:pPr>
            <a:endParaRPr lang="de-DE" altLang="de-DE">
              <a:solidFill>
                <a:srgbClr val="FFFF00"/>
              </a:solidFill>
            </a:endParaRPr>
          </a:p>
        </p:txBody>
      </p:sp>
      <p:sp>
        <p:nvSpPr>
          <p:cNvPr id="21525" name="Rectangle 7"/>
          <p:cNvSpPr>
            <a:spLocks noChangeArrowheads="1"/>
          </p:cNvSpPr>
          <p:nvPr/>
        </p:nvSpPr>
        <p:spPr bwMode="auto">
          <a:xfrm>
            <a:off x="3105150" y="4857750"/>
            <a:ext cx="3114635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1600" b="1" dirty="0" smtClean="0">
                <a:solidFill>
                  <a:srgbClr val="990099"/>
                </a:solidFill>
              </a:rPr>
              <a:t>Schuld gegenüber </a:t>
            </a:r>
            <a:r>
              <a:rPr lang="de-DE" altLang="de-DE" sz="1600" b="1" dirty="0">
                <a:solidFill>
                  <a:srgbClr val="990099"/>
                </a:solidFill>
              </a:rPr>
              <a:t>Finanzamt:</a:t>
            </a:r>
          </a:p>
        </p:txBody>
      </p:sp>
      <p:sp>
        <p:nvSpPr>
          <p:cNvPr id="21526" name="Textfeld 1"/>
          <p:cNvSpPr txBox="1">
            <a:spLocks noChangeArrowheads="1"/>
          </p:cNvSpPr>
          <p:nvPr/>
        </p:nvSpPr>
        <p:spPr bwMode="auto">
          <a:xfrm>
            <a:off x="1582738" y="3470275"/>
            <a:ext cx="2454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AT" altLang="de-DE"/>
              <a:t>Handelsware     200,--</a:t>
            </a:r>
          </a:p>
          <a:p>
            <a:r>
              <a:rPr lang="de-AT" altLang="de-DE"/>
              <a:t>+ 20 % USt</a:t>
            </a:r>
          </a:p>
        </p:txBody>
      </p:sp>
      <p:sp>
        <p:nvSpPr>
          <p:cNvPr id="21527" name="Textfeld 24"/>
          <p:cNvSpPr txBox="1">
            <a:spLocks noChangeArrowheads="1"/>
          </p:cNvSpPr>
          <p:nvPr/>
        </p:nvSpPr>
        <p:spPr bwMode="auto">
          <a:xfrm>
            <a:off x="5843588" y="3500438"/>
            <a:ext cx="2454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AT" altLang="de-DE"/>
              <a:t>Handelsware     400,--</a:t>
            </a:r>
          </a:p>
          <a:p>
            <a:r>
              <a:rPr lang="de-AT" altLang="de-DE"/>
              <a:t>+ 20 % USt</a:t>
            </a:r>
          </a:p>
        </p:txBody>
      </p:sp>
    </p:spTree>
    <p:extLst>
      <p:ext uri="{BB962C8B-B14F-4D97-AF65-F5344CB8AC3E}">
        <p14:creationId xmlns:p14="http://schemas.microsoft.com/office/powerpoint/2010/main" val="143812905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7" name="Rectangle 413"/>
          <p:cNvSpPr>
            <a:spLocks noChangeArrowheads="1"/>
          </p:cNvSpPr>
          <p:nvPr/>
        </p:nvSpPr>
        <p:spPr bwMode="auto">
          <a:xfrm>
            <a:off x="111125" y="133350"/>
            <a:ext cx="4329775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Die </a:t>
            </a:r>
            <a:r>
              <a:rPr lang="de-D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Umsatzsteuer – Videos </a:t>
            </a:r>
            <a:r>
              <a:rPr lang="de-DE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Youtube</a:t>
            </a:r>
            <a:endParaRPr lang="de-DE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21522" name="Rectangle 1091"/>
          <p:cNvSpPr>
            <a:spLocks noChangeArrowheads="1"/>
          </p:cNvSpPr>
          <p:nvPr/>
        </p:nvSpPr>
        <p:spPr bwMode="auto">
          <a:xfrm>
            <a:off x="74613" y="85725"/>
            <a:ext cx="9685337" cy="484188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AT" altLang="de-DE"/>
          </a:p>
        </p:txBody>
      </p:sp>
      <p:pic>
        <p:nvPicPr>
          <p:cNvPr id="21523" name="Grafik 8" descr="bauerpoin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109538"/>
            <a:ext cx="12017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1231784" y="2194263"/>
            <a:ext cx="72263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/>
              <a:t>Geschichte</a:t>
            </a:r>
          </a:p>
          <a:p>
            <a:r>
              <a:rPr lang="de-AT" u="sng" dirty="0">
                <a:hlinkClick r:id="rId4"/>
              </a:rPr>
              <a:t>https://www.youtube.com/watch?v=Xj9K_VSVfwM</a:t>
            </a:r>
            <a:endParaRPr lang="de-AT" dirty="0"/>
          </a:p>
          <a:p>
            <a:endParaRPr lang="de-AT" dirty="0" smtClean="0"/>
          </a:p>
          <a:p>
            <a:r>
              <a:rPr lang="de-AT" dirty="0" smtClean="0"/>
              <a:t>Funktionsweise</a:t>
            </a:r>
          </a:p>
          <a:p>
            <a:r>
              <a:rPr lang="de-AT" u="sng" dirty="0" smtClean="0">
                <a:hlinkClick r:id="rId5"/>
              </a:rPr>
              <a:t>https</a:t>
            </a:r>
            <a:r>
              <a:rPr lang="de-AT" u="sng" dirty="0">
                <a:hlinkClick r:id="rId5"/>
              </a:rPr>
              <a:t>://www.youtube.com/watch?v=vZTgjLlbBYE</a:t>
            </a:r>
            <a:r>
              <a:rPr lang="de-A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486052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571625" y="3852863"/>
            <a:ext cx="2990850" cy="1206500"/>
          </a:xfrm>
          <a:prstGeom prst="rect">
            <a:avLst/>
          </a:prstGeom>
          <a:solidFill>
            <a:srgbClr val="99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35000"/>
              </a:lnSpc>
            </a:pPr>
            <a:r>
              <a:rPr lang="de-DE" altLang="de-DE">
                <a:solidFill>
                  <a:srgbClr val="FFFF00"/>
                </a:solidFill>
              </a:rPr>
              <a:t>Ware:		€ 1.000,--</a:t>
            </a:r>
          </a:p>
          <a:p>
            <a:pPr>
              <a:lnSpc>
                <a:spcPct val="135000"/>
              </a:lnSpc>
            </a:pPr>
            <a:r>
              <a:rPr lang="de-DE" altLang="de-DE">
                <a:solidFill>
                  <a:srgbClr val="FFFF00"/>
                </a:solidFill>
              </a:rPr>
              <a:t>Vorsteuer 20 %:	   € 200,--</a:t>
            </a:r>
          </a:p>
          <a:p>
            <a:pPr>
              <a:lnSpc>
                <a:spcPct val="135000"/>
              </a:lnSpc>
            </a:pPr>
            <a:r>
              <a:rPr lang="de-DE" altLang="de-DE">
                <a:solidFill>
                  <a:srgbClr val="FFFF00"/>
                </a:solidFill>
              </a:rPr>
              <a:t>Betrag:		€ 1.200,--</a:t>
            </a:r>
          </a:p>
        </p:txBody>
      </p:sp>
      <p:sp>
        <p:nvSpPr>
          <p:cNvPr id="20483" name="Rectangle 7"/>
          <p:cNvSpPr>
            <a:spLocks noChangeArrowheads="1"/>
          </p:cNvSpPr>
          <p:nvPr/>
        </p:nvSpPr>
        <p:spPr bwMode="auto">
          <a:xfrm>
            <a:off x="2028825" y="3371850"/>
            <a:ext cx="1965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2800">
                <a:solidFill>
                  <a:srgbClr val="990099"/>
                </a:solidFill>
              </a:rPr>
              <a:t>Wir zahlen:</a:t>
            </a:r>
          </a:p>
        </p:txBody>
      </p:sp>
      <p:sp>
        <p:nvSpPr>
          <p:cNvPr id="20484" name="Rectangle 8"/>
          <p:cNvSpPr>
            <a:spLocks noChangeArrowheads="1"/>
          </p:cNvSpPr>
          <p:nvPr/>
        </p:nvSpPr>
        <p:spPr bwMode="auto">
          <a:xfrm>
            <a:off x="6022975" y="3263900"/>
            <a:ext cx="22034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35000"/>
              </a:lnSpc>
            </a:pPr>
            <a:r>
              <a:rPr lang="de-DE" altLang="de-DE" sz="2800">
                <a:solidFill>
                  <a:schemeClr val="accent1"/>
                </a:solidFill>
              </a:rPr>
              <a:t>Wir erhalten:</a:t>
            </a:r>
          </a:p>
        </p:txBody>
      </p:sp>
      <p:sp>
        <p:nvSpPr>
          <p:cNvPr id="20485" name="Line 9"/>
          <p:cNvSpPr>
            <a:spLocks noChangeShapeType="1"/>
          </p:cNvSpPr>
          <p:nvPr/>
        </p:nvSpPr>
        <p:spPr bwMode="auto">
          <a:xfrm>
            <a:off x="1701800" y="4660900"/>
            <a:ext cx="2624138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0486" name="Line 10"/>
          <p:cNvSpPr>
            <a:spLocks noChangeShapeType="1"/>
          </p:cNvSpPr>
          <p:nvPr/>
        </p:nvSpPr>
        <p:spPr bwMode="auto">
          <a:xfrm>
            <a:off x="1730375" y="4895850"/>
            <a:ext cx="2624138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0487" name="Rectangle 11"/>
          <p:cNvSpPr>
            <a:spLocks noChangeArrowheads="1"/>
          </p:cNvSpPr>
          <p:nvPr/>
        </p:nvSpPr>
        <p:spPr bwMode="auto">
          <a:xfrm>
            <a:off x="5722938" y="3848100"/>
            <a:ext cx="2990850" cy="12065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493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35000"/>
              </a:lnSpc>
            </a:pPr>
            <a:r>
              <a:rPr lang="de-DE" altLang="de-DE">
                <a:solidFill>
                  <a:srgbClr val="FFFF00"/>
                </a:solidFill>
              </a:rPr>
              <a:t>Ware:		€ 2.000,--</a:t>
            </a:r>
          </a:p>
          <a:p>
            <a:pPr>
              <a:lnSpc>
                <a:spcPct val="135000"/>
              </a:lnSpc>
            </a:pPr>
            <a:r>
              <a:rPr lang="de-DE" altLang="de-DE">
                <a:solidFill>
                  <a:srgbClr val="FFFF00"/>
                </a:solidFill>
              </a:rPr>
              <a:t>UST  20 %:	            € 400,--</a:t>
            </a:r>
          </a:p>
          <a:p>
            <a:pPr>
              <a:lnSpc>
                <a:spcPct val="135000"/>
              </a:lnSpc>
            </a:pPr>
            <a:r>
              <a:rPr lang="de-DE" altLang="de-DE">
                <a:solidFill>
                  <a:srgbClr val="FFFF00"/>
                </a:solidFill>
              </a:rPr>
              <a:t>Betrag:		€ 2.400,--</a:t>
            </a:r>
          </a:p>
        </p:txBody>
      </p:sp>
      <p:sp>
        <p:nvSpPr>
          <p:cNvPr id="20488" name="Line 12"/>
          <p:cNvSpPr>
            <a:spLocks noChangeShapeType="1"/>
          </p:cNvSpPr>
          <p:nvPr/>
        </p:nvSpPr>
        <p:spPr bwMode="auto">
          <a:xfrm>
            <a:off x="5815013" y="4621213"/>
            <a:ext cx="2624137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0489" name="Line 13"/>
          <p:cNvSpPr>
            <a:spLocks noChangeShapeType="1"/>
          </p:cNvSpPr>
          <p:nvPr/>
        </p:nvSpPr>
        <p:spPr bwMode="auto">
          <a:xfrm>
            <a:off x="5802313" y="4979988"/>
            <a:ext cx="2827337" cy="0"/>
          </a:xfrm>
          <a:prstGeom prst="line">
            <a:avLst/>
          </a:prstGeom>
          <a:noFill/>
          <a:ln w="38100" cmpd="dbl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0490" name="Line 14"/>
          <p:cNvSpPr>
            <a:spLocks noChangeShapeType="1"/>
          </p:cNvSpPr>
          <p:nvPr/>
        </p:nvSpPr>
        <p:spPr bwMode="auto">
          <a:xfrm>
            <a:off x="8583613" y="4392613"/>
            <a:ext cx="2540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0491" name="Line 15"/>
          <p:cNvSpPr>
            <a:spLocks noChangeShapeType="1"/>
          </p:cNvSpPr>
          <p:nvPr/>
        </p:nvSpPr>
        <p:spPr bwMode="auto">
          <a:xfrm>
            <a:off x="8837613" y="4392613"/>
            <a:ext cx="0" cy="99536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0492" name="Line 16"/>
          <p:cNvSpPr>
            <a:spLocks noChangeShapeType="1"/>
          </p:cNvSpPr>
          <p:nvPr/>
        </p:nvSpPr>
        <p:spPr bwMode="auto">
          <a:xfrm flipH="1">
            <a:off x="8181975" y="5386388"/>
            <a:ext cx="655638" cy="1587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0493" name="Rectangle 17"/>
          <p:cNvSpPr>
            <a:spLocks noChangeArrowheads="1"/>
          </p:cNvSpPr>
          <p:nvPr/>
        </p:nvSpPr>
        <p:spPr bwMode="auto">
          <a:xfrm>
            <a:off x="2622550" y="5194300"/>
            <a:ext cx="56070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/>
              <a:t>  </a:t>
            </a:r>
            <a:r>
              <a:rPr lang="de-DE" altLang="de-DE">
                <a:solidFill>
                  <a:schemeClr val="accent1"/>
                </a:solidFill>
              </a:rPr>
              <a:t>Umsatzsteuer  	  400,-- (Verbindlichkeit)</a:t>
            </a:r>
          </a:p>
          <a:p>
            <a:r>
              <a:rPr lang="de-DE" altLang="de-DE">
                <a:solidFill>
                  <a:srgbClr val="990099"/>
                </a:solidFill>
              </a:rPr>
              <a:t>- Vorsteuer	  200,-- (Forderung)</a:t>
            </a:r>
          </a:p>
          <a:p>
            <a:r>
              <a:rPr lang="de-DE" altLang="de-DE"/>
              <a:t>Zahllast FA	  200,-- (insgesamt: Verbindlichkeit)</a:t>
            </a:r>
          </a:p>
        </p:txBody>
      </p:sp>
      <p:sp>
        <p:nvSpPr>
          <p:cNvPr id="20494" name="Line 18"/>
          <p:cNvSpPr>
            <a:spLocks noChangeShapeType="1"/>
          </p:cNvSpPr>
          <p:nvPr/>
        </p:nvSpPr>
        <p:spPr bwMode="auto">
          <a:xfrm>
            <a:off x="3716338" y="5768975"/>
            <a:ext cx="2498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0495" name="Line 19"/>
          <p:cNvSpPr>
            <a:spLocks noChangeShapeType="1"/>
          </p:cNvSpPr>
          <p:nvPr/>
        </p:nvSpPr>
        <p:spPr bwMode="auto">
          <a:xfrm>
            <a:off x="2698750" y="6100763"/>
            <a:ext cx="2498725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0496" name="Line 20"/>
          <p:cNvSpPr>
            <a:spLocks noChangeShapeType="1"/>
          </p:cNvSpPr>
          <p:nvPr/>
        </p:nvSpPr>
        <p:spPr bwMode="auto">
          <a:xfrm flipH="1">
            <a:off x="1054100" y="4416425"/>
            <a:ext cx="231775" cy="0"/>
          </a:xfrm>
          <a:prstGeom prst="line">
            <a:avLst/>
          </a:prstGeom>
          <a:noFill/>
          <a:ln w="12700">
            <a:solidFill>
              <a:srgbClr val="9900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0497" name="Line 21"/>
          <p:cNvSpPr>
            <a:spLocks noChangeShapeType="1"/>
          </p:cNvSpPr>
          <p:nvPr/>
        </p:nvSpPr>
        <p:spPr bwMode="auto">
          <a:xfrm>
            <a:off x="1044575" y="4416425"/>
            <a:ext cx="0" cy="1249363"/>
          </a:xfrm>
          <a:prstGeom prst="line">
            <a:avLst/>
          </a:prstGeom>
          <a:noFill/>
          <a:ln w="12700">
            <a:solidFill>
              <a:srgbClr val="9900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0498" name="Line 22"/>
          <p:cNvSpPr>
            <a:spLocks noChangeShapeType="1"/>
          </p:cNvSpPr>
          <p:nvPr/>
        </p:nvSpPr>
        <p:spPr bwMode="auto">
          <a:xfrm>
            <a:off x="1044575" y="5661025"/>
            <a:ext cx="1173163" cy="0"/>
          </a:xfrm>
          <a:prstGeom prst="line">
            <a:avLst/>
          </a:prstGeom>
          <a:noFill/>
          <a:ln w="12700">
            <a:solidFill>
              <a:srgbClr val="990099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0499" name="Line 23"/>
          <p:cNvSpPr>
            <a:spLocks noChangeShapeType="1"/>
          </p:cNvSpPr>
          <p:nvPr/>
        </p:nvSpPr>
        <p:spPr bwMode="auto">
          <a:xfrm>
            <a:off x="1654175" y="5005388"/>
            <a:ext cx="2814638" cy="0"/>
          </a:xfrm>
          <a:prstGeom prst="line">
            <a:avLst/>
          </a:prstGeom>
          <a:noFill/>
          <a:ln w="38100" cmpd="dbl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62871" name="AutoShape 407"/>
          <p:cNvSpPr>
            <a:spLocks noChangeArrowheads="1"/>
          </p:cNvSpPr>
          <p:nvPr/>
        </p:nvSpPr>
        <p:spPr bwMode="auto">
          <a:xfrm>
            <a:off x="2074863" y="871538"/>
            <a:ext cx="1574800" cy="882650"/>
          </a:xfrm>
          <a:prstGeom prst="downArrow">
            <a:avLst>
              <a:gd name="adj1" fmla="val 75009"/>
              <a:gd name="adj2" fmla="val 50005"/>
            </a:avLst>
          </a:prstGeom>
          <a:gradFill rotWithShape="0">
            <a:gsLst>
              <a:gs pos="0">
                <a:schemeClr val="bg1"/>
              </a:gs>
              <a:gs pos="100000">
                <a:srgbClr val="9900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de-DE" sz="1600"/>
          </a:p>
          <a:p>
            <a:pPr algn="ctr">
              <a:defRPr/>
            </a:pPr>
            <a:r>
              <a:rPr lang="de-DE">
                <a:effectLst>
                  <a:outerShdw blurRad="38100" dist="38100" dir="2700000" algn="tl">
                    <a:srgbClr val="FFFFFF"/>
                  </a:outerShdw>
                </a:effectLst>
              </a:rPr>
              <a:t>Vor-</a:t>
            </a:r>
          </a:p>
          <a:p>
            <a:pPr algn="ctr">
              <a:defRPr/>
            </a:pPr>
            <a:r>
              <a:rPr lang="de-DE">
                <a:effectLst>
                  <a:outerShdw blurRad="38100" dist="38100" dir="2700000" algn="tl">
                    <a:srgbClr val="FFFFFF"/>
                  </a:outerShdw>
                </a:effectLst>
              </a:rPr>
              <a:t>steuer</a:t>
            </a:r>
          </a:p>
        </p:txBody>
      </p:sp>
      <p:sp>
        <p:nvSpPr>
          <p:cNvPr id="62872" name="AutoShape 408"/>
          <p:cNvSpPr>
            <a:spLocks noChangeArrowheads="1"/>
          </p:cNvSpPr>
          <p:nvPr/>
        </p:nvSpPr>
        <p:spPr bwMode="auto">
          <a:xfrm>
            <a:off x="6283325" y="1022350"/>
            <a:ext cx="1574800" cy="882650"/>
          </a:xfrm>
          <a:prstGeom prst="downArrow">
            <a:avLst>
              <a:gd name="adj1" fmla="val 75009"/>
              <a:gd name="adj2" fmla="val 50005"/>
            </a:avLst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de-DE" sz="1600"/>
          </a:p>
          <a:p>
            <a:pPr algn="ctr">
              <a:defRPr/>
            </a:pPr>
            <a:r>
              <a:rPr lang="de-DE">
                <a:effectLst>
                  <a:outerShdw blurRad="38100" dist="38100" dir="2700000" algn="tl">
                    <a:srgbClr val="FFFFFF"/>
                  </a:outerShdw>
                </a:effectLst>
              </a:rPr>
              <a:t>Umsatz-</a:t>
            </a:r>
          </a:p>
          <a:p>
            <a:pPr algn="ctr">
              <a:defRPr/>
            </a:pPr>
            <a:r>
              <a:rPr lang="de-DE">
                <a:effectLst>
                  <a:outerShdw blurRad="38100" dist="38100" dir="2700000" algn="tl">
                    <a:srgbClr val="FFFFFF"/>
                  </a:outerShdw>
                </a:effectLst>
              </a:rPr>
              <a:t>steuer</a:t>
            </a:r>
          </a:p>
        </p:txBody>
      </p:sp>
      <p:sp>
        <p:nvSpPr>
          <p:cNvPr id="62877" name="Rectangle 413"/>
          <p:cNvSpPr>
            <a:spLocks noChangeArrowheads="1"/>
          </p:cNvSpPr>
          <p:nvPr/>
        </p:nvSpPr>
        <p:spPr bwMode="auto">
          <a:xfrm>
            <a:off x="111125" y="133350"/>
            <a:ext cx="3376613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Umsatzsteuer vs. Vorsteuer</a:t>
            </a:r>
          </a:p>
        </p:txBody>
      </p:sp>
      <p:sp>
        <p:nvSpPr>
          <p:cNvPr id="20503" name="AutoShape 422"/>
          <p:cNvSpPr>
            <a:spLocks noChangeArrowheads="1"/>
          </p:cNvSpPr>
          <p:nvPr/>
        </p:nvSpPr>
        <p:spPr bwMode="auto">
          <a:xfrm>
            <a:off x="2117725" y="2244725"/>
            <a:ext cx="1666875" cy="595313"/>
          </a:xfrm>
          <a:prstGeom prst="rightArrow">
            <a:avLst>
              <a:gd name="adj1" fmla="val 50000"/>
              <a:gd name="adj2" fmla="val 140013"/>
            </a:avLst>
          </a:prstGeom>
          <a:gradFill rotWithShape="0">
            <a:gsLst>
              <a:gs pos="0">
                <a:schemeClr val="bg1"/>
              </a:gs>
              <a:gs pos="100000">
                <a:srgbClr val="99009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AT" altLang="de-DE"/>
          </a:p>
        </p:txBody>
      </p:sp>
      <p:sp>
        <p:nvSpPr>
          <p:cNvPr id="20504" name="AutoShape 423"/>
          <p:cNvSpPr>
            <a:spLocks noChangeArrowheads="1"/>
          </p:cNvSpPr>
          <p:nvPr/>
        </p:nvSpPr>
        <p:spPr bwMode="auto">
          <a:xfrm>
            <a:off x="6175375" y="2244725"/>
            <a:ext cx="1666875" cy="595313"/>
          </a:xfrm>
          <a:prstGeom prst="rightArrow">
            <a:avLst>
              <a:gd name="adj1" fmla="val 50000"/>
              <a:gd name="adj2" fmla="val 140013"/>
            </a:avLst>
          </a:prstGeom>
          <a:gradFill rotWithShape="0">
            <a:gsLst>
              <a:gs pos="0">
                <a:schemeClr val="bg1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AT" altLang="de-DE"/>
          </a:p>
        </p:txBody>
      </p:sp>
      <p:sp>
        <p:nvSpPr>
          <p:cNvPr id="20505" name="Rectangle 424"/>
          <p:cNvSpPr>
            <a:spLocks noChangeArrowheads="1"/>
          </p:cNvSpPr>
          <p:nvPr/>
        </p:nvSpPr>
        <p:spPr bwMode="auto">
          <a:xfrm>
            <a:off x="2546350" y="1954213"/>
            <a:ext cx="923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>
                <a:latin typeface="Verdana" pitchFamily="34" charset="0"/>
              </a:rPr>
              <a:t>Waren</a:t>
            </a:r>
          </a:p>
        </p:txBody>
      </p:sp>
      <p:sp>
        <p:nvSpPr>
          <p:cNvPr id="20506" name="Rectangle 425"/>
          <p:cNvSpPr>
            <a:spLocks noChangeArrowheads="1"/>
          </p:cNvSpPr>
          <p:nvPr/>
        </p:nvSpPr>
        <p:spPr bwMode="auto">
          <a:xfrm>
            <a:off x="6637338" y="1957388"/>
            <a:ext cx="923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>
                <a:latin typeface="Verdana" pitchFamily="34" charset="0"/>
              </a:rPr>
              <a:t>Waren</a:t>
            </a:r>
          </a:p>
        </p:txBody>
      </p:sp>
      <p:pic>
        <p:nvPicPr>
          <p:cNvPr id="20507" name="Picture 426" descr="Lieferant Kop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169988"/>
            <a:ext cx="1852612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08" name="Group 427"/>
          <p:cNvGrpSpPr>
            <a:grpSpLocks/>
          </p:cNvGrpSpPr>
          <p:nvPr/>
        </p:nvGrpSpPr>
        <p:grpSpPr bwMode="auto">
          <a:xfrm>
            <a:off x="4021138" y="1209675"/>
            <a:ext cx="2244725" cy="1389063"/>
            <a:chOff x="4021" y="668"/>
            <a:chExt cx="1414" cy="875"/>
          </a:xfrm>
        </p:grpSpPr>
        <p:pic>
          <p:nvPicPr>
            <p:cNvPr id="20514" name="Picture 428" descr="lamr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85" r="6006" b="10458"/>
            <a:stretch>
              <a:fillRect/>
            </a:stretch>
          </p:blipFill>
          <p:spPr bwMode="auto">
            <a:xfrm>
              <a:off x="4021" y="668"/>
              <a:ext cx="1414" cy="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15" name="Text Box 429"/>
            <p:cNvSpPr txBox="1">
              <a:spLocks noChangeArrowheads="1"/>
            </p:cNvSpPr>
            <p:nvPr/>
          </p:nvSpPr>
          <p:spPr bwMode="auto">
            <a:xfrm>
              <a:off x="4987" y="681"/>
              <a:ext cx="427" cy="239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>
                  <a:latin typeface="Verdana" pitchFamily="34" charset="0"/>
                </a:rPr>
                <a:t>WIR</a:t>
              </a:r>
            </a:p>
          </p:txBody>
        </p:sp>
      </p:grpSp>
      <p:sp>
        <p:nvSpPr>
          <p:cNvPr id="20509" name="Text Box 430"/>
          <p:cNvSpPr txBox="1">
            <a:spLocks noChangeArrowheads="1"/>
          </p:cNvSpPr>
          <p:nvPr/>
        </p:nvSpPr>
        <p:spPr bwMode="auto">
          <a:xfrm>
            <a:off x="350838" y="2090738"/>
            <a:ext cx="1209675" cy="379412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>
                <a:solidFill>
                  <a:schemeClr val="bg1"/>
                </a:solidFill>
                <a:latin typeface="Verdana" pitchFamily="34" charset="0"/>
              </a:rPr>
              <a:t>Lieferant</a:t>
            </a:r>
          </a:p>
        </p:txBody>
      </p:sp>
      <p:pic>
        <p:nvPicPr>
          <p:cNvPr id="20510" name="Picture 431" descr="rentner-mit-einkaufswag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00" y="1200150"/>
            <a:ext cx="13255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1" name="Text Box 432"/>
          <p:cNvSpPr txBox="1">
            <a:spLocks noChangeArrowheads="1"/>
          </p:cNvSpPr>
          <p:nvPr/>
        </p:nvSpPr>
        <p:spPr bwMode="auto">
          <a:xfrm>
            <a:off x="8575675" y="2633663"/>
            <a:ext cx="923925" cy="379412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>
                <a:latin typeface="Verdana" pitchFamily="34" charset="0"/>
              </a:rPr>
              <a:t>Kunde</a:t>
            </a:r>
          </a:p>
        </p:txBody>
      </p:sp>
      <p:sp>
        <p:nvSpPr>
          <p:cNvPr id="20512" name="Rectangle 1091"/>
          <p:cNvSpPr>
            <a:spLocks noChangeArrowheads="1"/>
          </p:cNvSpPr>
          <p:nvPr/>
        </p:nvSpPr>
        <p:spPr bwMode="auto">
          <a:xfrm>
            <a:off x="74613" y="85725"/>
            <a:ext cx="9685337" cy="484188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AT" altLang="de-DE"/>
          </a:p>
        </p:txBody>
      </p:sp>
      <p:pic>
        <p:nvPicPr>
          <p:cNvPr id="20513" name="Grafik 8" descr="bauerpoint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109538"/>
            <a:ext cx="12017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654759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7" name="Rectangle 413"/>
          <p:cNvSpPr>
            <a:spLocks noChangeArrowheads="1"/>
          </p:cNvSpPr>
          <p:nvPr/>
        </p:nvSpPr>
        <p:spPr bwMode="auto">
          <a:xfrm>
            <a:off x="111125" y="133350"/>
            <a:ext cx="2909771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Steuereinnahmen </a:t>
            </a:r>
            <a:r>
              <a:rPr lang="de-D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2013</a:t>
            </a:r>
            <a:endParaRPr lang="de-DE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23555" name="Rectangle 1091"/>
          <p:cNvSpPr>
            <a:spLocks noChangeArrowheads="1"/>
          </p:cNvSpPr>
          <p:nvPr/>
        </p:nvSpPr>
        <p:spPr bwMode="auto">
          <a:xfrm>
            <a:off x="74613" y="85725"/>
            <a:ext cx="9685337" cy="484188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AT" altLang="de-DE"/>
          </a:p>
        </p:txBody>
      </p:sp>
      <p:pic>
        <p:nvPicPr>
          <p:cNvPr id="23556" name="Grafik 8" descr="bauerpoin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109538"/>
            <a:ext cx="12017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 descr="http://wirtschaftsblatt.at/images/uploads/2/2/f/1352239/steuer_13625612310227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289" y="918029"/>
            <a:ext cx="6259739" cy="562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32406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30" name="Rectangle 26"/>
          <p:cNvSpPr>
            <a:spLocks noChangeArrowheads="1"/>
          </p:cNvSpPr>
          <p:nvPr/>
        </p:nvSpPr>
        <p:spPr bwMode="auto">
          <a:xfrm>
            <a:off x="111125" y="133350"/>
            <a:ext cx="2273300" cy="3698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Beispiel: Jungholz</a:t>
            </a:r>
          </a:p>
        </p:txBody>
      </p:sp>
      <p:sp>
        <p:nvSpPr>
          <p:cNvPr id="29699" name="Rectangle 1091"/>
          <p:cNvSpPr>
            <a:spLocks noChangeArrowheads="1"/>
          </p:cNvSpPr>
          <p:nvPr/>
        </p:nvSpPr>
        <p:spPr bwMode="auto">
          <a:xfrm>
            <a:off x="74613" y="85725"/>
            <a:ext cx="9685337" cy="484188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AT" altLang="de-DE"/>
          </a:p>
        </p:txBody>
      </p:sp>
      <p:pic>
        <p:nvPicPr>
          <p:cNvPr id="29700" name="Grafik 8" descr="bauerpoin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109538"/>
            <a:ext cx="12017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4" descr="Bild:BlickAufJungholz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1765300"/>
            <a:ext cx="67849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Rechteck 21"/>
          <p:cNvSpPr>
            <a:spLocks noChangeArrowheads="1"/>
          </p:cNvSpPr>
          <p:nvPr/>
        </p:nvSpPr>
        <p:spPr bwMode="auto">
          <a:xfrm>
            <a:off x="0" y="658813"/>
            <a:ext cx="94488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AT" altLang="de-DE"/>
              <a:t>Das Gemeindegebiet von Jungholz ist auf Straßenverbindungen nur über Bayern, also das Staatsgebiet Deutschlands, erreichbar und wird daher auch als österreichische bzw. Tiroler Exklave bezeichnet. Einwohnerzahl: 300 – 3 Banken – höchste Bankendichte Österreich</a:t>
            </a:r>
          </a:p>
        </p:txBody>
      </p:sp>
    </p:spTree>
    <p:extLst>
      <p:ext uri="{BB962C8B-B14F-4D97-AF65-F5344CB8AC3E}">
        <p14:creationId xmlns:p14="http://schemas.microsoft.com/office/powerpoint/2010/main" val="22957932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127611" y="153989"/>
            <a:ext cx="4744889" cy="35689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de-DE" altLang="de-DE" sz="2400" dirty="0" smtClean="0"/>
              <a:t>Einnahmen-Ausgaben-Rechnung</a:t>
            </a:r>
            <a:endParaRPr lang="de-DE" altLang="de-DE" sz="2400" dirty="0"/>
          </a:p>
        </p:txBody>
      </p:sp>
      <p:sp>
        <p:nvSpPr>
          <p:cNvPr id="5124" name="Text Box 18"/>
          <p:cNvSpPr txBox="1">
            <a:spLocks noChangeArrowheads="1"/>
          </p:cNvSpPr>
          <p:nvPr/>
        </p:nvSpPr>
        <p:spPr bwMode="auto">
          <a:xfrm>
            <a:off x="4086225" y="3267075"/>
            <a:ext cx="2971800" cy="2046288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 type="none" w="med" len="sm"/>
                <a:tailEnd type="none" w="med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b="1" dirty="0">
                <a:latin typeface="Verdana" pitchFamily="34" charset="0"/>
              </a:rPr>
              <a:t>   </a:t>
            </a:r>
            <a:r>
              <a:rPr lang="de-DE" altLang="de-DE" sz="1700" b="1" dirty="0">
                <a:solidFill>
                  <a:srgbClr val="FF0000"/>
                </a:solidFill>
                <a:latin typeface="Verdana" pitchFamily="34" charset="0"/>
              </a:rPr>
              <a:t>Erfolgsermittlung</a:t>
            </a:r>
            <a:endParaRPr lang="de-DE" altLang="de-DE" sz="1600" b="1" dirty="0">
              <a:solidFill>
                <a:srgbClr val="FF0000"/>
              </a:solidFill>
              <a:latin typeface="Verdana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de-DE" altLang="de-DE" sz="1600" b="1" dirty="0">
                <a:latin typeface="Verdana" pitchFamily="34" charset="0"/>
              </a:rPr>
              <a:t>   </a:t>
            </a:r>
            <a:r>
              <a:rPr lang="de-DE" altLang="de-DE" sz="1600" dirty="0">
                <a:latin typeface="Verdana" pitchFamily="34" charset="0"/>
              </a:rPr>
              <a:t>Betriebseinnahmen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dirty="0">
                <a:latin typeface="Verdana" pitchFamily="34" charset="0"/>
              </a:rPr>
              <a:t>- </a:t>
            </a:r>
            <a:r>
              <a:rPr lang="de-DE" altLang="de-DE" sz="1600" dirty="0">
                <a:latin typeface="Verdana" pitchFamily="34" charset="0"/>
              </a:rPr>
              <a:t> </a:t>
            </a:r>
            <a:r>
              <a:rPr lang="de-DE" altLang="de-DE" sz="1600" dirty="0" smtClean="0">
                <a:latin typeface="Verdana" pitchFamily="34" charset="0"/>
              </a:rPr>
              <a:t>Betriebsausgaben</a:t>
            </a:r>
            <a:endParaRPr lang="de-DE" altLang="de-DE" sz="1600" dirty="0">
              <a:latin typeface="Verdana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de-DE" altLang="de-DE" dirty="0">
                <a:latin typeface="Verdana" pitchFamily="34" charset="0"/>
              </a:rPr>
              <a:t>-</a:t>
            </a:r>
            <a:r>
              <a:rPr lang="de-DE" altLang="de-DE" sz="1600" dirty="0">
                <a:latin typeface="Verdana" pitchFamily="34" charset="0"/>
              </a:rPr>
              <a:t>  Abschreibung	</a:t>
            </a:r>
            <a:br>
              <a:rPr lang="de-DE" altLang="de-DE" sz="1600" dirty="0">
                <a:latin typeface="Verdana" pitchFamily="34" charset="0"/>
              </a:rPr>
            </a:br>
            <a:r>
              <a:rPr lang="de-DE" altLang="de-DE" sz="1600" b="1" dirty="0">
                <a:latin typeface="Verdana" pitchFamily="34" charset="0"/>
              </a:rPr>
              <a:t/>
            </a:r>
            <a:br>
              <a:rPr lang="de-DE" altLang="de-DE" sz="1600" b="1" dirty="0">
                <a:latin typeface="Verdana" pitchFamily="34" charset="0"/>
              </a:rPr>
            </a:br>
            <a:r>
              <a:rPr lang="de-DE" altLang="de-DE" sz="1600" b="1" dirty="0">
                <a:latin typeface="Verdana" pitchFamily="34" charset="0"/>
              </a:rPr>
              <a:t>   </a:t>
            </a:r>
            <a:r>
              <a:rPr lang="de-DE" altLang="de-DE" sz="1600" b="1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de-DE" altLang="de-DE" sz="1700" b="1" dirty="0">
                <a:solidFill>
                  <a:srgbClr val="FF0000"/>
                </a:solidFill>
                <a:latin typeface="Verdana" pitchFamily="34" charset="0"/>
              </a:rPr>
              <a:t>Gewinn (Verlust)</a:t>
            </a:r>
            <a:endParaRPr lang="de-DE" altLang="de-DE" sz="14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5125" name="Line 19"/>
          <p:cNvSpPr>
            <a:spLocks noChangeShapeType="1"/>
          </p:cNvSpPr>
          <p:nvPr/>
        </p:nvSpPr>
        <p:spPr bwMode="auto">
          <a:xfrm>
            <a:off x="4416425" y="4895850"/>
            <a:ext cx="23939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sm"/>
            <a:tailEnd type="non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AT"/>
          </a:p>
        </p:txBody>
      </p:sp>
      <p:sp>
        <p:nvSpPr>
          <p:cNvPr id="5126" name="Line 20"/>
          <p:cNvSpPr>
            <a:spLocks noChangeShapeType="1"/>
          </p:cNvSpPr>
          <p:nvPr/>
        </p:nvSpPr>
        <p:spPr bwMode="auto">
          <a:xfrm>
            <a:off x="8709025" y="2352675"/>
            <a:ext cx="0" cy="23145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 w="med" len="sm"/>
            <a:tailEnd type="non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AT"/>
          </a:p>
        </p:txBody>
      </p:sp>
      <p:sp>
        <p:nvSpPr>
          <p:cNvPr id="5127" name="Line 21"/>
          <p:cNvSpPr>
            <a:spLocks noChangeShapeType="1"/>
          </p:cNvSpPr>
          <p:nvPr/>
        </p:nvSpPr>
        <p:spPr bwMode="auto">
          <a:xfrm rot="5400000">
            <a:off x="7635875" y="3594100"/>
            <a:ext cx="0" cy="2146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AT"/>
          </a:p>
        </p:txBody>
      </p:sp>
      <p:grpSp>
        <p:nvGrpSpPr>
          <p:cNvPr id="5129" name="Group 26"/>
          <p:cNvGrpSpPr>
            <a:grpSpLocks/>
          </p:cNvGrpSpPr>
          <p:nvPr/>
        </p:nvGrpSpPr>
        <p:grpSpPr bwMode="auto">
          <a:xfrm>
            <a:off x="1360356" y="2228850"/>
            <a:ext cx="2643319" cy="2057400"/>
            <a:chOff x="575" y="1968"/>
            <a:chExt cx="1537" cy="1296"/>
          </a:xfrm>
        </p:grpSpPr>
        <p:sp>
          <p:nvSpPr>
            <p:cNvPr id="5142" name="Line 27"/>
            <p:cNvSpPr>
              <a:spLocks noChangeShapeType="1"/>
            </p:cNvSpPr>
            <p:nvPr/>
          </p:nvSpPr>
          <p:spPr bwMode="auto">
            <a:xfrm>
              <a:off x="576" y="1968"/>
              <a:ext cx="0" cy="129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none" w="med" len="sm"/>
              <a:tailEnd type="non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AT"/>
            </a:p>
          </p:txBody>
        </p:sp>
        <p:sp>
          <p:nvSpPr>
            <p:cNvPr id="5143" name="Line 28"/>
            <p:cNvSpPr>
              <a:spLocks noChangeShapeType="1"/>
            </p:cNvSpPr>
            <p:nvPr/>
          </p:nvSpPr>
          <p:spPr bwMode="auto">
            <a:xfrm rot="5381483" flipV="1">
              <a:off x="1342" y="2496"/>
              <a:ext cx="1" cy="15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sm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AT"/>
            </a:p>
          </p:txBody>
        </p:sp>
        <p:sp>
          <p:nvSpPr>
            <p:cNvPr id="5144" name="Line 29"/>
            <p:cNvSpPr>
              <a:spLocks noChangeShapeType="1"/>
            </p:cNvSpPr>
            <p:nvPr/>
          </p:nvSpPr>
          <p:spPr bwMode="auto">
            <a:xfrm rot="5381483" flipV="1">
              <a:off x="1343" y="2209"/>
              <a:ext cx="1" cy="15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sm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AT"/>
            </a:p>
          </p:txBody>
        </p:sp>
        <p:sp>
          <p:nvSpPr>
            <p:cNvPr id="5145" name="Line 30"/>
            <p:cNvSpPr>
              <a:spLocks noChangeShapeType="1"/>
            </p:cNvSpPr>
            <p:nvPr/>
          </p:nvSpPr>
          <p:spPr bwMode="auto">
            <a:xfrm>
              <a:off x="1680" y="1968"/>
              <a:ext cx="0" cy="52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none" w="med" len="sm"/>
              <a:tailEnd type="non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AT"/>
            </a:p>
          </p:txBody>
        </p:sp>
        <p:sp>
          <p:nvSpPr>
            <p:cNvPr id="5146" name="Line 31"/>
            <p:cNvSpPr>
              <a:spLocks noChangeShapeType="1"/>
            </p:cNvSpPr>
            <p:nvPr/>
          </p:nvSpPr>
          <p:spPr bwMode="auto">
            <a:xfrm>
              <a:off x="576" y="2496"/>
              <a:ext cx="11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sm"/>
              <a:tailEnd type="non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AT"/>
            </a:p>
          </p:txBody>
        </p:sp>
      </p:grpSp>
      <p:sp>
        <p:nvSpPr>
          <p:cNvPr id="5130" name="AutoShape 32"/>
          <p:cNvSpPr>
            <a:spLocks noChangeArrowheads="1"/>
          </p:cNvSpPr>
          <p:nvPr/>
        </p:nvSpPr>
        <p:spPr bwMode="auto">
          <a:xfrm>
            <a:off x="7883525" y="1543050"/>
            <a:ext cx="1568450" cy="914400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tx1"/>
            </a:solidFill>
            <a:miter lim="800000"/>
            <a:headEnd type="none" w="med" len="sm"/>
            <a:tailEnd type="none" w="med" len="sm"/>
          </a:ln>
          <a:effectLst/>
          <a:extLst/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700" b="1" dirty="0">
                <a:latin typeface="Verdana" pitchFamily="34" charset="0"/>
              </a:rPr>
              <a:t>Anlagen-</a:t>
            </a:r>
            <a:br>
              <a:rPr lang="de-DE" altLang="de-DE" sz="1700" b="1" dirty="0">
                <a:latin typeface="Verdana" pitchFamily="34" charset="0"/>
              </a:rPr>
            </a:br>
            <a:r>
              <a:rPr lang="de-DE" altLang="de-DE" sz="1700" b="1" dirty="0" err="1">
                <a:latin typeface="Verdana" pitchFamily="34" charset="0"/>
              </a:rPr>
              <a:t>ver</a:t>
            </a:r>
            <a:r>
              <a:rPr lang="de-DE" altLang="de-DE" sz="1700" b="1" dirty="0">
                <a:latin typeface="Verdana" pitchFamily="34" charset="0"/>
              </a:rPr>
              <a:t>-</a:t>
            </a:r>
            <a:br>
              <a:rPr lang="de-DE" altLang="de-DE" sz="1700" b="1" dirty="0">
                <a:latin typeface="Verdana" pitchFamily="34" charset="0"/>
              </a:rPr>
            </a:br>
            <a:r>
              <a:rPr lang="de-DE" altLang="de-DE" sz="1700" b="1" dirty="0" err="1">
                <a:latin typeface="Verdana" pitchFamily="34" charset="0"/>
              </a:rPr>
              <a:t>zeichnis</a:t>
            </a:r>
            <a:endParaRPr lang="de-DE" altLang="de-DE" sz="1700" b="1" dirty="0">
              <a:latin typeface="Verdana" pitchFamily="34" charset="0"/>
            </a:endParaRPr>
          </a:p>
        </p:txBody>
      </p:sp>
      <p:sp>
        <p:nvSpPr>
          <p:cNvPr id="5139" name="AutoShape 23"/>
          <p:cNvSpPr>
            <a:spLocks noChangeArrowheads="1"/>
          </p:cNvSpPr>
          <p:nvPr/>
        </p:nvSpPr>
        <p:spPr bwMode="auto">
          <a:xfrm>
            <a:off x="454025" y="1543050"/>
            <a:ext cx="1568450" cy="914400"/>
          </a:xfrm>
          <a:prstGeom prst="flowChartDocument">
            <a:avLst/>
          </a:prstGeom>
          <a:solidFill>
            <a:srgbClr val="FFC000"/>
          </a:solidFill>
          <a:ln w="6350">
            <a:solidFill>
              <a:schemeClr val="tx1"/>
            </a:solidFill>
            <a:miter lim="800000"/>
            <a:headEnd type="none" w="med" len="sm"/>
            <a:tailEnd type="none" w="med" len="sm"/>
          </a:ln>
          <a:effectLst/>
          <a:extLst/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700" b="1">
                <a:latin typeface="Verdana" pitchFamily="34" charset="0"/>
              </a:rPr>
              <a:t>Kassabuch</a:t>
            </a:r>
          </a:p>
        </p:txBody>
      </p:sp>
      <p:sp>
        <p:nvSpPr>
          <p:cNvPr id="5140" name="AutoShape 24"/>
          <p:cNvSpPr>
            <a:spLocks noChangeArrowheads="1"/>
          </p:cNvSpPr>
          <p:nvPr/>
        </p:nvSpPr>
        <p:spPr bwMode="auto">
          <a:xfrm>
            <a:off x="2517775" y="1543050"/>
            <a:ext cx="1568450" cy="914400"/>
          </a:xfrm>
          <a:prstGeom prst="flowChartDocument">
            <a:avLst/>
          </a:prstGeom>
          <a:solidFill>
            <a:srgbClr val="99CCFF"/>
          </a:solidFill>
          <a:ln w="6350">
            <a:solidFill>
              <a:schemeClr val="tx1"/>
            </a:solidFill>
            <a:miter lim="800000"/>
            <a:headEnd type="none" w="med" len="sm"/>
            <a:tailEnd type="none" w="med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700" b="1">
                <a:latin typeface="Verdana" pitchFamily="34" charset="0"/>
              </a:rPr>
              <a:t>Bankbuch</a:t>
            </a:r>
          </a:p>
        </p:txBody>
      </p:sp>
      <p:sp>
        <p:nvSpPr>
          <p:cNvPr id="5141" name="AutoShape 25"/>
          <p:cNvSpPr>
            <a:spLocks noChangeArrowheads="1"/>
          </p:cNvSpPr>
          <p:nvPr/>
        </p:nvSpPr>
        <p:spPr bwMode="auto">
          <a:xfrm>
            <a:off x="5076825" y="1543050"/>
            <a:ext cx="1568450" cy="914400"/>
          </a:xfrm>
          <a:prstGeom prst="flowChartDocument">
            <a:avLst/>
          </a:prstGeom>
          <a:solidFill>
            <a:srgbClr val="CCFF99"/>
          </a:solidFill>
          <a:ln w="6350">
            <a:solidFill>
              <a:schemeClr val="tx1"/>
            </a:solidFill>
            <a:miter lim="800000"/>
            <a:headEnd type="none" w="med" len="sm"/>
            <a:tailEnd type="none" w="med" len="sm"/>
          </a:ln>
          <a:effectLst/>
          <a:extLst/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700" b="1" dirty="0">
                <a:latin typeface="Verdana" pitchFamily="34" charset="0"/>
              </a:rPr>
              <a:t>Waren-</a:t>
            </a:r>
            <a:br>
              <a:rPr lang="de-DE" altLang="de-DE" sz="1700" b="1" dirty="0">
                <a:latin typeface="Verdana" pitchFamily="34" charset="0"/>
              </a:rPr>
            </a:br>
            <a:r>
              <a:rPr lang="de-DE" altLang="de-DE" sz="1700" b="1" dirty="0">
                <a:latin typeface="Verdana" pitchFamily="34" charset="0"/>
              </a:rPr>
              <a:t>eingangs-</a:t>
            </a:r>
          </a:p>
          <a:p>
            <a:pPr algn="ctr" eaLnBrk="1" hangingPunct="1"/>
            <a:r>
              <a:rPr lang="de-DE" altLang="de-DE" sz="1700" b="1" dirty="0">
                <a:latin typeface="Verdana" pitchFamily="34" charset="0"/>
              </a:rPr>
              <a:t>buch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27611" y="838200"/>
            <a:ext cx="8042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Aufzeichnungen im Rahmen einer Einnahmen-Ausgaben-Rechnung:</a:t>
            </a:r>
            <a:endParaRPr lang="de-AT" dirty="0"/>
          </a:p>
        </p:txBody>
      </p:sp>
      <p:pic>
        <p:nvPicPr>
          <p:cNvPr id="28" name="Picture 15" descr="One Penny Co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8294"/>
            <a:ext cx="4148808" cy="150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8040661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 descr="professionals5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17"/>
          <a:stretch>
            <a:fillRect/>
          </a:stretch>
        </p:blipFill>
        <p:spPr bwMode="auto">
          <a:xfrm>
            <a:off x="3810000" y="4181475"/>
            <a:ext cx="2255838" cy="264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47625" y="155575"/>
            <a:ext cx="39258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/>
              <a:t>Aufgaben des Rechnungswesens</a:t>
            </a:r>
          </a:p>
        </p:txBody>
      </p:sp>
      <p:sp>
        <p:nvSpPr>
          <p:cNvPr id="7172" name="Text Box 20"/>
          <p:cNvSpPr txBox="1">
            <a:spLocks noChangeArrowheads="1"/>
          </p:cNvSpPr>
          <p:nvPr/>
        </p:nvSpPr>
        <p:spPr bwMode="auto">
          <a:xfrm>
            <a:off x="765175" y="906463"/>
            <a:ext cx="1962150" cy="747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de-DE" altLang="de-DE" sz="1400" b="1"/>
              <a:t>Dokumentations- Informations-</a:t>
            </a:r>
          </a:p>
          <a:p>
            <a:pPr algn="ctr"/>
            <a:r>
              <a:rPr lang="de-DE" altLang="de-DE" sz="1400" b="1"/>
              <a:t>funktion</a:t>
            </a:r>
            <a:endParaRPr lang="de-DE" altLang="de-DE" sz="1400">
              <a:latin typeface="Arial" charset="0"/>
            </a:endParaRPr>
          </a:p>
        </p:txBody>
      </p:sp>
      <p:sp>
        <p:nvSpPr>
          <p:cNvPr id="7173" name="Text Box 21"/>
          <p:cNvSpPr txBox="1">
            <a:spLocks noChangeArrowheads="1"/>
          </p:cNvSpPr>
          <p:nvPr/>
        </p:nvSpPr>
        <p:spPr bwMode="auto">
          <a:xfrm>
            <a:off x="692150" y="2274888"/>
            <a:ext cx="2016125" cy="1871662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e-DE" altLang="de-DE" sz="1500"/>
              <a:t>Aufzeichnung aller betrieblichen </a:t>
            </a:r>
          </a:p>
          <a:p>
            <a:pPr eaLnBrk="1" hangingPunct="1"/>
            <a:r>
              <a:rPr lang="de-DE" altLang="de-DE" sz="1500"/>
              <a:t>Vorgänge</a:t>
            </a:r>
          </a:p>
          <a:p>
            <a:pPr eaLnBrk="1" hangingPunct="1"/>
            <a:endParaRPr lang="de-DE" altLang="de-DE" sz="1500"/>
          </a:p>
          <a:p>
            <a:pPr eaLnBrk="1" hangingPunct="1"/>
            <a:r>
              <a:rPr lang="de-DE" altLang="de-DE" sz="1500"/>
              <a:t>Information für interessierte Personen</a:t>
            </a:r>
          </a:p>
          <a:p>
            <a:pPr eaLnBrk="1" hangingPunct="1"/>
            <a:endParaRPr lang="de-DE" altLang="de-DE" sz="1500"/>
          </a:p>
        </p:txBody>
      </p:sp>
      <p:sp>
        <p:nvSpPr>
          <p:cNvPr id="7174" name="Text Box 22"/>
          <p:cNvSpPr txBox="1">
            <a:spLocks noChangeArrowheads="1"/>
          </p:cNvSpPr>
          <p:nvPr/>
        </p:nvSpPr>
        <p:spPr bwMode="auto">
          <a:xfrm>
            <a:off x="2852738" y="2274888"/>
            <a:ext cx="2016125" cy="1871662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e-DE" altLang="de-DE" sz="1500"/>
              <a:t>Bereitstellung von Unterlagen für die Steuerung betrieb-licher Vorgänge</a:t>
            </a:r>
          </a:p>
          <a:p>
            <a:pPr eaLnBrk="1" hangingPunct="1"/>
            <a:endParaRPr lang="de-DE" altLang="de-DE" sz="1500"/>
          </a:p>
        </p:txBody>
      </p:sp>
      <p:sp>
        <p:nvSpPr>
          <p:cNvPr id="7175" name="Text Box 23"/>
          <p:cNvSpPr txBox="1">
            <a:spLocks noChangeArrowheads="1"/>
          </p:cNvSpPr>
          <p:nvPr/>
        </p:nvSpPr>
        <p:spPr bwMode="auto">
          <a:xfrm>
            <a:off x="5013325" y="2274888"/>
            <a:ext cx="2087563" cy="1871662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e-DE" altLang="de-DE" sz="1500"/>
              <a:t>Kontrolle der Wirt-schaftlichkeit und  Rentabilität</a:t>
            </a:r>
          </a:p>
          <a:p>
            <a:pPr eaLnBrk="1" hangingPunct="1"/>
            <a:endParaRPr lang="de-DE" altLang="de-DE" sz="1500"/>
          </a:p>
          <a:p>
            <a:pPr eaLnBrk="1" hangingPunct="1"/>
            <a:r>
              <a:rPr lang="de-DE" altLang="de-DE" sz="1500"/>
              <a:t>Überwachung des betrieblichen Ge-schehens</a:t>
            </a:r>
          </a:p>
          <a:p>
            <a:pPr eaLnBrk="1" hangingPunct="1"/>
            <a:endParaRPr lang="de-DE" altLang="de-DE" sz="1500"/>
          </a:p>
        </p:txBody>
      </p:sp>
      <p:sp>
        <p:nvSpPr>
          <p:cNvPr id="7176" name="Text Box 24"/>
          <p:cNvSpPr txBox="1">
            <a:spLocks noChangeArrowheads="1"/>
          </p:cNvSpPr>
          <p:nvPr/>
        </p:nvSpPr>
        <p:spPr bwMode="auto">
          <a:xfrm>
            <a:off x="7245350" y="2274888"/>
            <a:ext cx="2016125" cy="1871662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e-AT" altLang="de-DE" sz="1500"/>
              <a:t>Aufbau eines Berichtswesen zur aktuellen Information für die Unternehmens-leitung</a:t>
            </a:r>
            <a:endParaRPr lang="de-DE" altLang="de-DE" sz="1500"/>
          </a:p>
        </p:txBody>
      </p:sp>
      <p:sp>
        <p:nvSpPr>
          <p:cNvPr id="7177" name="AutoShape 25"/>
          <p:cNvSpPr>
            <a:spLocks noChangeArrowheads="1"/>
          </p:cNvSpPr>
          <p:nvPr/>
        </p:nvSpPr>
        <p:spPr bwMode="auto">
          <a:xfrm>
            <a:off x="1484313" y="1770063"/>
            <a:ext cx="342900" cy="3429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de-AT" altLang="de-DE"/>
          </a:p>
        </p:txBody>
      </p:sp>
      <p:sp>
        <p:nvSpPr>
          <p:cNvPr id="7178" name="AutoShape 26"/>
          <p:cNvSpPr>
            <a:spLocks noChangeArrowheads="1"/>
          </p:cNvSpPr>
          <p:nvPr/>
        </p:nvSpPr>
        <p:spPr bwMode="auto">
          <a:xfrm>
            <a:off x="8108950" y="1770063"/>
            <a:ext cx="342900" cy="3429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de-AT" altLang="de-DE"/>
          </a:p>
        </p:txBody>
      </p:sp>
      <p:sp>
        <p:nvSpPr>
          <p:cNvPr id="7179" name="AutoShape 27"/>
          <p:cNvSpPr>
            <a:spLocks noChangeArrowheads="1"/>
          </p:cNvSpPr>
          <p:nvPr/>
        </p:nvSpPr>
        <p:spPr bwMode="auto">
          <a:xfrm>
            <a:off x="5876925" y="1770063"/>
            <a:ext cx="342900" cy="3429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de-AT" altLang="de-DE"/>
          </a:p>
        </p:txBody>
      </p:sp>
      <p:sp>
        <p:nvSpPr>
          <p:cNvPr id="7180" name="AutoShape 28"/>
          <p:cNvSpPr>
            <a:spLocks noChangeArrowheads="1"/>
          </p:cNvSpPr>
          <p:nvPr/>
        </p:nvSpPr>
        <p:spPr bwMode="auto">
          <a:xfrm>
            <a:off x="3716338" y="1770063"/>
            <a:ext cx="342900" cy="3429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de-AT" altLang="de-DE"/>
          </a:p>
        </p:txBody>
      </p:sp>
      <p:sp>
        <p:nvSpPr>
          <p:cNvPr id="7181" name="Text Box 29"/>
          <p:cNvSpPr txBox="1">
            <a:spLocks noChangeArrowheads="1"/>
          </p:cNvSpPr>
          <p:nvPr/>
        </p:nvSpPr>
        <p:spPr bwMode="auto">
          <a:xfrm>
            <a:off x="2924175" y="906463"/>
            <a:ext cx="1962150" cy="747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de-DE" altLang="de-DE" sz="1500" b="1"/>
              <a:t>Planungs- und</a:t>
            </a:r>
          </a:p>
          <a:p>
            <a:pPr algn="ctr"/>
            <a:r>
              <a:rPr lang="de-DE" altLang="de-DE" sz="1500" b="1">
                <a:latin typeface="Arial" charset="0"/>
              </a:rPr>
              <a:t>Entscheidungs-funktion</a:t>
            </a:r>
            <a:endParaRPr lang="de-DE" altLang="de-DE" sz="1500">
              <a:latin typeface="Arial" charset="0"/>
            </a:endParaRPr>
          </a:p>
        </p:txBody>
      </p:sp>
      <p:sp>
        <p:nvSpPr>
          <p:cNvPr id="7182" name="Text Box 30"/>
          <p:cNvSpPr txBox="1">
            <a:spLocks noChangeArrowheads="1"/>
          </p:cNvSpPr>
          <p:nvPr/>
        </p:nvSpPr>
        <p:spPr bwMode="auto">
          <a:xfrm>
            <a:off x="5084763" y="906463"/>
            <a:ext cx="1962150" cy="747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endParaRPr lang="de-DE" altLang="de-DE" sz="600" b="1"/>
          </a:p>
          <a:p>
            <a:pPr algn="ctr"/>
            <a:r>
              <a:rPr lang="de-DE" altLang="de-DE" sz="1500" b="1"/>
              <a:t>Kontroll-</a:t>
            </a:r>
          </a:p>
          <a:p>
            <a:pPr algn="ctr"/>
            <a:r>
              <a:rPr lang="de-DE" altLang="de-DE" sz="1500" b="1"/>
              <a:t>funktion</a:t>
            </a:r>
            <a:endParaRPr lang="de-DE" altLang="de-DE" sz="1500">
              <a:latin typeface="Arial" charset="0"/>
            </a:endParaRPr>
          </a:p>
        </p:txBody>
      </p:sp>
      <p:sp>
        <p:nvSpPr>
          <p:cNvPr id="7183" name="Text Box 31"/>
          <p:cNvSpPr txBox="1">
            <a:spLocks noChangeArrowheads="1"/>
          </p:cNvSpPr>
          <p:nvPr/>
        </p:nvSpPr>
        <p:spPr bwMode="auto">
          <a:xfrm>
            <a:off x="7245350" y="906463"/>
            <a:ext cx="1962150" cy="747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endParaRPr lang="de-DE" altLang="de-DE" sz="600" b="1"/>
          </a:p>
          <a:p>
            <a:pPr algn="ctr"/>
            <a:r>
              <a:rPr lang="de-DE" altLang="de-DE" sz="1500" b="1"/>
              <a:t>Berichts-</a:t>
            </a:r>
          </a:p>
          <a:p>
            <a:pPr algn="ctr"/>
            <a:r>
              <a:rPr lang="de-AT" altLang="de-DE" sz="1500" b="1"/>
              <a:t>funktion</a:t>
            </a:r>
            <a:endParaRPr lang="de-DE" altLang="de-DE" sz="1500">
              <a:latin typeface="Arial" charset="0"/>
            </a:endParaRPr>
          </a:p>
        </p:txBody>
      </p:sp>
      <p:sp>
        <p:nvSpPr>
          <p:cNvPr id="7184" name="Rectangle 1091"/>
          <p:cNvSpPr>
            <a:spLocks noChangeArrowheads="1"/>
          </p:cNvSpPr>
          <p:nvPr/>
        </p:nvSpPr>
        <p:spPr bwMode="auto">
          <a:xfrm>
            <a:off x="74613" y="85725"/>
            <a:ext cx="9685337" cy="484188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de-AT" altLang="de-DE"/>
          </a:p>
        </p:txBody>
      </p:sp>
      <p:pic>
        <p:nvPicPr>
          <p:cNvPr id="7185" name="Grafik 19" descr="bauerpoint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109538"/>
            <a:ext cx="12017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84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ChangeArrowheads="1"/>
          </p:cNvSpPr>
          <p:nvPr/>
        </p:nvSpPr>
        <p:spPr bwMode="auto">
          <a:xfrm>
            <a:off x="119063" y="144463"/>
            <a:ext cx="7136249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dirty="0" smtClean="0">
                <a:latin typeface="Verdana" pitchFamily="34" charset="0"/>
              </a:rPr>
              <a:t>Anlagegegenstände vs. Handelsware – Beispiel Handy Shop</a:t>
            </a:r>
            <a:endParaRPr lang="de-DE" sz="1800" dirty="0">
              <a:latin typeface="Verdana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952624" y="5621932"/>
            <a:ext cx="6219825" cy="92333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AT" dirty="0" smtClean="0"/>
              <a:t>Markieren Sie…</a:t>
            </a:r>
          </a:p>
          <a:p>
            <a:pPr>
              <a:buFontTx/>
              <a:buChar char="-"/>
            </a:pPr>
            <a:r>
              <a:rPr lang="de-AT" dirty="0" smtClean="0"/>
              <a:t> Anlagevermögen mit einem A</a:t>
            </a:r>
          </a:p>
          <a:p>
            <a:pPr>
              <a:buFontTx/>
              <a:buChar char="-"/>
            </a:pPr>
            <a:r>
              <a:rPr lang="de-AT" dirty="0" smtClean="0"/>
              <a:t> Handelsware mit einem H</a:t>
            </a:r>
            <a:endParaRPr lang="de-AT" dirty="0"/>
          </a:p>
        </p:txBody>
      </p:sp>
      <p:pic>
        <p:nvPicPr>
          <p:cNvPr id="109570" name="Picture 2" descr="http://www.handyshop.at/media/stores/stflorian3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" y="771524"/>
            <a:ext cx="9723229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483253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01600" y="165100"/>
            <a:ext cx="7738016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Abschreibung </a:t>
            </a:r>
            <a:r>
              <a:rPr lang="de-DE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Grundbegriffe am Beispiel „Chefschreibtisch“</a:t>
            </a:r>
            <a:endParaRPr lang="de-DE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556" name="AutoShape 6"/>
          <p:cNvSpPr>
            <a:spLocks noChangeArrowheads="1"/>
          </p:cNvSpPr>
          <p:nvPr/>
        </p:nvSpPr>
        <p:spPr bwMode="auto">
          <a:xfrm>
            <a:off x="204243" y="2525163"/>
            <a:ext cx="2609850" cy="4191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8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Nutzungsdauer</a:t>
            </a:r>
          </a:p>
        </p:txBody>
      </p:sp>
      <p:sp>
        <p:nvSpPr>
          <p:cNvPr id="23557" name="AutoShape 7"/>
          <p:cNvSpPr>
            <a:spLocks noChangeArrowheads="1"/>
          </p:cNvSpPr>
          <p:nvPr/>
        </p:nvSpPr>
        <p:spPr bwMode="auto">
          <a:xfrm>
            <a:off x="204243" y="3344315"/>
            <a:ext cx="2609850" cy="4191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8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Abschreibungsbasis</a:t>
            </a:r>
          </a:p>
        </p:txBody>
      </p:sp>
      <p:sp>
        <p:nvSpPr>
          <p:cNvPr id="23558" name="AutoShape 8"/>
          <p:cNvSpPr>
            <a:spLocks noChangeArrowheads="1"/>
          </p:cNvSpPr>
          <p:nvPr/>
        </p:nvSpPr>
        <p:spPr bwMode="auto">
          <a:xfrm>
            <a:off x="204243" y="4106318"/>
            <a:ext cx="2609850" cy="4191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8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Abschreibungssatz</a:t>
            </a:r>
          </a:p>
        </p:txBody>
      </p:sp>
      <p:sp>
        <p:nvSpPr>
          <p:cNvPr id="23559" name="AutoShape 9"/>
          <p:cNvSpPr>
            <a:spLocks noChangeArrowheads="1"/>
          </p:cNvSpPr>
          <p:nvPr/>
        </p:nvSpPr>
        <p:spPr bwMode="auto">
          <a:xfrm>
            <a:off x="204243" y="5001668"/>
            <a:ext cx="2609850" cy="4191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8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Abschreibungsbetrag</a:t>
            </a:r>
          </a:p>
        </p:txBody>
      </p:sp>
      <p:sp>
        <p:nvSpPr>
          <p:cNvPr id="23560" name="AutoShape 10"/>
          <p:cNvSpPr>
            <a:spLocks noChangeArrowheads="1"/>
          </p:cNvSpPr>
          <p:nvPr/>
        </p:nvSpPr>
        <p:spPr bwMode="auto">
          <a:xfrm>
            <a:off x="229643" y="5897018"/>
            <a:ext cx="2584450" cy="419100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8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Buchwert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757752" y="807024"/>
            <a:ext cx="5876126" cy="116955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15.2.2015</a:t>
            </a:r>
            <a:b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Anschaffung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eines Computers um € </a:t>
            </a:r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740,--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+ 20 % </a:t>
            </a:r>
            <a:r>
              <a:rPr lang="de-DE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Ust</a:t>
            </a:r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Installation des Computers: € 60,- + 20 % </a:t>
            </a:r>
            <a:r>
              <a:rPr lang="de-DE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USt</a:t>
            </a:r>
            <a:endParaRPr 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Nutzungsdauer: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 Jahre, Inbetriebnahme am 16.2.2015</a:t>
            </a:r>
            <a:endParaRPr 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32" descr="http://www.schreibtisch-berlin.de/wp-content/themes/jourtym/images/schreibtis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" y="792162"/>
            <a:ext cx="3556000" cy="1600200"/>
          </a:xfrm>
          <a:prstGeom prst="rect">
            <a:avLst/>
          </a:prstGeom>
          <a:noFill/>
        </p:spPr>
      </p:pic>
      <p:sp>
        <p:nvSpPr>
          <p:cNvPr id="2" name="Rechteck 1"/>
          <p:cNvSpPr/>
          <p:nvPr/>
        </p:nvSpPr>
        <p:spPr>
          <a:xfrm>
            <a:off x="2873845" y="2580824"/>
            <a:ext cx="31189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smtClean="0">
                <a:ea typeface="Verdana" panose="020B0604030504040204" pitchFamily="34" charset="0"/>
                <a:cs typeface="Verdana" panose="020B0604030504040204" pitchFamily="34" charset="0"/>
              </a:rPr>
              <a:t>Wann endet die Nutzungsdauer?</a:t>
            </a:r>
            <a:endParaRPr lang="de-AT" sz="1400" dirty="0"/>
          </a:p>
        </p:txBody>
      </p:sp>
      <p:sp>
        <p:nvSpPr>
          <p:cNvPr id="12" name="Rechteck 11"/>
          <p:cNvSpPr/>
          <p:nvPr/>
        </p:nvSpPr>
        <p:spPr>
          <a:xfrm>
            <a:off x="2865371" y="3349174"/>
            <a:ext cx="4992136" cy="2893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Von welchem Wert wird die Abschreibung berechnet?</a:t>
            </a:r>
          </a:p>
          <a:p>
            <a:endParaRPr 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 hoch ist die Abschreibung in Prozenten?</a:t>
            </a:r>
          </a:p>
          <a:p>
            <a:endParaRPr 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 hoch ist die Abschreibung?</a:t>
            </a:r>
          </a:p>
          <a:p>
            <a:endParaRPr 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AT" sz="1400" dirty="0" smtClean="0"/>
          </a:p>
          <a:p>
            <a:r>
              <a:rPr lang="de-AT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 hoch ist der Buchwert am 31.12.2016?</a:t>
            </a:r>
            <a:endParaRPr 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770080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01600" y="165100"/>
            <a:ext cx="8643713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Abschreibung </a:t>
            </a:r>
            <a:r>
              <a:rPr lang="de-DE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Grundbegriffe am Beispiel „Chefschreibtisch“ </a:t>
            </a:r>
            <a:r>
              <a:rPr lang="de-DE" sz="18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Lösung</a:t>
            </a:r>
            <a:endParaRPr lang="de-DE" sz="18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757752" y="807024"/>
            <a:ext cx="5876126" cy="116955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15.2.2015</a:t>
            </a:r>
            <a:b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Anschaffung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eines Computers um € </a:t>
            </a:r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740,-- 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+ 20 % </a:t>
            </a:r>
            <a:r>
              <a:rPr lang="de-DE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Ust</a:t>
            </a:r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Installation des Computers: € 60,- + 20 % </a:t>
            </a:r>
            <a:r>
              <a:rPr lang="de-DE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USt</a:t>
            </a:r>
            <a:endParaRPr 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Nutzungsdauer: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 Jahre, Inbetriebnahme am 16.2.2015</a:t>
            </a:r>
            <a:endParaRPr 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32" descr="http://www.schreibtisch-berlin.de/wp-content/themes/jourtym/images/schreibtis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" y="792162"/>
            <a:ext cx="3556000" cy="16002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2593649"/>
            <a:ext cx="7753350" cy="398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322562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01600" y="165100"/>
            <a:ext cx="4701865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Ermittlung Gewinn/Verlust - Überblick</a:t>
            </a:r>
            <a:endParaRPr lang="de-DE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4951">
            <a:off x="195030" y="1122676"/>
            <a:ext cx="4953000" cy="193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3844">
            <a:off x="306854" y="3379039"/>
            <a:ext cx="4881563" cy="234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5934075" y="1381125"/>
            <a:ext cx="2971800" cy="2046288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 type="none" w="med" len="sm"/>
                <a:tailEnd type="none" w="med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b="1" dirty="0">
                <a:latin typeface="Verdana" pitchFamily="34" charset="0"/>
              </a:rPr>
              <a:t>   </a:t>
            </a:r>
            <a:r>
              <a:rPr lang="de-DE" altLang="de-DE" sz="1700" b="1" dirty="0">
                <a:solidFill>
                  <a:srgbClr val="FF0000"/>
                </a:solidFill>
                <a:latin typeface="Verdana" pitchFamily="34" charset="0"/>
              </a:rPr>
              <a:t>Erfolgsermittlung</a:t>
            </a:r>
            <a:endParaRPr lang="de-DE" altLang="de-DE" sz="1600" b="1" dirty="0">
              <a:solidFill>
                <a:srgbClr val="FF0000"/>
              </a:solidFill>
              <a:latin typeface="Verdana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de-DE" altLang="de-DE" sz="1600" b="1" dirty="0">
                <a:latin typeface="Verdana" pitchFamily="34" charset="0"/>
              </a:rPr>
              <a:t>   </a:t>
            </a:r>
            <a:r>
              <a:rPr lang="de-DE" altLang="de-DE" sz="1600" dirty="0">
                <a:latin typeface="Verdana" pitchFamily="34" charset="0"/>
              </a:rPr>
              <a:t>Betriebseinnahmen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dirty="0">
                <a:latin typeface="Verdana" pitchFamily="34" charset="0"/>
              </a:rPr>
              <a:t>- </a:t>
            </a:r>
            <a:r>
              <a:rPr lang="de-DE" altLang="de-DE" sz="1600" dirty="0">
                <a:latin typeface="Verdana" pitchFamily="34" charset="0"/>
              </a:rPr>
              <a:t> </a:t>
            </a:r>
            <a:r>
              <a:rPr lang="de-DE" altLang="de-DE" sz="1600" dirty="0" smtClean="0">
                <a:latin typeface="Verdana" pitchFamily="34" charset="0"/>
              </a:rPr>
              <a:t>Betriebsausgaben</a:t>
            </a:r>
            <a:endParaRPr lang="de-DE" altLang="de-DE" sz="1600" dirty="0">
              <a:latin typeface="Verdana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de-DE" altLang="de-DE" dirty="0">
                <a:latin typeface="Verdana" pitchFamily="34" charset="0"/>
              </a:rPr>
              <a:t>-</a:t>
            </a:r>
            <a:r>
              <a:rPr lang="de-DE" altLang="de-DE" sz="1600" dirty="0">
                <a:latin typeface="Verdana" pitchFamily="34" charset="0"/>
              </a:rPr>
              <a:t>  Abschreibung	</a:t>
            </a:r>
            <a:br>
              <a:rPr lang="de-DE" altLang="de-DE" sz="1600" dirty="0">
                <a:latin typeface="Verdana" pitchFamily="34" charset="0"/>
              </a:rPr>
            </a:br>
            <a:r>
              <a:rPr lang="de-DE" altLang="de-DE" sz="1600" b="1" dirty="0">
                <a:latin typeface="Verdana" pitchFamily="34" charset="0"/>
              </a:rPr>
              <a:t/>
            </a:r>
            <a:br>
              <a:rPr lang="de-DE" altLang="de-DE" sz="1600" b="1" dirty="0">
                <a:latin typeface="Verdana" pitchFamily="34" charset="0"/>
              </a:rPr>
            </a:br>
            <a:r>
              <a:rPr lang="de-DE" altLang="de-DE" sz="1600" b="1" dirty="0">
                <a:latin typeface="Verdana" pitchFamily="34" charset="0"/>
              </a:rPr>
              <a:t>   </a:t>
            </a:r>
            <a:r>
              <a:rPr lang="de-DE" altLang="de-DE" sz="1600" b="1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de-DE" altLang="de-DE" sz="1700" b="1" dirty="0">
                <a:solidFill>
                  <a:srgbClr val="FF0000"/>
                </a:solidFill>
                <a:latin typeface="Verdana" pitchFamily="34" charset="0"/>
              </a:rPr>
              <a:t>Gewinn (Verlust)</a:t>
            </a:r>
            <a:endParaRPr lang="de-DE" altLang="de-DE" sz="1400" dirty="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1864">
            <a:off x="4200808" y="4096557"/>
            <a:ext cx="4303700" cy="2212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Gerade Verbindung 26"/>
          <p:cNvCxnSpPr/>
          <p:nvPr/>
        </p:nvCxnSpPr>
        <p:spPr bwMode="auto">
          <a:xfrm>
            <a:off x="6038850" y="3000375"/>
            <a:ext cx="24479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8" name="Textfeld 27"/>
          <p:cNvSpPr txBox="1"/>
          <p:nvPr/>
        </p:nvSpPr>
        <p:spPr>
          <a:xfrm rot="20807110">
            <a:off x="152845" y="3398769"/>
            <a:ext cx="26038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 smtClean="0"/>
              <a:t>Bankbuch = Kontoauszüge</a:t>
            </a:r>
            <a:endParaRPr lang="de-AT" sz="1400" dirty="0"/>
          </a:p>
        </p:txBody>
      </p:sp>
      <p:sp>
        <p:nvSpPr>
          <p:cNvPr id="30" name="Textfeld 29"/>
          <p:cNvSpPr txBox="1"/>
          <p:nvPr/>
        </p:nvSpPr>
        <p:spPr>
          <a:xfrm>
            <a:off x="5543550" y="1724025"/>
            <a:ext cx="5421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4400" dirty="0" smtClean="0"/>
              <a:t>{</a:t>
            </a:r>
            <a:endParaRPr lang="de-AT" sz="4400" dirty="0"/>
          </a:p>
        </p:txBody>
      </p:sp>
      <p:sp>
        <p:nvSpPr>
          <p:cNvPr id="31" name="Pfeil nach rechts 30"/>
          <p:cNvSpPr/>
          <p:nvPr/>
        </p:nvSpPr>
        <p:spPr bwMode="auto">
          <a:xfrm rot="1197523">
            <a:off x="2899093" y="1480360"/>
            <a:ext cx="2821874" cy="488650"/>
          </a:xfrm>
          <a:prstGeom prst="rightArrow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Kassabuch</a:t>
            </a:r>
          </a:p>
        </p:txBody>
      </p:sp>
      <p:sp>
        <p:nvSpPr>
          <p:cNvPr id="35" name="Pfeil nach rechts 34"/>
          <p:cNvSpPr/>
          <p:nvPr/>
        </p:nvSpPr>
        <p:spPr bwMode="auto">
          <a:xfrm rot="19106875">
            <a:off x="3233829" y="3034883"/>
            <a:ext cx="2821874" cy="456448"/>
          </a:xfrm>
          <a:prstGeom prst="rightArrow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Bankbuch</a:t>
            </a:r>
          </a:p>
        </p:txBody>
      </p:sp>
      <p:sp>
        <p:nvSpPr>
          <p:cNvPr id="36" name="Pfeil nach rechts 35"/>
          <p:cNvSpPr/>
          <p:nvPr/>
        </p:nvSpPr>
        <p:spPr bwMode="auto">
          <a:xfrm rot="18037380">
            <a:off x="4777761" y="3421314"/>
            <a:ext cx="1769843" cy="456448"/>
          </a:xfrm>
          <a:prstGeom prst="rightArrow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200" dirty="0" smtClean="0"/>
              <a:t>Anlageverzeichnis</a:t>
            </a:r>
            <a:endParaRPr kumimoji="0" lang="de-A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763259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146051" y="147638"/>
            <a:ext cx="44614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/>
              <a:t>4 Teilbereiche des Rechnungswesens</a:t>
            </a:r>
          </a:p>
        </p:txBody>
      </p:sp>
      <p:sp>
        <p:nvSpPr>
          <p:cNvPr id="8195" name="Text Box 33"/>
          <p:cNvSpPr txBox="1">
            <a:spLocks noChangeArrowheads="1"/>
          </p:cNvSpPr>
          <p:nvPr/>
        </p:nvSpPr>
        <p:spPr bwMode="auto">
          <a:xfrm>
            <a:off x="98426" y="3097215"/>
            <a:ext cx="1944688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endParaRPr lang="de-DE" altLang="de-DE" sz="1100" b="1" dirty="0"/>
          </a:p>
          <a:p>
            <a:pPr algn="ctr" eaLnBrk="1" hangingPunct="1"/>
            <a:endParaRPr lang="de-DE" altLang="de-DE" sz="1600" dirty="0">
              <a:latin typeface="Arial" charset="0"/>
            </a:endParaRPr>
          </a:p>
        </p:txBody>
      </p:sp>
      <p:sp>
        <p:nvSpPr>
          <p:cNvPr id="8196" name="Text Box 34"/>
          <p:cNvSpPr txBox="1">
            <a:spLocks noChangeArrowheads="1"/>
          </p:cNvSpPr>
          <p:nvPr/>
        </p:nvSpPr>
        <p:spPr bwMode="auto">
          <a:xfrm>
            <a:off x="112713" y="4852990"/>
            <a:ext cx="2016125" cy="1512887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e-DE" altLang="de-DE" sz="1500" dirty="0"/>
              <a:t>Aufzeichnungen der Geschäftsfälle</a:t>
            </a:r>
          </a:p>
          <a:p>
            <a:pPr eaLnBrk="1" hangingPunct="1"/>
            <a:endParaRPr lang="de-DE" altLang="de-DE" sz="1500" dirty="0"/>
          </a:p>
          <a:p>
            <a:pPr eaLnBrk="1" hangingPunct="1"/>
            <a:r>
              <a:rPr lang="de-DE" altLang="de-DE" sz="1500" dirty="0"/>
              <a:t>Ermittlung </a:t>
            </a:r>
            <a:r>
              <a:rPr lang="de-DE" altLang="de-DE" sz="1500" dirty="0" err="1" smtClean="0"/>
              <a:t>Ge-winnes</a:t>
            </a:r>
            <a:r>
              <a:rPr lang="de-DE" altLang="de-DE" sz="1500" dirty="0" smtClean="0"/>
              <a:t>/Verlustes</a:t>
            </a:r>
            <a:endParaRPr lang="de-DE" altLang="de-DE" sz="1500" dirty="0"/>
          </a:p>
          <a:p>
            <a:pPr eaLnBrk="1" hangingPunct="1"/>
            <a:endParaRPr lang="de-DE" altLang="de-DE" sz="1500" dirty="0">
              <a:latin typeface="Arial" charset="0"/>
            </a:endParaRPr>
          </a:p>
        </p:txBody>
      </p:sp>
      <p:sp>
        <p:nvSpPr>
          <p:cNvPr id="8197" name="Text Box 35"/>
          <p:cNvSpPr txBox="1">
            <a:spLocks noChangeArrowheads="1"/>
          </p:cNvSpPr>
          <p:nvPr/>
        </p:nvSpPr>
        <p:spPr bwMode="auto">
          <a:xfrm>
            <a:off x="2655889" y="4829175"/>
            <a:ext cx="2016125" cy="1512888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e-DE" altLang="de-DE" sz="1500"/>
              <a:t>Grundlage für die Berechnung der Preise</a:t>
            </a:r>
          </a:p>
          <a:p>
            <a:pPr eaLnBrk="1" hangingPunct="1"/>
            <a:endParaRPr lang="de-DE" altLang="de-DE" sz="1500">
              <a:latin typeface="Arial" charset="0"/>
            </a:endParaRPr>
          </a:p>
        </p:txBody>
      </p:sp>
      <p:sp>
        <p:nvSpPr>
          <p:cNvPr id="8198" name="Text Box 36"/>
          <p:cNvSpPr txBox="1">
            <a:spLocks noChangeArrowheads="1"/>
          </p:cNvSpPr>
          <p:nvPr/>
        </p:nvSpPr>
        <p:spPr bwMode="auto">
          <a:xfrm>
            <a:off x="5294314" y="4829175"/>
            <a:ext cx="2016125" cy="1512888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e-DE" altLang="de-DE" sz="1500" dirty="0"/>
              <a:t>Darstellung und Auswertung der Zahlen des </a:t>
            </a:r>
            <a:r>
              <a:rPr lang="de-DE" altLang="de-DE" sz="1500" dirty="0" smtClean="0"/>
              <a:t>Rechnungs-wesens</a:t>
            </a:r>
            <a:endParaRPr lang="de-DE" altLang="de-DE" sz="1500" dirty="0">
              <a:latin typeface="Arial" charset="0"/>
            </a:endParaRPr>
          </a:p>
        </p:txBody>
      </p:sp>
      <p:sp>
        <p:nvSpPr>
          <p:cNvPr id="8199" name="Text Box 37"/>
          <p:cNvSpPr txBox="1">
            <a:spLocks noChangeArrowheads="1"/>
          </p:cNvSpPr>
          <p:nvPr/>
        </p:nvSpPr>
        <p:spPr bwMode="auto">
          <a:xfrm>
            <a:off x="7854951" y="4829175"/>
            <a:ext cx="1944688" cy="1512888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e-DE" altLang="de-DE" sz="1500"/>
              <a:t>Planung zukünftiger Ereignisse aufgrund der gewonnenen Zahlen</a:t>
            </a:r>
          </a:p>
          <a:p>
            <a:pPr eaLnBrk="1" hangingPunct="1"/>
            <a:endParaRPr lang="de-DE" altLang="de-DE" sz="1500">
              <a:latin typeface="Arial" charset="0"/>
            </a:endParaRPr>
          </a:p>
        </p:txBody>
      </p:sp>
      <p:sp>
        <p:nvSpPr>
          <p:cNvPr id="8200" name="AutoShape 38"/>
          <p:cNvSpPr>
            <a:spLocks noChangeArrowheads="1"/>
          </p:cNvSpPr>
          <p:nvPr/>
        </p:nvSpPr>
        <p:spPr bwMode="auto">
          <a:xfrm>
            <a:off x="904876" y="3989390"/>
            <a:ext cx="288925" cy="720725"/>
          </a:xfrm>
          <a:prstGeom prst="downArrow">
            <a:avLst>
              <a:gd name="adj1" fmla="val 50000"/>
              <a:gd name="adj2" fmla="val 6236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de-AT" altLang="de-DE"/>
          </a:p>
        </p:txBody>
      </p:sp>
      <p:sp>
        <p:nvSpPr>
          <p:cNvPr id="8201" name="Text Box 39"/>
          <p:cNvSpPr txBox="1">
            <a:spLocks noChangeArrowheads="1"/>
          </p:cNvSpPr>
          <p:nvPr/>
        </p:nvSpPr>
        <p:spPr bwMode="auto">
          <a:xfrm>
            <a:off x="2641601" y="3073402"/>
            <a:ext cx="1944688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endParaRPr lang="de-DE" altLang="de-DE" dirty="0">
              <a:latin typeface="Arial" charset="0"/>
            </a:endParaRPr>
          </a:p>
        </p:txBody>
      </p:sp>
      <p:sp>
        <p:nvSpPr>
          <p:cNvPr id="8202" name="Text Box 40"/>
          <p:cNvSpPr txBox="1">
            <a:spLocks noChangeArrowheads="1"/>
          </p:cNvSpPr>
          <p:nvPr/>
        </p:nvSpPr>
        <p:spPr bwMode="auto">
          <a:xfrm>
            <a:off x="5280026" y="3073402"/>
            <a:ext cx="1944688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endParaRPr lang="de-DE" altLang="de-DE" b="1" dirty="0"/>
          </a:p>
          <a:p>
            <a:pPr algn="ctr" eaLnBrk="1" hangingPunct="1"/>
            <a:endParaRPr lang="de-DE" altLang="de-DE" dirty="0">
              <a:latin typeface="Arial" charset="0"/>
            </a:endParaRPr>
          </a:p>
        </p:txBody>
      </p:sp>
      <p:sp>
        <p:nvSpPr>
          <p:cNvPr id="8203" name="Text Box 41"/>
          <p:cNvSpPr txBox="1">
            <a:spLocks noChangeArrowheads="1"/>
          </p:cNvSpPr>
          <p:nvPr/>
        </p:nvSpPr>
        <p:spPr bwMode="auto">
          <a:xfrm>
            <a:off x="7840663" y="3073402"/>
            <a:ext cx="1944687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endParaRPr lang="de-DE" altLang="de-DE" dirty="0">
              <a:latin typeface="Arial" charset="0"/>
            </a:endParaRPr>
          </a:p>
        </p:txBody>
      </p:sp>
      <p:sp>
        <p:nvSpPr>
          <p:cNvPr id="8204" name="AutoShape 42"/>
          <p:cNvSpPr>
            <a:spLocks noChangeArrowheads="1"/>
          </p:cNvSpPr>
          <p:nvPr/>
        </p:nvSpPr>
        <p:spPr bwMode="auto">
          <a:xfrm>
            <a:off x="3449639" y="3965577"/>
            <a:ext cx="288925" cy="720725"/>
          </a:xfrm>
          <a:prstGeom prst="downArrow">
            <a:avLst>
              <a:gd name="adj1" fmla="val 50000"/>
              <a:gd name="adj2" fmla="val 6236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de-AT" altLang="de-DE"/>
          </a:p>
        </p:txBody>
      </p:sp>
      <p:sp>
        <p:nvSpPr>
          <p:cNvPr id="8205" name="AutoShape 43"/>
          <p:cNvSpPr>
            <a:spLocks noChangeArrowheads="1"/>
          </p:cNvSpPr>
          <p:nvPr/>
        </p:nvSpPr>
        <p:spPr bwMode="auto">
          <a:xfrm>
            <a:off x="8718551" y="3965577"/>
            <a:ext cx="288925" cy="720725"/>
          </a:xfrm>
          <a:prstGeom prst="downArrow">
            <a:avLst>
              <a:gd name="adj1" fmla="val 50000"/>
              <a:gd name="adj2" fmla="val 6236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de-AT" altLang="de-DE"/>
          </a:p>
        </p:txBody>
      </p:sp>
      <p:sp>
        <p:nvSpPr>
          <p:cNvPr id="8206" name="AutoShape 44"/>
          <p:cNvSpPr>
            <a:spLocks noChangeArrowheads="1"/>
          </p:cNvSpPr>
          <p:nvPr/>
        </p:nvSpPr>
        <p:spPr bwMode="auto">
          <a:xfrm>
            <a:off x="6086475" y="3965577"/>
            <a:ext cx="288925" cy="720725"/>
          </a:xfrm>
          <a:prstGeom prst="downArrow">
            <a:avLst>
              <a:gd name="adj1" fmla="val 50000"/>
              <a:gd name="adj2" fmla="val 6236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de-AT" altLang="de-DE"/>
          </a:p>
        </p:txBody>
      </p:sp>
      <p:pic>
        <p:nvPicPr>
          <p:cNvPr id="8207" name="Picture 49" descr="inter_rechnu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836615"/>
            <a:ext cx="9694863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8" name="Rectangle 1091"/>
          <p:cNvSpPr>
            <a:spLocks noChangeArrowheads="1"/>
          </p:cNvSpPr>
          <p:nvPr/>
        </p:nvSpPr>
        <p:spPr bwMode="auto">
          <a:xfrm>
            <a:off x="74614" y="85725"/>
            <a:ext cx="9685337" cy="484188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de-AT" altLang="de-DE"/>
          </a:p>
        </p:txBody>
      </p:sp>
      <p:pic>
        <p:nvPicPr>
          <p:cNvPr id="8209" name="Grafik 19" descr="bauerpoint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109538"/>
            <a:ext cx="12017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7070401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146050" y="147638"/>
            <a:ext cx="44497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/>
              <a:t>4 Teilbereiche des Rechnungswesens</a:t>
            </a:r>
          </a:p>
        </p:txBody>
      </p:sp>
      <p:sp>
        <p:nvSpPr>
          <p:cNvPr id="8195" name="Text Box 33"/>
          <p:cNvSpPr txBox="1">
            <a:spLocks noChangeArrowheads="1"/>
          </p:cNvSpPr>
          <p:nvPr/>
        </p:nvSpPr>
        <p:spPr bwMode="auto">
          <a:xfrm>
            <a:off x="98425" y="3097213"/>
            <a:ext cx="1944688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endParaRPr lang="de-DE" altLang="de-DE" sz="1200" b="1"/>
          </a:p>
          <a:p>
            <a:pPr algn="ctr" eaLnBrk="1" hangingPunct="1"/>
            <a:r>
              <a:rPr lang="de-DE" altLang="de-DE" b="1"/>
              <a:t>Buchführung</a:t>
            </a:r>
            <a:endParaRPr lang="de-DE" altLang="de-DE">
              <a:latin typeface="Arial" charset="0"/>
            </a:endParaRPr>
          </a:p>
        </p:txBody>
      </p:sp>
      <p:sp>
        <p:nvSpPr>
          <p:cNvPr id="8196" name="Text Box 34"/>
          <p:cNvSpPr txBox="1">
            <a:spLocks noChangeArrowheads="1"/>
          </p:cNvSpPr>
          <p:nvPr/>
        </p:nvSpPr>
        <p:spPr bwMode="auto">
          <a:xfrm>
            <a:off x="112713" y="4852988"/>
            <a:ext cx="2016125" cy="1512887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e-DE" altLang="de-DE" sz="1500"/>
              <a:t>Aufzeichnungen der Geschäftsfälle</a:t>
            </a:r>
          </a:p>
          <a:p>
            <a:pPr eaLnBrk="1" hangingPunct="1"/>
            <a:endParaRPr lang="de-DE" altLang="de-DE" sz="1500"/>
          </a:p>
          <a:p>
            <a:pPr eaLnBrk="1" hangingPunct="1"/>
            <a:r>
              <a:rPr lang="de-DE" altLang="de-DE" sz="1500"/>
              <a:t>Ermittlung des Gewinnes / Verlustes</a:t>
            </a:r>
          </a:p>
          <a:p>
            <a:pPr eaLnBrk="1" hangingPunct="1"/>
            <a:endParaRPr lang="de-DE" altLang="de-DE" sz="1500">
              <a:latin typeface="Arial" charset="0"/>
            </a:endParaRPr>
          </a:p>
        </p:txBody>
      </p:sp>
      <p:sp>
        <p:nvSpPr>
          <p:cNvPr id="8197" name="Text Box 35"/>
          <p:cNvSpPr txBox="1">
            <a:spLocks noChangeArrowheads="1"/>
          </p:cNvSpPr>
          <p:nvPr/>
        </p:nvSpPr>
        <p:spPr bwMode="auto">
          <a:xfrm>
            <a:off x="2655888" y="4829175"/>
            <a:ext cx="2016125" cy="1512888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e-DE" altLang="de-DE" sz="1500"/>
              <a:t>Grundlage für die Berechnung der Preise</a:t>
            </a:r>
          </a:p>
          <a:p>
            <a:pPr eaLnBrk="1" hangingPunct="1"/>
            <a:endParaRPr lang="de-DE" altLang="de-DE" sz="1500">
              <a:latin typeface="Arial" charset="0"/>
            </a:endParaRPr>
          </a:p>
        </p:txBody>
      </p:sp>
      <p:sp>
        <p:nvSpPr>
          <p:cNvPr id="8198" name="Text Box 36"/>
          <p:cNvSpPr txBox="1">
            <a:spLocks noChangeArrowheads="1"/>
          </p:cNvSpPr>
          <p:nvPr/>
        </p:nvSpPr>
        <p:spPr bwMode="auto">
          <a:xfrm>
            <a:off x="5294313" y="4829175"/>
            <a:ext cx="2016125" cy="1512888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e-DE" altLang="de-DE" sz="1500"/>
              <a:t>Darstellung und Auswertung der Zahlen des Rechnungswesens</a:t>
            </a:r>
            <a:endParaRPr lang="de-DE" altLang="de-DE" sz="1500">
              <a:latin typeface="Arial" charset="0"/>
            </a:endParaRPr>
          </a:p>
        </p:txBody>
      </p:sp>
      <p:sp>
        <p:nvSpPr>
          <p:cNvPr id="8199" name="Text Box 37"/>
          <p:cNvSpPr txBox="1">
            <a:spLocks noChangeArrowheads="1"/>
          </p:cNvSpPr>
          <p:nvPr/>
        </p:nvSpPr>
        <p:spPr bwMode="auto">
          <a:xfrm>
            <a:off x="7854950" y="4829175"/>
            <a:ext cx="1944688" cy="1512888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e-DE" altLang="de-DE" sz="1500"/>
              <a:t>Planung zukünftiger Ereignisse aufgrund der gewonnenen Zahlen</a:t>
            </a:r>
          </a:p>
          <a:p>
            <a:pPr eaLnBrk="1" hangingPunct="1"/>
            <a:endParaRPr lang="de-DE" altLang="de-DE" sz="1500">
              <a:latin typeface="Arial" charset="0"/>
            </a:endParaRPr>
          </a:p>
        </p:txBody>
      </p:sp>
      <p:sp>
        <p:nvSpPr>
          <p:cNvPr id="8200" name="AutoShape 38"/>
          <p:cNvSpPr>
            <a:spLocks noChangeArrowheads="1"/>
          </p:cNvSpPr>
          <p:nvPr/>
        </p:nvSpPr>
        <p:spPr bwMode="auto">
          <a:xfrm>
            <a:off x="904875" y="3989388"/>
            <a:ext cx="288925" cy="720725"/>
          </a:xfrm>
          <a:prstGeom prst="downArrow">
            <a:avLst>
              <a:gd name="adj1" fmla="val 50000"/>
              <a:gd name="adj2" fmla="val 6236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de-AT" altLang="de-DE"/>
          </a:p>
        </p:txBody>
      </p:sp>
      <p:sp>
        <p:nvSpPr>
          <p:cNvPr id="8201" name="Text Box 39"/>
          <p:cNvSpPr txBox="1">
            <a:spLocks noChangeArrowheads="1"/>
          </p:cNvSpPr>
          <p:nvPr/>
        </p:nvSpPr>
        <p:spPr bwMode="auto">
          <a:xfrm>
            <a:off x="2641600" y="3073400"/>
            <a:ext cx="1944688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de-DE" altLang="de-DE" b="1"/>
              <a:t>Kosten-rechnung</a:t>
            </a:r>
            <a:endParaRPr lang="de-DE" altLang="de-DE">
              <a:latin typeface="Arial" charset="0"/>
            </a:endParaRPr>
          </a:p>
        </p:txBody>
      </p:sp>
      <p:sp>
        <p:nvSpPr>
          <p:cNvPr id="8202" name="Text Box 40"/>
          <p:cNvSpPr txBox="1">
            <a:spLocks noChangeArrowheads="1"/>
          </p:cNvSpPr>
          <p:nvPr/>
        </p:nvSpPr>
        <p:spPr bwMode="auto">
          <a:xfrm>
            <a:off x="5280025" y="3073400"/>
            <a:ext cx="1944688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de-DE" altLang="de-DE" b="1"/>
              <a:t>Betriebliche</a:t>
            </a:r>
          </a:p>
          <a:p>
            <a:pPr algn="ctr" eaLnBrk="1" hangingPunct="1"/>
            <a:r>
              <a:rPr lang="de-AT" altLang="de-DE" b="1"/>
              <a:t>Statistik</a:t>
            </a:r>
            <a:endParaRPr lang="de-DE" altLang="de-DE">
              <a:latin typeface="Arial" charset="0"/>
            </a:endParaRPr>
          </a:p>
        </p:txBody>
      </p:sp>
      <p:sp>
        <p:nvSpPr>
          <p:cNvPr id="8203" name="Text Box 41"/>
          <p:cNvSpPr txBox="1">
            <a:spLocks noChangeArrowheads="1"/>
          </p:cNvSpPr>
          <p:nvPr/>
        </p:nvSpPr>
        <p:spPr bwMode="auto">
          <a:xfrm>
            <a:off x="7840663" y="3073400"/>
            <a:ext cx="1944687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de-DE" altLang="de-DE" b="1"/>
              <a:t>Planungs-rechnung</a:t>
            </a:r>
            <a:endParaRPr lang="de-DE" altLang="de-DE">
              <a:latin typeface="Arial" charset="0"/>
            </a:endParaRPr>
          </a:p>
        </p:txBody>
      </p:sp>
      <p:sp>
        <p:nvSpPr>
          <p:cNvPr id="8204" name="AutoShape 42"/>
          <p:cNvSpPr>
            <a:spLocks noChangeArrowheads="1"/>
          </p:cNvSpPr>
          <p:nvPr/>
        </p:nvSpPr>
        <p:spPr bwMode="auto">
          <a:xfrm>
            <a:off x="3449638" y="3965575"/>
            <a:ext cx="288925" cy="720725"/>
          </a:xfrm>
          <a:prstGeom prst="downArrow">
            <a:avLst>
              <a:gd name="adj1" fmla="val 50000"/>
              <a:gd name="adj2" fmla="val 6236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de-AT" altLang="de-DE"/>
          </a:p>
        </p:txBody>
      </p:sp>
      <p:sp>
        <p:nvSpPr>
          <p:cNvPr id="8205" name="AutoShape 43"/>
          <p:cNvSpPr>
            <a:spLocks noChangeArrowheads="1"/>
          </p:cNvSpPr>
          <p:nvPr/>
        </p:nvSpPr>
        <p:spPr bwMode="auto">
          <a:xfrm>
            <a:off x="8718550" y="3965575"/>
            <a:ext cx="288925" cy="720725"/>
          </a:xfrm>
          <a:prstGeom prst="downArrow">
            <a:avLst>
              <a:gd name="adj1" fmla="val 50000"/>
              <a:gd name="adj2" fmla="val 6236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de-AT" altLang="de-DE"/>
          </a:p>
        </p:txBody>
      </p:sp>
      <p:sp>
        <p:nvSpPr>
          <p:cNvPr id="8206" name="AutoShape 44"/>
          <p:cNvSpPr>
            <a:spLocks noChangeArrowheads="1"/>
          </p:cNvSpPr>
          <p:nvPr/>
        </p:nvSpPr>
        <p:spPr bwMode="auto">
          <a:xfrm>
            <a:off x="6086475" y="3965575"/>
            <a:ext cx="288925" cy="720725"/>
          </a:xfrm>
          <a:prstGeom prst="downArrow">
            <a:avLst>
              <a:gd name="adj1" fmla="val 50000"/>
              <a:gd name="adj2" fmla="val 6236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de-AT" altLang="de-DE"/>
          </a:p>
        </p:txBody>
      </p:sp>
      <p:pic>
        <p:nvPicPr>
          <p:cNvPr id="8207" name="Picture 49" descr="inter_rechnu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836613"/>
            <a:ext cx="9694863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8" name="Rectangle 1091"/>
          <p:cNvSpPr>
            <a:spLocks noChangeArrowheads="1"/>
          </p:cNvSpPr>
          <p:nvPr/>
        </p:nvSpPr>
        <p:spPr bwMode="auto">
          <a:xfrm>
            <a:off x="74613" y="85725"/>
            <a:ext cx="9685337" cy="484188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de-AT" altLang="de-DE"/>
          </a:p>
        </p:txBody>
      </p:sp>
      <p:pic>
        <p:nvPicPr>
          <p:cNvPr id="8209" name="Grafik 19" descr="bauerpoint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109538"/>
            <a:ext cx="12017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6250855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146051" y="147638"/>
            <a:ext cx="55049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 dirty="0" smtClean="0"/>
              <a:t>Wer muss eine doppelte Buchführung führen?</a:t>
            </a:r>
            <a:endParaRPr lang="de-DE" altLang="de-DE" dirty="0"/>
          </a:p>
        </p:txBody>
      </p:sp>
      <p:sp>
        <p:nvSpPr>
          <p:cNvPr id="8208" name="Rectangle 1091"/>
          <p:cNvSpPr>
            <a:spLocks noChangeArrowheads="1"/>
          </p:cNvSpPr>
          <p:nvPr/>
        </p:nvSpPr>
        <p:spPr bwMode="auto">
          <a:xfrm>
            <a:off x="74614" y="85725"/>
            <a:ext cx="9685337" cy="484188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de-AT" altLang="de-DE"/>
          </a:p>
        </p:txBody>
      </p:sp>
      <p:pic>
        <p:nvPicPr>
          <p:cNvPr id="8209" name="Grafik 19" descr="bauerpoin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109538"/>
            <a:ext cx="12017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7"/>
            <a:ext cx="9753104" cy="287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647" y="3699952"/>
            <a:ext cx="2584908" cy="1578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llipse 9"/>
          <p:cNvSpPr/>
          <p:nvPr/>
        </p:nvSpPr>
        <p:spPr>
          <a:xfrm>
            <a:off x="351632" y="4565873"/>
            <a:ext cx="3900433" cy="100811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bg1"/>
                </a:solidFill>
              </a:rPr>
              <a:t>Einnahmen- Ausgabenrechnung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2898535" y="5696935"/>
            <a:ext cx="3900433" cy="100811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bg1"/>
                </a:solidFill>
              </a:rPr>
              <a:t>Doppelte Buchführung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5983869" y="4565873"/>
            <a:ext cx="3900433" cy="10081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Steuerliche Pauschalierung</a:t>
            </a:r>
            <a:endParaRPr lang="de-DE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798198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6" descr="business%20(cravat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56" b="16972"/>
          <a:stretch>
            <a:fillRect/>
          </a:stretch>
        </p:blipFill>
        <p:spPr bwMode="auto">
          <a:xfrm>
            <a:off x="6991350" y="-6350"/>
            <a:ext cx="291465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7"/>
          <p:cNvSpPr>
            <a:spLocks noChangeArrowheads="1"/>
          </p:cNvSpPr>
          <p:nvPr/>
        </p:nvSpPr>
        <p:spPr bwMode="auto">
          <a:xfrm>
            <a:off x="146050" y="903290"/>
            <a:ext cx="2276476" cy="593725"/>
          </a:xfrm>
          <a:prstGeom prst="roundRect">
            <a:avLst>
              <a:gd name="adj" fmla="val 12495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endParaRPr lang="de-DE" altLang="de-DE" sz="1600" dirty="0"/>
          </a:p>
        </p:txBody>
      </p:sp>
      <p:sp>
        <p:nvSpPr>
          <p:cNvPr id="9220" name="AutoShape 8"/>
          <p:cNvSpPr>
            <a:spLocks noChangeArrowheads="1"/>
          </p:cNvSpPr>
          <p:nvPr/>
        </p:nvSpPr>
        <p:spPr bwMode="auto">
          <a:xfrm>
            <a:off x="146050" y="1905000"/>
            <a:ext cx="2276476" cy="655638"/>
          </a:xfrm>
          <a:prstGeom prst="roundRect">
            <a:avLst>
              <a:gd name="adj" fmla="val 12495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 sz="1600" dirty="0"/>
          </a:p>
        </p:txBody>
      </p:sp>
      <p:sp>
        <p:nvSpPr>
          <p:cNvPr id="9221" name="AutoShape 9"/>
          <p:cNvSpPr>
            <a:spLocks noChangeArrowheads="1"/>
          </p:cNvSpPr>
          <p:nvPr/>
        </p:nvSpPr>
        <p:spPr bwMode="auto">
          <a:xfrm>
            <a:off x="146050" y="2940052"/>
            <a:ext cx="2276476" cy="593725"/>
          </a:xfrm>
          <a:prstGeom prst="roundRect">
            <a:avLst>
              <a:gd name="adj" fmla="val 12495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endParaRPr lang="de-DE" altLang="de-DE" sz="1600" dirty="0"/>
          </a:p>
        </p:txBody>
      </p:sp>
      <p:sp>
        <p:nvSpPr>
          <p:cNvPr id="9222" name="AutoShape 10"/>
          <p:cNvSpPr>
            <a:spLocks noChangeArrowheads="1"/>
          </p:cNvSpPr>
          <p:nvPr/>
        </p:nvSpPr>
        <p:spPr bwMode="auto">
          <a:xfrm>
            <a:off x="146050" y="3979865"/>
            <a:ext cx="2276476" cy="593725"/>
          </a:xfrm>
          <a:prstGeom prst="roundRect">
            <a:avLst>
              <a:gd name="adj" fmla="val 12495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endParaRPr lang="de-DE" altLang="de-DE" sz="1600" dirty="0"/>
          </a:p>
        </p:txBody>
      </p:sp>
      <p:sp>
        <p:nvSpPr>
          <p:cNvPr id="9223" name="AutoShape 11"/>
          <p:cNvSpPr>
            <a:spLocks noChangeArrowheads="1"/>
          </p:cNvSpPr>
          <p:nvPr/>
        </p:nvSpPr>
        <p:spPr bwMode="auto">
          <a:xfrm>
            <a:off x="146050" y="5019677"/>
            <a:ext cx="2276476" cy="593725"/>
          </a:xfrm>
          <a:prstGeom prst="roundRect">
            <a:avLst>
              <a:gd name="adj" fmla="val 12495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endParaRPr lang="de-DE" altLang="de-DE" sz="1600" dirty="0"/>
          </a:p>
        </p:txBody>
      </p:sp>
      <p:sp>
        <p:nvSpPr>
          <p:cNvPr id="9224" name="AutoShape 12"/>
          <p:cNvSpPr>
            <a:spLocks noChangeArrowheads="1"/>
          </p:cNvSpPr>
          <p:nvPr/>
        </p:nvSpPr>
        <p:spPr bwMode="auto">
          <a:xfrm>
            <a:off x="146050" y="6061077"/>
            <a:ext cx="2276476" cy="593725"/>
          </a:xfrm>
          <a:prstGeom prst="roundRect">
            <a:avLst>
              <a:gd name="adj" fmla="val 12495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 sz="1600" dirty="0"/>
          </a:p>
        </p:txBody>
      </p:sp>
      <p:sp>
        <p:nvSpPr>
          <p:cNvPr id="9225" name="Oval 13"/>
          <p:cNvSpPr>
            <a:spLocks noChangeArrowheads="1"/>
          </p:cNvSpPr>
          <p:nvPr/>
        </p:nvSpPr>
        <p:spPr bwMode="auto">
          <a:xfrm>
            <a:off x="2176463" y="1350965"/>
            <a:ext cx="527050" cy="3190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de-DE" altLang="de-DE" sz="1400"/>
              <a:t>1</a:t>
            </a:r>
          </a:p>
        </p:txBody>
      </p:sp>
      <p:sp>
        <p:nvSpPr>
          <p:cNvPr id="9226" name="Oval 14"/>
          <p:cNvSpPr>
            <a:spLocks noChangeArrowheads="1"/>
          </p:cNvSpPr>
          <p:nvPr/>
        </p:nvSpPr>
        <p:spPr bwMode="auto">
          <a:xfrm>
            <a:off x="2176463" y="2409825"/>
            <a:ext cx="527050" cy="3190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de-DE" altLang="de-DE" sz="1400"/>
              <a:t>2</a:t>
            </a:r>
          </a:p>
        </p:txBody>
      </p:sp>
      <p:sp>
        <p:nvSpPr>
          <p:cNvPr id="9227" name="Oval 15"/>
          <p:cNvSpPr>
            <a:spLocks noChangeArrowheads="1"/>
          </p:cNvSpPr>
          <p:nvPr/>
        </p:nvSpPr>
        <p:spPr bwMode="auto">
          <a:xfrm>
            <a:off x="2176463" y="3379789"/>
            <a:ext cx="527050" cy="3190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de-DE" altLang="de-DE" sz="1400"/>
              <a:t>3</a:t>
            </a:r>
          </a:p>
        </p:txBody>
      </p:sp>
      <p:sp>
        <p:nvSpPr>
          <p:cNvPr id="9228" name="Oval 16"/>
          <p:cNvSpPr>
            <a:spLocks noChangeArrowheads="1"/>
          </p:cNvSpPr>
          <p:nvPr/>
        </p:nvSpPr>
        <p:spPr bwMode="auto">
          <a:xfrm>
            <a:off x="2176463" y="4460875"/>
            <a:ext cx="527050" cy="3190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de-DE" altLang="de-DE" sz="1400"/>
              <a:t>4</a:t>
            </a:r>
          </a:p>
        </p:txBody>
      </p:sp>
      <p:sp>
        <p:nvSpPr>
          <p:cNvPr id="9229" name="Oval 17"/>
          <p:cNvSpPr>
            <a:spLocks noChangeArrowheads="1"/>
          </p:cNvSpPr>
          <p:nvPr/>
        </p:nvSpPr>
        <p:spPr bwMode="auto">
          <a:xfrm>
            <a:off x="2176463" y="5476875"/>
            <a:ext cx="527050" cy="3190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de-DE" altLang="de-DE" sz="1400"/>
              <a:t>5</a:t>
            </a:r>
          </a:p>
        </p:txBody>
      </p:sp>
      <p:sp>
        <p:nvSpPr>
          <p:cNvPr id="9230" name="Oval 18"/>
          <p:cNvSpPr>
            <a:spLocks noChangeArrowheads="1"/>
          </p:cNvSpPr>
          <p:nvPr/>
        </p:nvSpPr>
        <p:spPr bwMode="auto">
          <a:xfrm>
            <a:off x="2176463" y="6427790"/>
            <a:ext cx="527050" cy="3190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de-DE" altLang="de-DE" sz="1400"/>
              <a:t>6</a:t>
            </a:r>
          </a:p>
        </p:txBody>
      </p:sp>
      <p:sp>
        <p:nvSpPr>
          <p:cNvPr id="9231" name="AutoShape 19"/>
          <p:cNvSpPr>
            <a:spLocks noChangeArrowheads="1"/>
          </p:cNvSpPr>
          <p:nvPr/>
        </p:nvSpPr>
        <p:spPr bwMode="auto">
          <a:xfrm>
            <a:off x="2671764" y="890590"/>
            <a:ext cx="952500" cy="625475"/>
          </a:xfrm>
          <a:prstGeom prst="rightArrow">
            <a:avLst>
              <a:gd name="adj1" fmla="val 75009"/>
              <a:gd name="adj2" fmla="val 76149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de-AT" altLang="de-DE"/>
          </a:p>
        </p:txBody>
      </p:sp>
      <p:sp>
        <p:nvSpPr>
          <p:cNvPr id="9232" name="AutoShape 20"/>
          <p:cNvSpPr>
            <a:spLocks noChangeArrowheads="1"/>
          </p:cNvSpPr>
          <p:nvPr/>
        </p:nvSpPr>
        <p:spPr bwMode="auto">
          <a:xfrm>
            <a:off x="2724151" y="1863727"/>
            <a:ext cx="952500" cy="625475"/>
          </a:xfrm>
          <a:prstGeom prst="rightArrow">
            <a:avLst>
              <a:gd name="adj1" fmla="val 75009"/>
              <a:gd name="adj2" fmla="val 76149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de-AT" altLang="de-DE"/>
          </a:p>
        </p:txBody>
      </p:sp>
      <p:sp>
        <p:nvSpPr>
          <p:cNvPr id="9233" name="AutoShape 21"/>
          <p:cNvSpPr>
            <a:spLocks noChangeArrowheads="1"/>
          </p:cNvSpPr>
          <p:nvPr/>
        </p:nvSpPr>
        <p:spPr bwMode="auto">
          <a:xfrm>
            <a:off x="2724151" y="2943227"/>
            <a:ext cx="952500" cy="625475"/>
          </a:xfrm>
          <a:prstGeom prst="rightArrow">
            <a:avLst>
              <a:gd name="adj1" fmla="val 75009"/>
              <a:gd name="adj2" fmla="val 76149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de-AT" altLang="de-DE"/>
          </a:p>
        </p:txBody>
      </p:sp>
      <p:sp>
        <p:nvSpPr>
          <p:cNvPr id="9234" name="AutoShape 22"/>
          <p:cNvSpPr>
            <a:spLocks noChangeArrowheads="1"/>
          </p:cNvSpPr>
          <p:nvPr/>
        </p:nvSpPr>
        <p:spPr bwMode="auto">
          <a:xfrm>
            <a:off x="2724151" y="4005265"/>
            <a:ext cx="952500" cy="625475"/>
          </a:xfrm>
          <a:prstGeom prst="rightArrow">
            <a:avLst>
              <a:gd name="adj1" fmla="val 75009"/>
              <a:gd name="adj2" fmla="val 76149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de-AT" altLang="de-DE"/>
          </a:p>
        </p:txBody>
      </p:sp>
      <p:sp>
        <p:nvSpPr>
          <p:cNvPr id="9235" name="AutoShape 23"/>
          <p:cNvSpPr>
            <a:spLocks noChangeArrowheads="1"/>
          </p:cNvSpPr>
          <p:nvPr/>
        </p:nvSpPr>
        <p:spPr bwMode="auto">
          <a:xfrm>
            <a:off x="2724151" y="5022852"/>
            <a:ext cx="952500" cy="625475"/>
          </a:xfrm>
          <a:prstGeom prst="rightArrow">
            <a:avLst>
              <a:gd name="adj1" fmla="val 75009"/>
              <a:gd name="adj2" fmla="val 76149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de-AT" altLang="de-DE"/>
          </a:p>
        </p:txBody>
      </p:sp>
      <p:sp>
        <p:nvSpPr>
          <p:cNvPr id="9236" name="AutoShape 24"/>
          <p:cNvSpPr>
            <a:spLocks noChangeArrowheads="1"/>
          </p:cNvSpPr>
          <p:nvPr/>
        </p:nvSpPr>
        <p:spPr bwMode="auto">
          <a:xfrm>
            <a:off x="2724151" y="6086477"/>
            <a:ext cx="952500" cy="625475"/>
          </a:xfrm>
          <a:prstGeom prst="rightArrow">
            <a:avLst>
              <a:gd name="adj1" fmla="val 75009"/>
              <a:gd name="adj2" fmla="val 76149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de-AT" altLang="de-DE"/>
          </a:p>
        </p:txBody>
      </p:sp>
      <p:sp>
        <p:nvSpPr>
          <p:cNvPr id="9237" name="Rectangle 25"/>
          <p:cNvSpPr>
            <a:spLocks noChangeArrowheads="1"/>
          </p:cNvSpPr>
          <p:nvPr/>
        </p:nvSpPr>
        <p:spPr bwMode="auto">
          <a:xfrm>
            <a:off x="3765551" y="1023938"/>
            <a:ext cx="1048364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>
                <a:solidFill>
                  <a:srgbClr val="000066"/>
                </a:solidFill>
              </a:rPr>
              <a:t>Gewinn</a:t>
            </a:r>
          </a:p>
        </p:txBody>
      </p:sp>
      <p:sp>
        <p:nvSpPr>
          <p:cNvPr id="9238" name="Rectangle 26"/>
          <p:cNvSpPr>
            <a:spLocks noChangeArrowheads="1"/>
          </p:cNvSpPr>
          <p:nvPr/>
        </p:nvSpPr>
        <p:spPr bwMode="auto">
          <a:xfrm>
            <a:off x="3765551" y="1973263"/>
            <a:ext cx="2311530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>
                <a:solidFill>
                  <a:srgbClr val="000066"/>
                </a:solidFill>
              </a:rPr>
              <a:t>Entwicklung d. UN</a:t>
            </a:r>
          </a:p>
        </p:txBody>
      </p:sp>
      <p:sp>
        <p:nvSpPr>
          <p:cNvPr id="9239" name="Rectangle 27"/>
          <p:cNvSpPr>
            <a:spLocks noChangeArrowheads="1"/>
          </p:cNvSpPr>
          <p:nvPr/>
        </p:nvSpPr>
        <p:spPr bwMode="auto">
          <a:xfrm>
            <a:off x="3765551" y="3052763"/>
            <a:ext cx="1840504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>
                <a:solidFill>
                  <a:srgbClr val="000066"/>
                </a:solidFill>
              </a:rPr>
              <a:t>Arbeitsplätzen</a:t>
            </a:r>
          </a:p>
        </p:txBody>
      </p:sp>
      <p:sp>
        <p:nvSpPr>
          <p:cNvPr id="9240" name="Rectangle 28"/>
          <p:cNvSpPr>
            <a:spLocks noChangeArrowheads="1"/>
          </p:cNvSpPr>
          <p:nvPr/>
        </p:nvSpPr>
        <p:spPr bwMode="auto">
          <a:xfrm>
            <a:off x="3765550" y="4157663"/>
            <a:ext cx="2244332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>
                <a:solidFill>
                  <a:srgbClr val="000066"/>
                </a:solidFill>
              </a:rPr>
              <a:t>Zahlungsfähigkeit</a:t>
            </a:r>
          </a:p>
        </p:txBody>
      </p:sp>
      <p:sp>
        <p:nvSpPr>
          <p:cNvPr id="9241" name="Rectangle 29"/>
          <p:cNvSpPr>
            <a:spLocks noChangeArrowheads="1"/>
          </p:cNvSpPr>
          <p:nvPr/>
        </p:nvSpPr>
        <p:spPr bwMode="auto">
          <a:xfrm>
            <a:off x="3765550" y="5130801"/>
            <a:ext cx="4473340" cy="36997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>
                <a:solidFill>
                  <a:srgbClr val="000066"/>
                </a:solidFill>
              </a:rPr>
              <a:t>Ordnungsmäßigkeit der Buchführung</a:t>
            </a:r>
          </a:p>
        </p:txBody>
      </p:sp>
      <p:sp>
        <p:nvSpPr>
          <p:cNvPr id="9242" name="Rectangle 30"/>
          <p:cNvSpPr>
            <a:spLocks noChangeArrowheads="1"/>
          </p:cNvSpPr>
          <p:nvPr/>
        </p:nvSpPr>
        <p:spPr bwMode="auto">
          <a:xfrm>
            <a:off x="3765550" y="6169026"/>
            <a:ext cx="3904274" cy="36997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>
                <a:solidFill>
                  <a:srgbClr val="000066"/>
                </a:solidFill>
              </a:rPr>
              <a:t>Richtigkeit der Steuerzahlungen</a:t>
            </a:r>
          </a:p>
        </p:txBody>
      </p:sp>
      <p:sp>
        <p:nvSpPr>
          <p:cNvPr id="9243" name="Rectangle 4"/>
          <p:cNvSpPr>
            <a:spLocks noChangeArrowheads="1"/>
          </p:cNvSpPr>
          <p:nvPr/>
        </p:nvSpPr>
        <p:spPr bwMode="auto">
          <a:xfrm>
            <a:off x="57151" y="144463"/>
            <a:ext cx="56267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 dirty="0"/>
              <a:t>Wer ist an unserem Unternehmen interessiert?</a:t>
            </a:r>
          </a:p>
        </p:txBody>
      </p:sp>
      <p:sp>
        <p:nvSpPr>
          <p:cNvPr id="9244" name="Rectangle 1091"/>
          <p:cNvSpPr>
            <a:spLocks noChangeArrowheads="1"/>
          </p:cNvSpPr>
          <p:nvPr/>
        </p:nvSpPr>
        <p:spPr bwMode="auto">
          <a:xfrm>
            <a:off x="74614" y="85725"/>
            <a:ext cx="9685337" cy="484188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de-AT" altLang="de-DE"/>
          </a:p>
        </p:txBody>
      </p:sp>
      <p:pic>
        <p:nvPicPr>
          <p:cNvPr id="9245" name="Grafik 31" descr="bauerpoint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109538"/>
            <a:ext cx="12017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74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  <p:bldP spid="9238" grpId="0"/>
      <p:bldP spid="9239" grpId="0"/>
      <p:bldP spid="9240" grpId="0"/>
      <p:bldP spid="9241" grpId="0" animBg="1"/>
      <p:bldP spid="92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6" descr="business%20(cravat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56" b="16972"/>
          <a:stretch>
            <a:fillRect/>
          </a:stretch>
        </p:blipFill>
        <p:spPr bwMode="auto">
          <a:xfrm>
            <a:off x="6991350" y="-6350"/>
            <a:ext cx="291465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7"/>
          <p:cNvSpPr>
            <a:spLocks noChangeArrowheads="1"/>
          </p:cNvSpPr>
          <p:nvPr/>
        </p:nvSpPr>
        <p:spPr bwMode="auto">
          <a:xfrm>
            <a:off x="146050" y="903288"/>
            <a:ext cx="2276475" cy="593725"/>
          </a:xfrm>
          <a:prstGeom prst="roundRect">
            <a:avLst>
              <a:gd name="adj" fmla="val 12495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de-DE" altLang="de-DE" sz="1600"/>
              <a:t>Eigentümer</a:t>
            </a:r>
          </a:p>
        </p:txBody>
      </p:sp>
      <p:sp>
        <p:nvSpPr>
          <p:cNvPr id="9220" name="AutoShape 8"/>
          <p:cNvSpPr>
            <a:spLocks noChangeArrowheads="1"/>
          </p:cNvSpPr>
          <p:nvPr/>
        </p:nvSpPr>
        <p:spPr bwMode="auto">
          <a:xfrm>
            <a:off x="146050" y="1905000"/>
            <a:ext cx="2276475" cy="655638"/>
          </a:xfrm>
          <a:prstGeom prst="roundRect">
            <a:avLst>
              <a:gd name="adj" fmla="val 12495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de-DE" altLang="de-DE" sz="1600"/>
              <a:t>Unternehmens-</a:t>
            </a:r>
          </a:p>
          <a:p>
            <a:pPr algn="ctr">
              <a:lnSpc>
                <a:spcPct val="80000"/>
              </a:lnSpc>
            </a:pPr>
            <a:r>
              <a:rPr lang="de-DE" altLang="de-DE" sz="1600"/>
              <a:t>leitung</a:t>
            </a:r>
          </a:p>
        </p:txBody>
      </p:sp>
      <p:sp>
        <p:nvSpPr>
          <p:cNvPr id="9221" name="AutoShape 9"/>
          <p:cNvSpPr>
            <a:spLocks noChangeArrowheads="1"/>
          </p:cNvSpPr>
          <p:nvPr/>
        </p:nvSpPr>
        <p:spPr bwMode="auto">
          <a:xfrm>
            <a:off x="146050" y="2940050"/>
            <a:ext cx="2276475" cy="593725"/>
          </a:xfrm>
          <a:prstGeom prst="roundRect">
            <a:avLst>
              <a:gd name="adj" fmla="val 12495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de-DE" altLang="de-DE" sz="1600"/>
              <a:t>Belegschaft</a:t>
            </a:r>
          </a:p>
        </p:txBody>
      </p:sp>
      <p:sp>
        <p:nvSpPr>
          <p:cNvPr id="9222" name="AutoShape 10"/>
          <p:cNvSpPr>
            <a:spLocks noChangeArrowheads="1"/>
          </p:cNvSpPr>
          <p:nvPr/>
        </p:nvSpPr>
        <p:spPr bwMode="auto">
          <a:xfrm>
            <a:off x="146050" y="3979863"/>
            <a:ext cx="2276475" cy="593725"/>
          </a:xfrm>
          <a:prstGeom prst="roundRect">
            <a:avLst>
              <a:gd name="adj" fmla="val 12495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de-DE" altLang="de-DE" sz="1600"/>
              <a:t>Gläubiger</a:t>
            </a:r>
          </a:p>
        </p:txBody>
      </p:sp>
      <p:sp>
        <p:nvSpPr>
          <p:cNvPr id="9223" name="AutoShape 11"/>
          <p:cNvSpPr>
            <a:spLocks noChangeArrowheads="1"/>
          </p:cNvSpPr>
          <p:nvPr/>
        </p:nvSpPr>
        <p:spPr bwMode="auto">
          <a:xfrm>
            <a:off x="146050" y="5019675"/>
            <a:ext cx="2276475" cy="593725"/>
          </a:xfrm>
          <a:prstGeom prst="roundRect">
            <a:avLst>
              <a:gd name="adj" fmla="val 12495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de-DE" altLang="de-DE" sz="1600"/>
              <a:t>Steuerberater</a:t>
            </a:r>
          </a:p>
        </p:txBody>
      </p:sp>
      <p:sp>
        <p:nvSpPr>
          <p:cNvPr id="9224" name="AutoShape 12"/>
          <p:cNvSpPr>
            <a:spLocks noChangeArrowheads="1"/>
          </p:cNvSpPr>
          <p:nvPr/>
        </p:nvSpPr>
        <p:spPr bwMode="auto">
          <a:xfrm>
            <a:off x="146050" y="6061075"/>
            <a:ext cx="2276475" cy="593725"/>
          </a:xfrm>
          <a:prstGeom prst="roundRect">
            <a:avLst>
              <a:gd name="adj" fmla="val 12495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de-DE" altLang="de-DE" sz="1600"/>
              <a:t>Bund, Land,</a:t>
            </a:r>
          </a:p>
          <a:p>
            <a:pPr algn="ctr">
              <a:lnSpc>
                <a:spcPct val="80000"/>
              </a:lnSpc>
            </a:pPr>
            <a:r>
              <a:rPr lang="de-DE" altLang="de-DE" sz="1600"/>
              <a:t>Gemeinde...</a:t>
            </a:r>
          </a:p>
        </p:txBody>
      </p:sp>
      <p:sp>
        <p:nvSpPr>
          <p:cNvPr id="9225" name="Oval 13"/>
          <p:cNvSpPr>
            <a:spLocks noChangeArrowheads="1"/>
          </p:cNvSpPr>
          <p:nvPr/>
        </p:nvSpPr>
        <p:spPr bwMode="auto">
          <a:xfrm>
            <a:off x="2176463" y="1350963"/>
            <a:ext cx="527050" cy="3190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de-DE" altLang="de-DE" sz="1400"/>
              <a:t>1</a:t>
            </a:r>
          </a:p>
        </p:txBody>
      </p:sp>
      <p:sp>
        <p:nvSpPr>
          <p:cNvPr id="9226" name="Oval 14"/>
          <p:cNvSpPr>
            <a:spLocks noChangeArrowheads="1"/>
          </p:cNvSpPr>
          <p:nvPr/>
        </p:nvSpPr>
        <p:spPr bwMode="auto">
          <a:xfrm>
            <a:off x="2176463" y="2409825"/>
            <a:ext cx="527050" cy="3190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de-DE" altLang="de-DE" sz="1400"/>
              <a:t>2</a:t>
            </a:r>
          </a:p>
        </p:txBody>
      </p:sp>
      <p:sp>
        <p:nvSpPr>
          <p:cNvPr id="9227" name="Oval 15"/>
          <p:cNvSpPr>
            <a:spLocks noChangeArrowheads="1"/>
          </p:cNvSpPr>
          <p:nvPr/>
        </p:nvSpPr>
        <p:spPr bwMode="auto">
          <a:xfrm>
            <a:off x="2176463" y="3379788"/>
            <a:ext cx="527050" cy="3190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de-DE" altLang="de-DE" sz="1400"/>
              <a:t>3</a:t>
            </a:r>
          </a:p>
        </p:txBody>
      </p:sp>
      <p:sp>
        <p:nvSpPr>
          <p:cNvPr id="9228" name="Oval 16"/>
          <p:cNvSpPr>
            <a:spLocks noChangeArrowheads="1"/>
          </p:cNvSpPr>
          <p:nvPr/>
        </p:nvSpPr>
        <p:spPr bwMode="auto">
          <a:xfrm>
            <a:off x="2176463" y="4460875"/>
            <a:ext cx="527050" cy="3190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de-DE" altLang="de-DE" sz="1400"/>
              <a:t>4</a:t>
            </a:r>
          </a:p>
        </p:txBody>
      </p:sp>
      <p:sp>
        <p:nvSpPr>
          <p:cNvPr id="9229" name="Oval 17"/>
          <p:cNvSpPr>
            <a:spLocks noChangeArrowheads="1"/>
          </p:cNvSpPr>
          <p:nvPr/>
        </p:nvSpPr>
        <p:spPr bwMode="auto">
          <a:xfrm>
            <a:off x="2176463" y="5476875"/>
            <a:ext cx="527050" cy="3190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de-DE" altLang="de-DE" sz="1400"/>
              <a:t>5</a:t>
            </a:r>
          </a:p>
        </p:txBody>
      </p:sp>
      <p:sp>
        <p:nvSpPr>
          <p:cNvPr id="9230" name="Oval 18"/>
          <p:cNvSpPr>
            <a:spLocks noChangeArrowheads="1"/>
          </p:cNvSpPr>
          <p:nvPr/>
        </p:nvSpPr>
        <p:spPr bwMode="auto">
          <a:xfrm>
            <a:off x="2176463" y="6427788"/>
            <a:ext cx="527050" cy="3190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de-DE" altLang="de-DE" sz="1400"/>
              <a:t>6</a:t>
            </a:r>
          </a:p>
        </p:txBody>
      </p:sp>
      <p:sp>
        <p:nvSpPr>
          <p:cNvPr id="9231" name="AutoShape 19"/>
          <p:cNvSpPr>
            <a:spLocks noChangeArrowheads="1"/>
          </p:cNvSpPr>
          <p:nvPr/>
        </p:nvSpPr>
        <p:spPr bwMode="auto">
          <a:xfrm>
            <a:off x="2671763" y="890588"/>
            <a:ext cx="952500" cy="625475"/>
          </a:xfrm>
          <a:prstGeom prst="rightArrow">
            <a:avLst>
              <a:gd name="adj1" fmla="val 75009"/>
              <a:gd name="adj2" fmla="val 76149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de-AT" altLang="de-DE"/>
          </a:p>
        </p:txBody>
      </p:sp>
      <p:sp>
        <p:nvSpPr>
          <p:cNvPr id="9232" name="AutoShape 20"/>
          <p:cNvSpPr>
            <a:spLocks noChangeArrowheads="1"/>
          </p:cNvSpPr>
          <p:nvPr/>
        </p:nvSpPr>
        <p:spPr bwMode="auto">
          <a:xfrm>
            <a:off x="2724150" y="1863725"/>
            <a:ext cx="952500" cy="625475"/>
          </a:xfrm>
          <a:prstGeom prst="rightArrow">
            <a:avLst>
              <a:gd name="adj1" fmla="val 75009"/>
              <a:gd name="adj2" fmla="val 76149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de-AT" altLang="de-DE"/>
          </a:p>
        </p:txBody>
      </p:sp>
      <p:sp>
        <p:nvSpPr>
          <p:cNvPr id="9233" name="AutoShape 21"/>
          <p:cNvSpPr>
            <a:spLocks noChangeArrowheads="1"/>
          </p:cNvSpPr>
          <p:nvPr/>
        </p:nvSpPr>
        <p:spPr bwMode="auto">
          <a:xfrm>
            <a:off x="2724150" y="2943225"/>
            <a:ext cx="952500" cy="625475"/>
          </a:xfrm>
          <a:prstGeom prst="rightArrow">
            <a:avLst>
              <a:gd name="adj1" fmla="val 75009"/>
              <a:gd name="adj2" fmla="val 76149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de-AT" altLang="de-DE"/>
          </a:p>
        </p:txBody>
      </p:sp>
      <p:sp>
        <p:nvSpPr>
          <p:cNvPr id="9234" name="AutoShape 22"/>
          <p:cNvSpPr>
            <a:spLocks noChangeArrowheads="1"/>
          </p:cNvSpPr>
          <p:nvPr/>
        </p:nvSpPr>
        <p:spPr bwMode="auto">
          <a:xfrm>
            <a:off x="2724150" y="4005263"/>
            <a:ext cx="952500" cy="625475"/>
          </a:xfrm>
          <a:prstGeom prst="rightArrow">
            <a:avLst>
              <a:gd name="adj1" fmla="val 75009"/>
              <a:gd name="adj2" fmla="val 76149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de-AT" altLang="de-DE"/>
          </a:p>
        </p:txBody>
      </p:sp>
      <p:sp>
        <p:nvSpPr>
          <p:cNvPr id="9235" name="AutoShape 23"/>
          <p:cNvSpPr>
            <a:spLocks noChangeArrowheads="1"/>
          </p:cNvSpPr>
          <p:nvPr/>
        </p:nvSpPr>
        <p:spPr bwMode="auto">
          <a:xfrm>
            <a:off x="2724150" y="5022850"/>
            <a:ext cx="952500" cy="625475"/>
          </a:xfrm>
          <a:prstGeom prst="rightArrow">
            <a:avLst>
              <a:gd name="adj1" fmla="val 75009"/>
              <a:gd name="adj2" fmla="val 76149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de-AT" altLang="de-DE"/>
          </a:p>
        </p:txBody>
      </p:sp>
      <p:sp>
        <p:nvSpPr>
          <p:cNvPr id="9236" name="AutoShape 24"/>
          <p:cNvSpPr>
            <a:spLocks noChangeArrowheads="1"/>
          </p:cNvSpPr>
          <p:nvPr/>
        </p:nvSpPr>
        <p:spPr bwMode="auto">
          <a:xfrm>
            <a:off x="2724150" y="6086475"/>
            <a:ext cx="952500" cy="625475"/>
          </a:xfrm>
          <a:prstGeom prst="rightArrow">
            <a:avLst>
              <a:gd name="adj1" fmla="val 75009"/>
              <a:gd name="adj2" fmla="val 76149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de-AT" altLang="de-DE"/>
          </a:p>
        </p:txBody>
      </p:sp>
      <p:sp>
        <p:nvSpPr>
          <p:cNvPr id="9237" name="Rectangle 25"/>
          <p:cNvSpPr>
            <a:spLocks noChangeArrowheads="1"/>
          </p:cNvSpPr>
          <p:nvPr/>
        </p:nvSpPr>
        <p:spPr bwMode="auto">
          <a:xfrm>
            <a:off x="3765550" y="1023938"/>
            <a:ext cx="1038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>
                <a:solidFill>
                  <a:srgbClr val="000066"/>
                </a:solidFill>
              </a:rPr>
              <a:t>Gewinn</a:t>
            </a:r>
          </a:p>
        </p:txBody>
      </p:sp>
      <p:sp>
        <p:nvSpPr>
          <p:cNvPr id="9238" name="Rectangle 26"/>
          <p:cNvSpPr>
            <a:spLocks noChangeArrowheads="1"/>
          </p:cNvSpPr>
          <p:nvPr/>
        </p:nvSpPr>
        <p:spPr bwMode="auto">
          <a:xfrm>
            <a:off x="3765550" y="1973263"/>
            <a:ext cx="2289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>
                <a:solidFill>
                  <a:srgbClr val="000066"/>
                </a:solidFill>
              </a:rPr>
              <a:t>Entwicklung d. UN</a:t>
            </a:r>
          </a:p>
        </p:txBody>
      </p:sp>
      <p:sp>
        <p:nvSpPr>
          <p:cNvPr id="9239" name="Rectangle 27"/>
          <p:cNvSpPr>
            <a:spLocks noChangeArrowheads="1"/>
          </p:cNvSpPr>
          <p:nvPr/>
        </p:nvSpPr>
        <p:spPr bwMode="auto">
          <a:xfrm>
            <a:off x="3765550" y="3052763"/>
            <a:ext cx="1824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>
                <a:solidFill>
                  <a:srgbClr val="000066"/>
                </a:solidFill>
              </a:rPr>
              <a:t>Arbeitsplätzen</a:t>
            </a:r>
          </a:p>
        </p:txBody>
      </p:sp>
      <p:sp>
        <p:nvSpPr>
          <p:cNvPr id="9240" name="Rectangle 28"/>
          <p:cNvSpPr>
            <a:spLocks noChangeArrowheads="1"/>
          </p:cNvSpPr>
          <p:nvPr/>
        </p:nvSpPr>
        <p:spPr bwMode="auto">
          <a:xfrm>
            <a:off x="3765550" y="4157663"/>
            <a:ext cx="22304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>
                <a:solidFill>
                  <a:srgbClr val="000066"/>
                </a:solidFill>
              </a:rPr>
              <a:t>Zahlungsfähigkeit</a:t>
            </a:r>
          </a:p>
        </p:txBody>
      </p:sp>
      <p:sp>
        <p:nvSpPr>
          <p:cNvPr id="9241" name="Rectangle 29"/>
          <p:cNvSpPr>
            <a:spLocks noChangeArrowheads="1"/>
          </p:cNvSpPr>
          <p:nvPr/>
        </p:nvSpPr>
        <p:spPr bwMode="auto">
          <a:xfrm>
            <a:off x="3765550" y="5130800"/>
            <a:ext cx="44323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>
                <a:solidFill>
                  <a:srgbClr val="000066"/>
                </a:solidFill>
              </a:rPr>
              <a:t>Ordnungsmäßigkeit der Buchführung</a:t>
            </a:r>
          </a:p>
        </p:txBody>
      </p:sp>
      <p:sp>
        <p:nvSpPr>
          <p:cNvPr id="9242" name="Rectangle 30"/>
          <p:cNvSpPr>
            <a:spLocks noChangeArrowheads="1"/>
          </p:cNvSpPr>
          <p:nvPr/>
        </p:nvSpPr>
        <p:spPr bwMode="auto">
          <a:xfrm>
            <a:off x="3765550" y="6169025"/>
            <a:ext cx="3868738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>
                <a:solidFill>
                  <a:srgbClr val="000066"/>
                </a:solidFill>
              </a:rPr>
              <a:t>Richtigkeit der Steuerzahlungen</a:t>
            </a:r>
          </a:p>
        </p:txBody>
      </p:sp>
      <p:sp>
        <p:nvSpPr>
          <p:cNvPr id="9243" name="Rectangle 4"/>
          <p:cNvSpPr>
            <a:spLocks noChangeArrowheads="1"/>
          </p:cNvSpPr>
          <p:nvPr/>
        </p:nvSpPr>
        <p:spPr bwMode="auto">
          <a:xfrm>
            <a:off x="57150" y="144463"/>
            <a:ext cx="558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/>
              <a:t>Wer ist an unserem Unternehmen interessiert?</a:t>
            </a:r>
          </a:p>
        </p:txBody>
      </p:sp>
      <p:sp>
        <p:nvSpPr>
          <p:cNvPr id="9244" name="Rectangle 1091"/>
          <p:cNvSpPr>
            <a:spLocks noChangeArrowheads="1"/>
          </p:cNvSpPr>
          <p:nvPr/>
        </p:nvSpPr>
        <p:spPr bwMode="auto">
          <a:xfrm>
            <a:off x="74613" y="85725"/>
            <a:ext cx="9685337" cy="484188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de-AT" altLang="de-DE"/>
          </a:p>
        </p:txBody>
      </p:sp>
      <p:pic>
        <p:nvPicPr>
          <p:cNvPr id="9245" name="Grafik 31" descr="bauerpoint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109538"/>
            <a:ext cx="12017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0021669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  <p:bldP spid="9238" grpId="0"/>
      <p:bldP spid="9239" grpId="0"/>
      <p:bldP spid="9240" grpId="0"/>
      <p:bldP spid="9241" grpId="0" animBg="1"/>
      <p:bldP spid="92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107950" y="141288"/>
            <a:ext cx="24320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 b="1" dirty="0" smtClean="0"/>
              <a:t>Formvorschriften</a:t>
            </a:r>
            <a:endParaRPr lang="de-DE" altLang="de-DE" b="1" dirty="0"/>
          </a:p>
        </p:txBody>
      </p:sp>
      <p:pic>
        <p:nvPicPr>
          <p:cNvPr id="15364" name="Picture 2" descr="http://www.schulbilder.org/zeit-t1492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7" t="7949" r="21022" b="9936"/>
          <a:stretch/>
        </p:blipFill>
        <p:spPr bwMode="auto">
          <a:xfrm>
            <a:off x="488950" y="831916"/>
            <a:ext cx="1278495" cy="127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827153"/>
            <a:ext cx="1742607" cy="120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539" y="1033718"/>
            <a:ext cx="1514929" cy="98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245" y="872101"/>
            <a:ext cx="1366689" cy="1409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210" y="810804"/>
            <a:ext cx="2200298" cy="153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0" name="Picture 2" descr="http://derspeicherplatz.de/wp-content/myfotos/wd-passport-250-gbyte/Western%20Digital%20Passport%20Festplatte%20extern%20250G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2169">
            <a:off x="5420553" y="2918114"/>
            <a:ext cx="1296139" cy="1296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http://www.biogasanlage-heinebach.de/kategorien/48_Projektskizze/dateien/Fragezeichen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64" y="2707884"/>
            <a:ext cx="1631918" cy="159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://www.prokind.de/kinder/ausmalbilder/bilder/gif_5189-Text-Book-Cartoon-Character-With-A-Pointer-Royalty-Free-RF-Clipart-Image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276" y="2714215"/>
            <a:ext cx="1754756" cy="158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746" y="2576023"/>
            <a:ext cx="1576722" cy="165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591" y="2982775"/>
            <a:ext cx="1389063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632" y="3030933"/>
            <a:ext cx="1422040" cy="113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07" y="4611230"/>
            <a:ext cx="6281590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623" y="4418150"/>
            <a:ext cx="2167581" cy="22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ultiquf">
  <a:themeElements>
    <a:clrScheme name="">
      <a:dk1>
        <a:srgbClr val="000000"/>
      </a:dk1>
      <a:lt1>
        <a:srgbClr val="FFFFFF"/>
      </a:lt1>
      <a:dk2>
        <a:srgbClr val="00FFFF"/>
      </a:dk2>
      <a:lt2>
        <a:srgbClr val="000000"/>
      </a:lt2>
      <a:accent1>
        <a:srgbClr val="0000FF"/>
      </a:accent1>
      <a:accent2>
        <a:srgbClr val="FF0000"/>
      </a:accent2>
      <a:accent3>
        <a:srgbClr val="FFFFFF"/>
      </a:accent3>
      <a:accent4>
        <a:srgbClr val="000000"/>
      </a:accent4>
      <a:accent5>
        <a:srgbClr val="AAAAFF"/>
      </a:accent5>
      <a:accent6>
        <a:srgbClr val="E70000"/>
      </a:accent6>
      <a:hlink>
        <a:srgbClr val="FF00FF"/>
      </a:hlink>
      <a:folHlink>
        <a:srgbClr val="C0C0C0"/>
      </a:folHlink>
    </a:clrScheme>
    <a:fontScheme name="multiquf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multiquf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ltiquf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ltiquf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ltiquf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ltiquf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ltiquf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ltiquf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c:\powerpnt\layout\farbovhd\multiquf.ppt</Template>
  <TotalTime>0</TotalTime>
  <Pages>45</Pages>
  <Words>981</Words>
  <Application>Microsoft Office PowerPoint</Application>
  <PresentationFormat>A4-Papier (210x297 mm)</PresentationFormat>
  <Paragraphs>407</Paragraphs>
  <Slides>33</Slides>
  <Notes>18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38" baseType="lpstr">
      <vt:lpstr>Arial</vt:lpstr>
      <vt:lpstr>Calibri</vt:lpstr>
      <vt:lpstr>Wingdings</vt:lpstr>
      <vt:lpstr>Verdana</vt:lpstr>
      <vt:lpstr>multiquf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Mag. Helmut Bauer</dc:creator>
  <cp:lastModifiedBy>BAUER Helmut</cp:lastModifiedBy>
  <cp:revision>193</cp:revision>
  <cp:lastPrinted>2015-01-15T08:03:45Z</cp:lastPrinted>
  <dcterms:created xsi:type="dcterms:W3CDTF">1996-06-07T13:56:40Z</dcterms:created>
  <dcterms:modified xsi:type="dcterms:W3CDTF">2015-02-24T08:50:51Z</dcterms:modified>
</cp:coreProperties>
</file>